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handoutMasterIdLst>
    <p:handoutMasterId r:id="rId71"/>
  </p:handoutMasterIdLst>
  <p:sldIdLst>
    <p:sldId id="290" r:id="rId2"/>
    <p:sldId id="346" r:id="rId3"/>
    <p:sldId id="347" r:id="rId4"/>
    <p:sldId id="444" r:id="rId5"/>
    <p:sldId id="445" r:id="rId6"/>
    <p:sldId id="336" r:id="rId7"/>
    <p:sldId id="337" r:id="rId8"/>
    <p:sldId id="338" r:id="rId9"/>
    <p:sldId id="340" r:id="rId10"/>
    <p:sldId id="348" r:id="rId11"/>
    <p:sldId id="349" r:id="rId12"/>
    <p:sldId id="351" r:id="rId13"/>
    <p:sldId id="413" r:id="rId14"/>
    <p:sldId id="418" r:id="rId15"/>
    <p:sldId id="419" r:id="rId16"/>
    <p:sldId id="416" r:id="rId17"/>
    <p:sldId id="420" r:id="rId18"/>
    <p:sldId id="421" r:id="rId19"/>
    <p:sldId id="414" r:id="rId20"/>
    <p:sldId id="415" r:id="rId21"/>
    <p:sldId id="352" r:id="rId22"/>
    <p:sldId id="422" r:id="rId23"/>
    <p:sldId id="423" r:id="rId24"/>
    <p:sldId id="424" r:id="rId25"/>
    <p:sldId id="425" r:id="rId26"/>
    <p:sldId id="446" r:id="rId27"/>
    <p:sldId id="447" r:id="rId28"/>
    <p:sldId id="448" r:id="rId29"/>
    <p:sldId id="449" r:id="rId30"/>
    <p:sldId id="438" r:id="rId31"/>
    <p:sldId id="504" r:id="rId32"/>
    <p:sldId id="439" r:id="rId33"/>
    <p:sldId id="440" r:id="rId34"/>
    <p:sldId id="505" r:id="rId35"/>
    <p:sldId id="441" r:id="rId36"/>
    <p:sldId id="451" r:id="rId37"/>
    <p:sldId id="452" r:id="rId38"/>
    <p:sldId id="507" r:id="rId39"/>
    <p:sldId id="454" r:id="rId40"/>
    <p:sldId id="455" r:id="rId41"/>
    <p:sldId id="508" r:id="rId42"/>
    <p:sldId id="456" r:id="rId43"/>
    <p:sldId id="457" r:id="rId44"/>
    <p:sldId id="506" r:id="rId45"/>
    <p:sldId id="353" r:id="rId46"/>
    <p:sldId id="459" r:id="rId47"/>
    <p:sldId id="426" r:id="rId48"/>
    <p:sldId id="427" r:id="rId49"/>
    <p:sldId id="429" r:id="rId50"/>
    <p:sldId id="430" r:id="rId51"/>
    <p:sldId id="431" r:id="rId52"/>
    <p:sldId id="432" r:id="rId53"/>
    <p:sldId id="433" r:id="rId54"/>
    <p:sldId id="540" r:id="rId55"/>
    <p:sldId id="434" r:id="rId56"/>
    <p:sldId id="435" r:id="rId57"/>
    <p:sldId id="436" r:id="rId58"/>
    <p:sldId id="458" r:id="rId59"/>
    <p:sldId id="437" r:id="rId60"/>
    <p:sldId id="354" r:id="rId61"/>
    <p:sldId id="355" r:id="rId62"/>
    <p:sldId id="443" r:id="rId63"/>
    <p:sldId id="356" r:id="rId64"/>
    <p:sldId id="357" r:id="rId65"/>
    <p:sldId id="358" r:id="rId66"/>
    <p:sldId id="502" r:id="rId67"/>
    <p:sldId id="503" r:id="rId68"/>
    <p:sldId id="554" r:id="rId69"/>
  </p:sldIdLst>
  <p:sldSz cx="9144000" cy="6858000" type="screen4x3"/>
  <p:notesSz cx="7099300" cy="10234613"/>
  <p:custDataLst>
    <p:tags r:id="rId72"/>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9pPr>
  </p:defaultTextStyle>
  <p:extLst>
    <p:ext uri="{EFAFB233-063F-42B5-8137-9DF3F51BA10A}">
      <p15:sldGuideLst xmlns:p15="http://schemas.microsoft.com/office/powerpoint/2012/main">
        <p15:guide id="1" orient="horz" pos="2232"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FF"/>
    <a:srgbClr val="FF00FF"/>
    <a:srgbClr val="99CCFF"/>
    <a:srgbClr val="CCECFF"/>
    <a:srgbClr val="16B2EA"/>
    <a:srgbClr val="D9EE12"/>
    <a:srgbClr val="FF9E6D"/>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70"/>
    <p:restoredTop sz="56882" autoAdjust="0"/>
  </p:normalViewPr>
  <p:slideViewPr>
    <p:cSldViewPr showGuides="1">
      <p:cViewPr varScale="1">
        <p:scale>
          <a:sx n="38" d="100"/>
          <a:sy n="38" d="100"/>
        </p:scale>
        <p:origin x="2108" y="4"/>
      </p:cViewPr>
      <p:guideLst>
        <p:guide orient="horz" pos="2232"/>
        <p:guide pos="2832"/>
      </p:guideLst>
    </p:cSldViewPr>
  </p:slideViewPr>
  <p:outlineViewPr>
    <p:cViewPr>
      <p:scale>
        <a:sx n="33" d="100"/>
        <a:sy n="33" d="100"/>
      </p:scale>
      <p:origin x="0" y="1578"/>
    </p:cViewPr>
  </p:outlin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4606" cy="574719"/>
          </a:xfrm>
          <a:prstGeom prst="rect">
            <a:avLst/>
          </a:prstGeom>
        </p:spPr>
        <p:txBody>
          <a:bodyPr vert="horz" lIns="91440" tIns="45720" rIns="91440" bIns="45720" rtlCol="0"/>
          <a:lstStyle>
            <a:lvl1pPr algn="l">
              <a:defRPr sz="1285"/>
            </a:lvl1pPr>
          </a:lstStyle>
          <a:p>
            <a:endParaRPr lang="zh-CN" altLang="en-US"/>
          </a:p>
        </p:txBody>
      </p:sp>
      <p:sp>
        <p:nvSpPr>
          <p:cNvPr id="3" name="日期占位符 2"/>
          <p:cNvSpPr>
            <a:spLocks noGrp="1"/>
          </p:cNvSpPr>
          <p:nvPr>
            <p:ph type="dt" sz="quarter" idx="1"/>
          </p:nvPr>
        </p:nvSpPr>
        <p:spPr>
          <a:xfrm>
            <a:off x="4162784" y="0"/>
            <a:ext cx="3184606" cy="574719"/>
          </a:xfrm>
          <a:prstGeom prst="rect">
            <a:avLst/>
          </a:prstGeom>
        </p:spPr>
        <p:txBody>
          <a:bodyPr vert="horz" lIns="91440" tIns="45720" rIns="91440" bIns="45720" rtlCol="0"/>
          <a:lstStyle>
            <a:lvl1pPr algn="r">
              <a:defRPr sz="1285"/>
            </a:lvl1pPr>
          </a:lstStyle>
          <a:p>
            <a:fld id="{0F9B84EA-7D68-4D60-9CB1-D50884785D1C}" type="datetimeFigureOut">
              <a:rPr lang="zh-CN" altLang="en-US" smtClean="0"/>
              <a:t>2025/3/14 Friday</a:t>
            </a:fld>
            <a:endParaRPr lang="zh-CN" altLang="en-US"/>
          </a:p>
        </p:txBody>
      </p:sp>
      <p:sp>
        <p:nvSpPr>
          <p:cNvPr id="4" name="页脚占位符 3"/>
          <p:cNvSpPr>
            <a:spLocks noGrp="1"/>
          </p:cNvSpPr>
          <p:nvPr>
            <p:ph type="ftr" sz="quarter" idx="2"/>
          </p:nvPr>
        </p:nvSpPr>
        <p:spPr>
          <a:xfrm>
            <a:off x="0" y="10879875"/>
            <a:ext cx="3184606" cy="574718"/>
          </a:xfrm>
          <a:prstGeom prst="rect">
            <a:avLst/>
          </a:prstGeom>
        </p:spPr>
        <p:txBody>
          <a:bodyPr vert="horz" lIns="91440" tIns="45720" rIns="91440" bIns="45720" rtlCol="0" anchor="b"/>
          <a:lstStyle>
            <a:lvl1pPr algn="l">
              <a:defRPr sz="1285"/>
            </a:lvl1pPr>
          </a:lstStyle>
          <a:p>
            <a:endParaRPr lang="zh-CN" altLang="en-US"/>
          </a:p>
        </p:txBody>
      </p:sp>
      <p:sp>
        <p:nvSpPr>
          <p:cNvPr id="5" name="灯片编号占位符 4"/>
          <p:cNvSpPr>
            <a:spLocks noGrp="1"/>
          </p:cNvSpPr>
          <p:nvPr>
            <p:ph type="sldNum" sz="quarter" idx="3"/>
          </p:nvPr>
        </p:nvSpPr>
        <p:spPr>
          <a:xfrm>
            <a:off x="4162784" y="10879875"/>
            <a:ext cx="3184606" cy="574718"/>
          </a:xfrm>
          <a:prstGeom prst="rect">
            <a:avLst/>
          </a:prstGeom>
        </p:spPr>
        <p:txBody>
          <a:bodyPr vert="horz" lIns="91440" tIns="45720" rIns="91440" bIns="45720" rtlCol="0" anchor="b"/>
          <a:lstStyle>
            <a:lvl1pPr algn="r">
              <a:defRPr sz="128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4021138" y="0"/>
            <a:ext cx="3076575" cy="511175"/>
          </a:xfrm>
          <a:prstGeom prst="rect">
            <a:avLst/>
          </a:prstGeom>
        </p:spPr>
        <p:txBody>
          <a:bodyPr vert="horz" lIns="99048" tIns="49524" rIns="99048" bIns="49524" rtlCol="0"/>
          <a:lstStyle>
            <a:lvl1pPr algn="r">
              <a:defRPr sz="13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a:defRPr sz="13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p>
            <a:pPr lvl="0" algn="r" eaLnBrk="1" hangingPunct="1"/>
            <a:fld id="{9A0DB2DC-4C9A-4742-B13C-FB6460FD3503}" type="slidenum">
              <a:rPr lang="zh-CN" altLang="en-US" sz="1300" dirty="0"/>
              <a:t>‹#›</a:t>
            </a:fld>
            <a:endParaRPr lang="zh-CN" altLang="en-US" sz="13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TextEdit="1"/>
          </p:cNvSpPr>
          <p:nvPr>
            <p:ph type="sldImg"/>
          </p:nvPr>
        </p:nvSpPr>
        <p:spPr>
          <a:ln>
            <a:solidFill>
              <a:srgbClr val="000000">
                <a:alpha val="100000"/>
              </a:srgbClr>
            </a:solidFill>
            <a:miter lim="800000"/>
          </a:ln>
        </p:spPr>
      </p:sp>
      <p:sp>
        <p:nvSpPr>
          <p:cNvPr id="56323" name="Rectangle 3"/>
          <p:cNvSpPr>
            <a:spLocks noGrp="1"/>
          </p:cNvSpPr>
          <p:nvPr>
            <p:ph type="body" idx="1"/>
          </p:nvPr>
        </p:nvSpPr>
        <p:spPr>
          <a:noFill/>
          <a:ln>
            <a:noFill/>
          </a:ln>
        </p:spPr>
        <p:txBody>
          <a:bodyPr wrap="square" lIns="99048" tIns="49524" rIns="99048" bIns="49524" anchor="t"/>
          <a:lstStyle/>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1"/>
            <a:endParaRPr lang="en-US" altLang="zh-CN">
              <a:sym typeface="+mn-e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1"/>
            <a:endParaRPr lang="zh-CN" altLang="en-US">
              <a:sym typeface="+mn-ea"/>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lnSpc>
                <a:spcPts val="3500"/>
              </a:lnSpc>
              <a:spcBef>
                <a:spcPts val="600"/>
              </a:spcBef>
              <a:buFont typeface="Wingdings" panose="05000000000000000000" pitchFamily="2" charset="2"/>
              <a:buChar char="Ø"/>
            </a:pPr>
            <a:endParaRPr lang="zh-CN" altLang="en-US" dirty="0">
              <a:sym typeface="+mn-ea"/>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eaLnBrk="1" hangingPunct="1">
              <a:lnSpc>
                <a:spcPts val="3500"/>
              </a:lnSpc>
              <a:buFont typeface="隶书" panose="02010509060101010101" pitchFamily="49" charset="-122"/>
              <a:buNone/>
            </a:pPr>
            <a:endParaRPr lang="zh-CN" altLang="en-US">
              <a:sym typeface="+mn-e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36525" indent="0">
              <a:lnSpc>
                <a:spcPct val="150000"/>
              </a:lnSpc>
              <a:buFont typeface="Wingdings" panose="05000000000000000000" pitchFamily="2" charset="2"/>
              <a:buNone/>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286E47-513E-455C-BC26-C4614FAB0A8C}"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zh-CN" altLang="en-US" dirty="0">
                <a:ea typeface="宋体" panose="02010600030101010101" pitchFamily="2" charset="-122"/>
              </a:rPr>
              <a:t>‹#›</a:t>
            </a:fld>
            <a:endParaRPr lang="zh-CN" altLang="en-US" dirty="0">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286E47-513E-455C-BC26-C4614FAB0A8C}"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4" name="灯片编号占位符 3"/>
          <p:cNvSpPr>
            <a:spLocks noGrp="1"/>
          </p:cNvSpPr>
          <p:nvPr>
            <p:ph type="sldNum" sz="quarter" idx="11"/>
          </p:nvPr>
        </p:nvSpPr>
        <p:spPr/>
        <p:txBody>
          <a:bodyPr/>
          <a:lstStyle/>
          <a:p>
            <a:pPr lvl="0" eaLnBrk="1" hangingPunct="1"/>
            <a:fld id="{9A0DB2DC-4C9A-4742-B13C-FB6460FD3503}" type="slidenum">
              <a:rPr lang="zh-CN" altLang="en-US" dirty="0">
                <a:ea typeface="宋体" panose="02010600030101010101" pitchFamily="2" charset="-122"/>
              </a:rPr>
              <a:t>‹#›</a:t>
            </a:fld>
            <a:endParaRPr lang="zh-CN" altLang="en-US" dirty="0">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286E47-513E-455C-BC26-C4614FAB0A8C}"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3" name="灯片编号占位符 2"/>
          <p:cNvSpPr>
            <a:spLocks noGrp="1"/>
          </p:cNvSpPr>
          <p:nvPr>
            <p:ph type="sldNum" sz="quarter" idx="11"/>
          </p:nvPr>
        </p:nvSpPr>
        <p:spPr/>
        <p:txBody>
          <a:bodyPr/>
          <a:lstStyle/>
          <a:p>
            <a:pPr lvl="0" eaLnBrk="1" hangingPunct="1"/>
            <a:fld id="{9A0DB2DC-4C9A-4742-B13C-FB6460FD3503}" type="slidenum">
              <a:rPr lang="zh-CN" altLang="en-US" dirty="0">
                <a:ea typeface="宋体" panose="02010600030101010101" pitchFamily="2" charset="-122"/>
              </a:rPr>
              <a:t>‹#›</a:t>
            </a:fld>
            <a:endParaRPr lang="zh-CN" altLang="en-US" dirty="0">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clipArtAndVertTx">
  <p:cSld name="标题，剪贴画与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4313" y="214313"/>
            <a:ext cx="8805862" cy="642937"/>
          </a:xfrm>
        </p:spPr>
        <p:txBody>
          <a:bodyPr/>
          <a:lstStyle/>
          <a:p>
            <a:r>
              <a:rPr lang="zh-CN" altLang="en-US"/>
              <a:t>单击此处编辑母版标题样式</a:t>
            </a:r>
          </a:p>
        </p:txBody>
      </p:sp>
      <p:sp>
        <p:nvSpPr>
          <p:cNvPr id="3" name="剪贴画占位符 2"/>
          <p:cNvSpPr>
            <a:spLocks noGrp="1"/>
          </p:cNvSpPr>
          <p:nvPr>
            <p:ph type="clipArt" sz="half" idx="1"/>
          </p:nvPr>
        </p:nvSpPr>
        <p:spPr>
          <a:xfrm>
            <a:off x="142875" y="1000125"/>
            <a:ext cx="4362450" cy="5500688"/>
          </a:xfrm>
        </p:spPr>
        <p:txBody>
          <a:bodyPr vert="horz" wrap="square" lIns="0" tIns="0" rIns="0" bIns="0" numCol="1" anchor="t" anchorCtr="0" compatLnSpc="1"/>
          <a:lstStyle/>
          <a:p>
            <a:pPr marL="571500" marR="0" lvl="0" indent="-571500" algn="l" defTabSz="914400" rtl="0" eaLnBrk="0" fontAlgn="base" latinLnBrk="0" hangingPunct="0">
              <a:lnSpc>
                <a:spcPct val="100000"/>
              </a:lnSpc>
              <a:spcBef>
                <a:spcPct val="20000"/>
              </a:spcBef>
              <a:spcAft>
                <a:spcPct val="0"/>
              </a:spcAft>
              <a:buClrTx/>
              <a:buSzTx/>
              <a:buFontTx/>
              <a:buAutoNum type="ea1JpnChsDbPeriod"/>
              <a:defRPr/>
            </a:pPr>
            <a:endParaRPr kumimoji="0" lang="zh-CN" altLang="en-US" sz="2800" b="1" i="0" u="none" strike="noStrike" kern="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4" name="竖排文字占位符 3"/>
          <p:cNvSpPr>
            <a:spLocks noGrp="1"/>
          </p:cNvSpPr>
          <p:nvPr>
            <p:ph type="body" orient="vert" sz="half" idx="2"/>
          </p:nvPr>
        </p:nvSpPr>
        <p:spPr>
          <a:xfrm>
            <a:off x="4657725" y="1000125"/>
            <a:ext cx="4362450" cy="5500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 name="Rectangle 4"/>
          <p:cNvSpPr>
            <a:spLocks noGrp="1" noChangeArrowheads="1"/>
          </p:cNvSpPr>
          <p:nvPr>
            <p:ph type="dt" sz="half" idx="12"/>
          </p:nvPr>
        </p:nvSpPr>
        <p:spPr bwMode="auto">
          <a:xfrm>
            <a:off x="8001000" y="6629400"/>
            <a:ext cx="1143000" cy="2286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75A0938-34BF-46FB-9657-E25AF3AD282F}"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 name="灯片编号占位符 4"/>
          <p:cNvSpPr>
            <a:spLocks noGrp="1"/>
          </p:cNvSpPr>
          <p:nvPr>
            <p:ph type="sldNum" sz="quarter" idx="13"/>
          </p:nvPr>
        </p:nvSpPr>
        <p:spPr/>
        <p:txBody>
          <a:bodyPr/>
          <a:lstStyle/>
          <a:p>
            <a:pPr lvl="0" eaLnBrk="1" hangingPunct="1"/>
            <a:fld id="{9A0DB2DC-4C9A-4742-B13C-FB6460FD3503}" type="slidenum">
              <a:rPr lang="zh-CN" altLang="en-US" dirty="0">
                <a:ea typeface="宋体" panose="02010600030101010101" pitchFamily="2" charset="-122"/>
              </a:rPr>
              <a:t>‹#›</a:t>
            </a:fld>
            <a:endParaRPr lang="zh-CN" altLang="en-US" dirty="0">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a:t>单击此处编辑母版标题样式</a:t>
            </a:r>
          </a:p>
        </p:txBody>
      </p:sp>
      <p:sp>
        <p:nvSpPr>
          <p:cNvPr id="3" name="内容占位符 2"/>
          <p:cNvSpPr>
            <a:spLocks noGrp="1"/>
          </p:cNvSpPr>
          <p:nvPr>
            <p:ph sz="quarter" idx="1"/>
          </p:nvPr>
        </p:nvSpPr>
        <p:spPr>
          <a:xfrm>
            <a:off x="628650" y="1825625"/>
            <a:ext cx="38862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8650" y="4076700"/>
            <a:ext cx="38862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29150" y="4076700"/>
            <a:ext cx="38862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286E47-513E-455C-BC26-C4614FAB0A8C}"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ea typeface="宋体" panose="02010600030101010101" pitchFamily="2" charset="-122"/>
              </a:rPr>
              <a:t>‹#›</a:t>
            </a:fld>
            <a:endParaRPr lang="zh-CN" altLang="en-US" dirty="0">
              <a:latin typeface="Arial" panose="020B0604020202020204" pitchFamily="34" charset="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3" name="Rectangle 2"/>
          <p:cNvSpPr/>
          <p:nvPr userDrawn="1"/>
        </p:nvSpPr>
        <p:spPr>
          <a:xfrm>
            <a:off x="0" y="6542088"/>
            <a:ext cx="9144000" cy="315912"/>
          </a:xfrm>
          <a:prstGeom prst="rect">
            <a:avLst/>
          </a:prstGeom>
          <a:gradFill rotWithShape="1">
            <a:gsLst>
              <a:gs pos="0">
                <a:srgbClr val="CCECFF"/>
              </a:gs>
              <a:gs pos="100000">
                <a:srgbClr val="99CCFF"/>
              </a:gs>
            </a:gsLst>
            <a:lin ang="5400000" scaled="1"/>
            <a:tileRect/>
          </a:gradFill>
          <a:ln w="9525">
            <a:noFill/>
          </a:ln>
        </p:spPr>
        <p:txBody>
          <a:bodyPr wrap="none" anchor="ctr"/>
          <a:lstStyle/>
          <a:p>
            <a:pPr lvl="0" eaLnBrk="1" hangingPunct="1"/>
            <a:r>
              <a:rPr lang="zh-CN" altLang="en-US" sz="1600" b="1" i="1" dirty="0">
                <a:latin typeface="楷体_GB2312" panose="02010609030101010101" pitchFamily="49" charset="-122"/>
                <a:ea typeface="楷体_GB2312" panose="02010609030101010101" pitchFamily="49" charset="-122"/>
              </a:rPr>
              <a:t>        </a:t>
            </a:r>
            <a:r>
              <a:rPr lang="zh-CN" altLang="en-US" sz="1600" b="1" i="1" dirty="0">
                <a:solidFill>
                  <a:srgbClr val="00FFFF"/>
                </a:solidFill>
                <a:latin typeface="楷体_GB2312" panose="02010609030101010101" pitchFamily="49" charset="-122"/>
                <a:ea typeface="楷体_GB2312" panose="02010609030101010101" pitchFamily="49" charset="-122"/>
              </a:rPr>
              <a:t>重庆理工大学 通信工程</a:t>
            </a:r>
          </a:p>
        </p:txBody>
      </p:sp>
      <p:sp>
        <p:nvSpPr>
          <p:cNvPr id="2" name="Rectangle 4"/>
          <p:cNvSpPr>
            <a:spLocks noGrp="1" noChangeArrowheads="1"/>
          </p:cNvSpPr>
          <p:nvPr>
            <p:ph type="dt" sz="half" idx="2"/>
          </p:nvPr>
        </p:nvSpPr>
        <p:spPr bwMode="auto">
          <a:xfrm>
            <a:off x="8001000" y="6629400"/>
            <a:ext cx="1143000" cy="228600"/>
          </a:xfrm>
          <a:prstGeom prst="rect">
            <a:avLst/>
          </a:prstGeom>
          <a:noFill/>
          <a:ln w="9525">
            <a:noFill/>
            <a:miter lim="800000"/>
          </a:ln>
          <a:effectLst/>
        </p:spPr>
        <p:txBody>
          <a:bodyPr vert="horz" wrap="square" lIns="91440" tIns="45720" rIns="91440" bIns="45720" numCol="1" anchor="t" anchorCtr="0" compatLnSpc="1"/>
          <a:lstStyle>
            <a:lvl1pPr>
              <a:defRPr sz="1200" b="1">
                <a:solidFill>
                  <a:schemeClr val="tx1">
                    <a:lumMod val="50000"/>
                    <a:lumOff val="50000"/>
                  </a:schemeClr>
                </a:solidFill>
                <a:latin typeface="Comic Sans MS" panose="030F0702030302020204" pitchFamily="66" charset="0"/>
                <a:ea typeface="隶书" panose="020105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3286E47-513E-455C-BC26-C4614FAB0A8C}"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037" name="Rectangle 13"/>
          <p:cNvSpPr>
            <a:spLocks noChangeArrowheads="1"/>
          </p:cNvSpPr>
          <p:nvPr/>
        </p:nvSpPr>
        <p:spPr bwMode="gray">
          <a:xfrm>
            <a:off x="0" y="0"/>
            <a:ext cx="9144000" cy="685800"/>
          </a:xfrm>
          <a:prstGeom prst="rect">
            <a:avLst/>
          </a:prstGeom>
          <a:gradFill rotWithShape="1">
            <a:gsLst>
              <a:gs pos="0">
                <a:srgbClr val="81CFEB"/>
              </a:gs>
              <a:gs pos="100000">
                <a:srgbClr val="81CFEB">
                  <a:gamma/>
                  <a:tint val="0"/>
                  <a:invGamma/>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Rectangle 26"/>
          <p:cNvSpPr>
            <a:spLocks noChangeArrowheads="1"/>
          </p:cNvSpPr>
          <p:nvPr/>
        </p:nvSpPr>
        <p:spPr bwMode="gray">
          <a:xfrm>
            <a:off x="96838" y="0"/>
            <a:ext cx="207963" cy="6858000"/>
          </a:xfrm>
          <a:prstGeom prst="rect">
            <a:avLst/>
          </a:prstGeom>
          <a:solidFill>
            <a:srgbClr val="4A9ACC">
              <a:alpha val="80000"/>
            </a:srgbClr>
          </a:solidFill>
          <a:ln w="2857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1" name="Rectangle 27"/>
          <p:cNvSpPr>
            <a:spLocks noChangeArrowheads="1"/>
          </p:cNvSpPr>
          <p:nvPr/>
        </p:nvSpPr>
        <p:spPr bwMode="gray">
          <a:xfrm>
            <a:off x="-12700" y="0"/>
            <a:ext cx="165100" cy="6884988"/>
          </a:xfrm>
          <a:prstGeom prst="rect">
            <a:avLst/>
          </a:prstGeom>
          <a:gradFill rotWithShape="1">
            <a:gsLst>
              <a:gs pos="0">
                <a:srgbClr val="4A9ACC">
                  <a:gamma/>
                  <a:shade val="28627"/>
                  <a:invGamma/>
                </a:srgbClr>
              </a:gs>
              <a:gs pos="100000">
                <a:srgbClr val="4A9ACC"/>
              </a:gs>
            </a:gsLst>
            <a:lin ang="18900000" scaled="1"/>
          </a:gradFill>
          <a:ln w="2857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2" name="Rectangle 28"/>
          <p:cNvSpPr>
            <a:spLocks noChangeArrowheads="1"/>
          </p:cNvSpPr>
          <p:nvPr/>
        </p:nvSpPr>
        <p:spPr bwMode="gray">
          <a:xfrm flipH="1">
            <a:off x="380365" y="0"/>
            <a:ext cx="76835" cy="6872605"/>
          </a:xfrm>
          <a:prstGeom prst="rect">
            <a:avLst/>
          </a:prstGeom>
          <a:solidFill>
            <a:srgbClr val="4A9ACC">
              <a:alpha val="20000"/>
            </a:srgbClr>
          </a:solidFill>
          <a:ln w="2857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3" name="Rectangle 29"/>
          <p:cNvSpPr>
            <a:spLocks noChangeArrowheads="1"/>
          </p:cNvSpPr>
          <p:nvPr/>
        </p:nvSpPr>
        <p:spPr bwMode="gray">
          <a:xfrm>
            <a:off x="288925" y="0"/>
            <a:ext cx="92075" cy="6865938"/>
          </a:xfrm>
          <a:prstGeom prst="rect">
            <a:avLst/>
          </a:prstGeom>
          <a:solidFill>
            <a:srgbClr val="4A9ACC">
              <a:alpha val="53999"/>
            </a:srgbClr>
          </a:solidFill>
          <a:ln w="2857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Rectangle 30"/>
          <p:cNvSpPr>
            <a:spLocks noChangeArrowheads="1"/>
          </p:cNvSpPr>
          <p:nvPr/>
        </p:nvSpPr>
        <p:spPr bwMode="gray">
          <a:xfrm>
            <a:off x="191135" y="12700"/>
            <a:ext cx="114300" cy="6872288"/>
          </a:xfrm>
          <a:prstGeom prst="rect">
            <a:avLst/>
          </a:prstGeom>
          <a:solidFill>
            <a:srgbClr val="4A9ACC">
              <a:alpha val="37000"/>
            </a:srgbClr>
          </a:solidFill>
          <a:ln w="2857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灯片编号占位符 22"/>
          <p:cNvSpPr>
            <a:spLocks noGrp="1"/>
          </p:cNvSpPr>
          <p:nvPr>
            <p:ph type="sldNum" sz="quarter" idx="4"/>
          </p:nvPr>
        </p:nvSpPr>
        <p:spPr>
          <a:xfrm>
            <a:off x="3962400" y="6705600"/>
            <a:ext cx="609600" cy="152400"/>
          </a:xfrm>
          <a:prstGeom prst="rect">
            <a:avLst/>
          </a:prstGeom>
        </p:spPr>
        <p:txBody>
          <a:bodyPr vert="horz" lIns="91440" tIns="45720" rIns="91440" bIns="45720" rtlCol="0" anchor="ctr"/>
          <a:lstStyle>
            <a:lvl1pPr algn="r">
              <a:defRPr sz="1200" b="1">
                <a:solidFill>
                  <a:srgbClr val="7F7F7F"/>
                </a:solidFill>
                <a:latin typeface="Comic Sans MS" panose="030F0702030302020204" pitchFamily="66" charset="0"/>
              </a:defRPr>
            </a:lvl1pPr>
          </a:lstStyle>
          <a:p>
            <a:pPr lvl="0" eaLnBrk="1" hangingPunct="1"/>
            <a:fld id="{9A0DB2DC-4C9A-4742-B13C-FB6460FD3503}" type="slidenum">
              <a:rPr lang="zh-CN" altLang="en-US" dirty="0">
                <a:ea typeface="宋体" panose="02010600030101010101" pitchFamily="2" charset="-122"/>
              </a:rPr>
              <a:t>‹#›</a:t>
            </a:fld>
            <a:endParaRPr lang="zh-CN" altLang="en-US" dirty="0">
              <a:latin typeface="Arial" panose="020B0604020202020204" pitchFamily="34" charset="0"/>
              <a:ea typeface="宋体" panose="02010600030101010101" pitchFamily="2" charset="-122"/>
            </a:endParaRPr>
          </a:p>
        </p:txBody>
      </p:sp>
      <p:sp>
        <p:nvSpPr>
          <p:cNvPr id="27" name="页脚占位符 2"/>
          <p:cNvSpPr>
            <a:spLocks noGrp="1"/>
          </p:cNvSpPr>
          <p:nvPr>
            <p:ph type="ftr" sz="quarter" idx="3"/>
          </p:nvPr>
        </p:nvSpPr>
        <p:spPr>
          <a:xfrm>
            <a:off x="4495800" y="6705600"/>
            <a:ext cx="381000" cy="152400"/>
          </a:xfrm>
          <a:prstGeom prst="rect">
            <a:avLst/>
          </a:prstGeom>
        </p:spPr>
        <p:txBody>
          <a:bodyPr lIns="0" tIns="0" rIns="0" bIns="0"/>
          <a:lstStyle>
            <a:lvl1pPr>
              <a:defRPr sz="1200" b="1">
                <a:solidFill>
                  <a:schemeClr val="tx1">
                    <a:lumMod val="50000"/>
                    <a:lumOff val="50000"/>
                  </a:schemeClr>
                </a:solidFill>
                <a:latin typeface="Comic Sans MS" panose="030F0702030302020204"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p:txStyles>
    <p:title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vl6pPr marL="4572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slide" Target="slide16.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22.xml"/><Relationship Id="rId7"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33.xml"/><Relationship Id="rId4" Type="http://schemas.openxmlformats.org/officeDocument/2006/relationships/slide" Target="slide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 Target="slide2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tags" Target="../tags/tag4.xml"/><Relationship Id="rId7"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slide" Target="slide21.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7.xml"/><Relationship Id="rId7" Type="http://schemas.openxmlformats.org/officeDocument/2006/relationships/image" Target="../media/image34.w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40.xml"/><Relationship Id="rId4" Type="http://schemas.openxmlformats.org/officeDocument/2006/relationships/slideLayout" Target="../slideLayouts/slideLayout1.xml"/><Relationship Id="rId9" Type="http://schemas.openxmlformats.org/officeDocument/2006/relationships/image" Target="../media/image35.w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36.wmf"/><Relationship Id="rId5" Type="http://schemas.openxmlformats.org/officeDocument/2006/relationships/oleObject" Target="../embeddings/oleObject6.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slide" Target="slide21.xml"/></Relationships>
</file>

<file path=ppt/slides/_rels/slide45.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46.xml"/><Relationship Id="rId7" Type="http://schemas.openxmlformats.org/officeDocument/2006/relationships/slide" Target="slide6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59.xml"/><Relationship Id="rId4" Type="http://schemas.openxmlformats.org/officeDocument/2006/relationships/slide" Target="slide5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slide" Target="slide5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slide" Target="slide5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1.xml"/><Relationship Id="rId7" Type="http://schemas.openxmlformats.org/officeDocument/2006/relationships/notesSlide" Target="../notesSlides/notesSlide54.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slide" Target="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6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slide" Target="slide1.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6.wmf"/><Relationship Id="rId5" Type="http://schemas.openxmlformats.org/officeDocument/2006/relationships/oleObject" Target="../embeddings/oleObject8.bin"/><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3.xml"/><Relationship Id="rId18" Type="http://schemas.openxmlformats.org/officeDocument/2006/relationships/slide" Target="slide62.xml"/><Relationship Id="rId3" Type="http://schemas.openxmlformats.org/officeDocument/2006/relationships/slide" Target="slide7.xml"/><Relationship Id="rId7" Type="http://schemas.openxmlformats.org/officeDocument/2006/relationships/slide" Target="slide13.xml"/><Relationship Id="rId12" Type="http://schemas.openxmlformats.org/officeDocument/2006/relationships/slide" Target="slide30.xml"/><Relationship Id="rId17" Type="http://schemas.openxmlformats.org/officeDocument/2006/relationships/slide" Target="slide60.xml"/><Relationship Id="rId2" Type="http://schemas.openxmlformats.org/officeDocument/2006/relationships/slide" Target="slide3.xml"/><Relationship Id="rId16" Type="http://schemas.openxmlformats.org/officeDocument/2006/relationships/slide" Target="slide59.xml"/><Relationship Id="rId20"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2.xml"/><Relationship Id="rId5" Type="http://schemas.openxmlformats.org/officeDocument/2006/relationships/slide" Target="slide2.xml"/><Relationship Id="rId15" Type="http://schemas.openxmlformats.org/officeDocument/2006/relationships/slide" Target="slide55.xml"/><Relationship Id="rId10" Type="http://schemas.openxmlformats.org/officeDocument/2006/relationships/slide" Target="slide21.xml"/><Relationship Id="rId19" Type="http://schemas.openxmlformats.org/officeDocument/2006/relationships/slide" Target="slide63.xml"/><Relationship Id="rId4" Type="http://schemas.openxmlformats.org/officeDocument/2006/relationships/slide" Target="slide9.xml"/><Relationship Id="rId9" Type="http://schemas.openxmlformats.org/officeDocument/2006/relationships/slide" Target="slide19.xml"/><Relationship Id="rId14" Type="http://schemas.openxmlformats.org/officeDocument/2006/relationships/slide" Target="slide4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76200" y="304800"/>
            <a:ext cx="8810625" cy="685800"/>
          </a:xfrm>
          <a:noFill/>
          <a:ln>
            <a:noFill/>
          </a:ln>
        </p:spPr>
        <p:txBody>
          <a:bodyPr vert="horz" wrap="square" lIns="91440" tIns="45720" rIns="91440" bIns="45720" anchor="ctr"/>
          <a:lstStyle/>
          <a:p>
            <a:pPr algn="ctr" eaLnBrk="1" hangingPunct="1">
              <a:spcBef>
                <a:spcPts val="1200"/>
              </a:spcBef>
            </a:pPr>
            <a:r>
              <a:rPr lang="zh-CN" altLang="en-US" dirty="0">
                <a:latin typeface="Comic Sans MS" panose="030F0702030302020204" pitchFamily="66" charset="0"/>
              </a:rPr>
              <a:t>第二章 计算机系统的结构组成与工作原理</a:t>
            </a:r>
          </a:p>
        </p:txBody>
      </p:sp>
      <p:sp>
        <p:nvSpPr>
          <p:cNvPr id="7171" name="内容占位符 2"/>
          <p:cNvSpPr>
            <a:spLocks noGrp="1"/>
          </p:cNvSpPr>
          <p:nvPr>
            <p:ph/>
          </p:nvPr>
        </p:nvSpPr>
        <p:spPr>
          <a:xfrm>
            <a:off x="733425" y="1600200"/>
            <a:ext cx="8077200" cy="3950335"/>
          </a:xfrm>
          <a:prstGeom prst="rect">
            <a:avLst/>
          </a:prstGeom>
          <a:noFill/>
          <a:ln w="9525">
            <a:noFill/>
          </a:ln>
        </p:spPr>
        <p:txBody>
          <a:bodyPr vert="horz" wrap="square" lIns="0" tIns="0" rIns="0" bIns="0" anchor="t"/>
          <a:lstStyle/>
          <a:p>
            <a:pPr marL="548005" indent="-411480" eaLnBrk="1" hangingPunct="1">
              <a:lnSpc>
                <a:spcPct val="130000"/>
              </a:lnSpc>
              <a:spcBef>
                <a:spcPts val="1200"/>
              </a:spcBef>
              <a:buClr>
                <a:schemeClr val="accent2"/>
              </a:buClr>
              <a:buFont typeface="Wingdings" panose="05000000000000000000" pitchFamily="2" charset="2"/>
              <a:buNone/>
            </a:pPr>
            <a:r>
              <a:rPr lang="en-US" altLang="zh-CN" dirty="0">
                <a:solidFill>
                  <a:srgbClr val="0000FF"/>
                </a:solidFill>
                <a:ea typeface="华文细黑" panose="02010600040101010101" pitchFamily="2" charset="-122"/>
              </a:rPr>
              <a:t>2.1  </a:t>
            </a:r>
            <a:r>
              <a:rPr lang="zh-CN" altLang="zh-CN" dirty="0">
                <a:solidFill>
                  <a:srgbClr val="0000FF"/>
                </a:solidFill>
                <a:ea typeface="华文细黑" panose="02010600040101010101" pitchFamily="2" charset="-122"/>
              </a:rPr>
              <a:t>计算机系统的基本结构与组成</a:t>
            </a:r>
            <a:endParaRPr lang="en-US" altLang="zh-CN" dirty="0">
              <a:solidFill>
                <a:srgbClr val="0000FF"/>
              </a:solidFill>
              <a:ea typeface="华文细黑" panose="02010600040101010101" pitchFamily="2" charset="-122"/>
            </a:endParaRPr>
          </a:p>
          <a:p>
            <a:pPr marL="548005" indent="-411480" eaLnBrk="1" hangingPunct="1">
              <a:lnSpc>
                <a:spcPct val="130000"/>
              </a:lnSpc>
              <a:spcBef>
                <a:spcPts val="1200"/>
              </a:spcBef>
              <a:buClr>
                <a:schemeClr val="accent2"/>
              </a:buClr>
              <a:buNone/>
            </a:pPr>
            <a:r>
              <a:rPr lang="en-US" altLang="zh-CN" dirty="0">
                <a:solidFill>
                  <a:srgbClr val="0000FF"/>
                </a:solidFill>
                <a:ea typeface="华文细黑" panose="02010600040101010101" pitchFamily="2" charset="-122"/>
              </a:rPr>
              <a:t>2.2  </a:t>
            </a:r>
            <a:r>
              <a:rPr lang="zh-CN" altLang="zh-CN" dirty="0">
                <a:solidFill>
                  <a:srgbClr val="0000FF"/>
                </a:solidFill>
                <a:ea typeface="华文细黑" panose="02010600040101010101" pitchFamily="2" charset="-122"/>
              </a:rPr>
              <a:t>计算机系统的工作原理</a:t>
            </a:r>
            <a:endParaRPr lang="zh-CN" altLang="en-US" dirty="0">
              <a:solidFill>
                <a:srgbClr val="0000FF"/>
              </a:solidFill>
              <a:ea typeface="华文细黑" panose="02010600040101010101" pitchFamily="2" charset="-122"/>
            </a:endParaRPr>
          </a:p>
          <a:p>
            <a:pPr marL="548005" indent="-411480" eaLnBrk="1" hangingPunct="1">
              <a:lnSpc>
                <a:spcPct val="130000"/>
              </a:lnSpc>
              <a:spcBef>
                <a:spcPts val="1200"/>
              </a:spcBef>
              <a:buClr>
                <a:schemeClr val="accent2"/>
              </a:buClr>
              <a:buNone/>
            </a:pPr>
            <a:r>
              <a:rPr lang="en-US" altLang="zh-CN" dirty="0">
                <a:solidFill>
                  <a:srgbClr val="0000FF"/>
                </a:solidFill>
                <a:ea typeface="华文细黑" panose="02010600040101010101" pitchFamily="2" charset="-122"/>
              </a:rPr>
              <a:t>2.3  </a:t>
            </a:r>
            <a:r>
              <a:rPr lang="zh-CN" altLang="en-US" dirty="0">
                <a:solidFill>
                  <a:srgbClr val="0000FF"/>
                </a:solidFill>
                <a:ea typeface="华文细黑" panose="02010600040101010101" pitchFamily="2" charset="-122"/>
                <a:sym typeface="+mn-ea"/>
              </a:rPr>
              <a:t>微处理器体系结构的改进</a:t>
            </a:r>
            <a:endParaRPr lang="zh-CN" altLang="en-US" dirty="0">
              <a:solidFill>
                <a:srgbClr val="0000FF"/>
              </a:solidFill>
              <a:ea typeface="华文细黑" panose="02010600040101010101" pitchFamily="2" charset="-122"/>
            </a:endParaRPr>
          </a:p>
          <a:p>
            <a:pPr marL="548005" indent="-411480" eaLnBrk="1" hangingPunct="1">
              <a:lnSpc>
                <a:spcPct val="130000"/>
              </a:lnSpc>
              <a:spcBef>
                <a:spcPts val="1200"/>
              </a:spcBef>
              <a:buClr>
                <a:schemeClr val="accent2"/>
              </a:buClr>
              <a:buNone/>
            </a:pPr>
            <a:r>
              <a:rPr lang="en-US" altLang="zh-CN" dirty="0">
                <a:solidFill>
                  <a:srgbClr val="0000FF"/>
                </a:solidFill>
                <a:ea typeface="华文细黑" panose="02010600040101010101" pitchFamily="2" charset="-122"/>
              </a:rPr>
              <a:t>2.4  </a:t>
            </a:r>
            <a:r>
              <a:rPr lang="zh-CN" altLang="en-US" dirty="0">
                <a:solidFill>
                  <a:srgbClr val="0000FF"/>
                </a:solidFill>
                <a:ea typeface="华文细黑" panose="02010600040101010101" pitchFamily="2" charset="-122"/>
                <a:sym typeface="+mn-ea"/>
              </a:rPr>
              <a:t>计算机体系结构分类</a:t>
            </a:r>
          </a:p>
          <a:p>
            <a:pPr marL="548005" indent="-411480" eaLnBrk="1" hangingPunct="1">
              <a:lnSpc>
                <a:spcPct val="130000"/>
              </a:lnSpc>
              <a:spcBef>
                <a:spcPts val="1200"/>
              </a:spcBef>
              <a:buClr>
                <a:schemeClr val="accent2"/>
              </a:buClr>
              <a:buNone/>
            </a:pPr>
            <a:r>
              <a:rPr lang="en-US" altLang="zh-CN" dirty="0">
                <a:solidFill>
                  <a:srgbClr val="0000FF"/>
                </a:solidFill>
                <a:ea typeface="华文细黑" panose="02010600040101010101" pitchFamily="2" charset="-122"/>
              </a:rPr>
              <a:t>2.5  </a:t>
            </a:r>
            <a:r>
              <a:rPr lang="zh-CN" altLang="zh-CN" dirty="0">
                <a:solidFill>
                  <a:srgbClr val="0000FF"/>
                </a:solidFill>
                <a:ea typeface="华文细黑" panose="02010600040101010101" pitchFamily="2" charset="-122"/>
              </a:rPr>
              <a:t>计算机性能评测</a:t>
            </a:r>
            <a:r>
              <a:rPr lang="en-US" altLang="zh-CN" dirty="0">
                <a:solidFill>
                  <a:srgbClr val="FF0000"/>
                </a:solidFill>
              </a:rPr>
              <a:t>Performance</a:t>
            </a:r>
            <a:r>
              <a:rPr lang="en-US" altLang="zh-CN" sz="1800" dirty="0"/>
              <a:t> </a:t>
            </a:r>
            <a:endParaRPr lang="zh-CN" altLang="en-US" sz="1800" dirty="0">
              <a:latin typeface="华文细黑" panose="02010600040101010101" pitchFamily="2" charset="-122"/>
              <a:ea typeface="华文细黑" panose="02010600040101010101" pitchFamily="2" charset="-122"/>
            </a:endParaRPr>
          </a:p>
        </p:txBody>
      </p:sp>
      <p:sp>
        <p:nvSpPr>
          <p:cNvPr id="10" name="日期占位符 16"/>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1" name="灯片编号占位符 17"/>
          <p:cNvSpPr txBox="1">
            <a:spLocks noGrp="1"/>
          </p:cNvSpPr>
          <p:nvPr>
            <p:ph type="sldNum" sz="quarter" idx="13"/>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1</a:t>
            </a:fld>
            <a:endParaRPr lang="zh-CN" altLang="en-US" sz="1200" b="1" dirty="0">
              <a:solidFill>
                <a:srgbClr val="7F7F7F"/>
              </a:solidFill>
              <a:latin typeface="Comic Sans MS" panose="030F0702030302020204" pitchFamily="66" charset="0"/>
            </a:endParaRPr>
          </a:p>
        </p:txBody>
      </p:sp>
      <p:sp>
        <p:nvSpPr>
          <p:cNvPr id="12" name="页脚占位符 18"/>
          <p:cNvSpPr txBox="1">
            <a:spLocks noGrp="1"/>
          </p:cNvSpPr>
          <p:nvPr>
            <p:ph type="ftr" sz="quarter" idx="14"/>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dissolve">
                                      <p:cBhvr>
                                        <p:cTn id="7" dur="1000"/>
                                        <p:tgtEl>
                                          <p:spTgt spid="717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171">
                                            <p:txEl>
                                              <p:pRg st="1" end="1"/>
                                            </p:txEl>
                                          </p:spTgt>
                                        </p:tgtEl>
                                        <p:attrNameLst>
                                          <p:attrName>style.visibility</p:attrName>
                                        </p:attrNameLst>
                                      </p:cBhvr>
                                      <p:to>
                                        <p:strVal val="visible"/>
                                      </p:to>
                                    </p:set>
                                    <p:animEffect transition="in" filter="dissolve">
                                      <p:cBhvr>
                                        <p:cTn id="10" dur="1000"/>
                                        <p:tgtEl>
                                          <p:spTgt spid="717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Effect transition="in" filter="dissolve">
                                      <p:cBhvr>
                                        <p:cTn id="13" dur="1000"/>
                                        <p:tgtEl>
                                          <p:spTgt spid="7171">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171">
                                            <p:txEl>
                                              <p:pRg st="3" end="3"/>
                                            </p:txEl>
                                          </p:spTgt>
                                        </p:tgtEl>
                                        <p:attrNameLst>
                                          <p:attrName>style.visibility</p:attrName>
                                        </p:attrNameLst>
                                      </p:cBhvr>
                                      <p:to>
                                        <p:strVal val="visible"/>
                                      </p:to>
                                    </p:set>
                                    <p:animEffect transition="in" filter="dissolve">
                                      <p:cBhvr>
                                        <p:cTn id="16" dur="1000"/>
                                        <p:tgtEl>
                                          <p:spTgt spid="717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171">
                                            <p:txEl>
                                              <p:pRg st="4" end="4"/>
                                            </p:txEl>
                                          </p:spTgt>
                                        </p:tgtEl>
                                        <p:attrNameLst>
                                          <p:attrName>style.visibility</p:attrName>
                                        </p:attrNameLst>
                                      </p:cBhvr>
                                      <p:to>
                                        <p:strVal val="visible"/>
                                      </p:to>
                                    </p:set>
                                    <p:animEffect transition="in" filter="dissolve">
                                      <p:cBhvr>
                                        <p:cTn id="21" dur="1000"/>
                                        <p:tgtEl>
                                          <p:spTgt spid="71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338138" y="0"/>
            <a:ext cx="8805862" cy="868363"/>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体系结构角度的多层结构</a:t>
            </a:r>
          </a:p>
        </p:txBody>
      </p:sp>
      <p:pic>
        <p:nvPicPr>
          <p:cNvPr id="25604" name="Picture 4" descr="1t5"/>
          <p:cNvPicPr>
            <a:picLocks noChangeAspect="1"/>
          </p:cNvPicPr>
          <p:nvPr/>
        </p:nvPicPr>
        <p:blipFill>
          <a:blip r:embed="rId3"/>
          <a:stretch>
            <a:fillRect/>
          </a:stretch>
        </p:blipFill>
        <p:spPr>
          <a:xfrm>
            <a:off x="733425" y="695325"/>
            <a:ext cx="8181975" cy="5757863"/>
          </a:xfrm>
          <a:prstGeom prst="rect">
            <a:avLst/>
          </a:prstGeom>
          <a:noFill/>
          <a:ln w="9525">
            <a:noFill/>
          </a:ln>
        </p:spPr>
      </p:pic>
      <p:sp>
        <p:nvSpPr>
          <p:cNvPr id="7" name="矩形 6"/>
          <p:cNvSpPr/>
          <p:nvPr/>
        </p:nvSpPr>
        <p:spPr>
          <a:xfrm>
            <a:off x="6586538" y="3743325"/>
            <a:ext cx="2306637" cy="1190625"/>
          </a:xfrm>
          <a:prstGeom prst="rect">
            <a:avLst/>
          </a:prstGeom>
          <a:solidFill>
            <a:schemeClr val="bg1"/>
          </a:solidFill>
          <a:ln w="9525">
            <a:noFill/>
          </a:ln>
        </p:spPr>
        <p:txBody>
          <a:bodyPr>
            <a:spAutoFit/>
          </a:bodyPr>
          <a:lstStyle/>
          <a:p>
            <a:r>
              <a:rPr lang="zh-CN" altLang="en-US" b="1" dirty="0">
                <a:solidFill>
                  <a:srgbClr val="FF0000"/>
                </a:solidFill>
                <a:latin typeface="Arial" panose="020B0604020202020204" pitchFamily="34" charset="0"/>
                <a:ea typeface="宋体" panose="02010600030101010101" pitchFamily="2" charset="-122"/>
              </a:rPr>
              <a:t>硬件向上提供的接口：</a:t>
            </a:r>
          </a:p>
          <a:p>
            <a:pPr marL="365125" lvl="1" indent="-182245" eaLnBrk="1" hangingPunct="1">
              <a:buFont typeface="Arial" panose="020B0604020202020204" pitchFamily="34" charset="0"/>
              <a:buChar char="•"/>
            </a:pPr>
            <a:r>
              <a:rPr lang="zh-CN" altLang="en-US" b="1" dirty="0">
                <a:solidFill>
                  <a:srgbClr val="FF0000"/>
                </a:solidFill>
                <a:latin typeface="Arial" panose="020B0604020202020204" pitchFamily="34" charset="0"/>
                <a:ea typeface="宋体" panose="02010600030101010101" pitchFamily="2" charset="-122"/>
              </a:rPr>
              <a:t>指令系统</a:t>
            </a:r>
          </a:p>
          <a:p>
            <a:pPr marL="365125" lvl="1" indent="-182245" eaLnBrk="1" hangingPunct="1">
              <a:buFont typeface="Arial" panose="020B0604020202020204" pitchFamily="34" charset="0"/>
              <a:buChar char="•"/>
            </a:pPr>
            <a:r>
              <a:rPr lang="zh-CN" altLang="en-US" b="1" dirty="0">
                <a:solidFill>
                  <a:srgbClr val="FF0000"/>
                </a:solidFill>
                <a:latin typeface="Arial" panose="020B0604020202020204" pitchFamily="34" charset="0"/>
                <a:ea typeface="宋体" panose="02010600030101010101" pitchFamily="2" charset="-122"/>
              </a:rPr>
              <a:t>异常事件</a:t>
            </a:r>
            <a:endParaRPr lang="en-US" altLang="zh-CN" b="1">
              <a:solidFill>
                <a:srgbClr val="FF0000"/>
              </a:solidFill>
              <a:latin typeface="Arial" panose="020B0604020202020204" pitchFamily="34" charset="0"/>
              <a:ea typeface="宋体" panose="02010600030101010101" pitchFamily="2" charset="-122"/>
            </a:endParaRPr>
          </a:p>
          <a:p>
            <a:pPr marL="365125" lvl="1" indent="-182245" eaLnBrk="1" hangingPunct="1">
              <a:buFont typeface="Arial" panose="020B0604020202020204" pitchFamily="34" charset="0"/>
              <a:buChar char="•"/>
            </a:pPr>
            <a:r>
              <a:rPr lang="zh-CN" altLang="en-US" b="1" dirty="0">
                <a:solidFill>
                  <a:srgbClr val="FF0000"/>
                </a:solidFill>
                <a:latin typeface="Arial" panose="020B0604020202020204" pitchFamily="34" charset="0"/>
                <a:ea typeface="宋体" panose="02010600030101010101" pitchFamily="2" charset="-122"/>
              </a:rPr>
              <a:t>端口定义</a:t>
            </a:r>
          </a:p>
        </p:txBody>
      </p:sp>
      <p:sp>
        <p:nvSpPr>
          <p:cNvPr id="6"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10</a:t>
            </a:fld>
            <a:endParaRPr lang="zh-CN" altLang="en-US" sz="1200" b="1" dirty="0">
              <a:solidFill>
                <a:srgbClr val="7F7F7F"/>
              </a:solidFill>
              <a:latin typeface="Comic Sans MS" panose="030F0702030302020204" pitchFamily="66" charset="0"/>
            </a:endParaRPr>
          </a:p>
        </p:txBody>
      </p:sp>
      <p:sp>
        <p:nvSpPr>
          <p:cNvPr id="9"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dissolve">
                                      <p:cBhvr>
                                        <p:cTn id="7" dur="1000"/>
                                        <p:tgtEl>
                                          <p:spTgt spid="2560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a:xfrm>
            <a:off x="609600" y="42863"/>
            <a:ext cx="8316913" cy="642937"/>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组织角度的多层结构</a:t>
            </a:r>
          </a:p>
        </p:txBody>
      </p:sp>
      <p:pic>
        <p:nvPicPr>
          <p:cNvPr id="18435" name="Picture 3" descr="1t6"/>
          <p:cNvPicPr>
            <a:picLocks noGrp="1" noChangeAspect="1"/>
          </p:cNvPicPr>
          <p:nvPr>
            <p:ph type="dt" sz="half" idx="10"/>
          </p:nvPr>
        </p:nvPicPr>
        <p:blipFill>
          <a:blip r:embed="rId3"/>
          <a:stretch>
            <a:fillRect/>
          </a:stretch>
        </p:blipFill>
        <p:spPr>
          <a:xfrm>
            <a:off x="1295400" y="990600"/>
            <a:ext cx="7189788" cy="4865688"/>
          </a:xfrm>
        </p:spPr>
      </p:pic>
      <p:sp>
        <p:nvSpPr>
          <p:cNvPr id="18436" name="矩形 4"/>
          <p:cNvSpPr/>
          <p:nvPr/>
        </p:nvSpPr>
        <p:spPr>
          <a:xfrm>
            <a:off x="8316913" y="6488113"/>
            <a:ext cx="755650" cy="366712"/>
          </a:xfrm>
          <a:prstGeom prst="rect">
            <a:avLst/>
          </a:prstGeom>
          <a:noFill/>
          <a:ln w="9525">
            <a:noFill/>
          </a:ln>
        </p:spPr>
        <p:txBody>
          <a:bodyPr wrap="none">
            <a:spAutoFit/>
          </a:bodyPr>
          <a:lstStyle/>
          <a:p>
            <a:fld id="{9A0DB2DC-4C9A-4742-B13C-FB6460FD3503}" type="slidenum">
              <a:rPr lang="en-US" altLang="zh-CN" b="1">
                <a:solidFill>
                  <a:srgbClr val="CDFFCD"/>
                </a:solidFill>
                <a:latin typeface="Arial" panose="020B0604020202020204" pitchFamily="34" charset="0"/>
                <a:ea typeface="华文宋体" panose="02010600040101010101" pitchFamily="2" charset="-122"/>
              </a:rPr>
              <a:t>11</a:t>
            </a:fld>
            <a:r>
              <a:rPr lang="en-US" altLang="zh-CN" b="1">
                <a:solidFill>
                  <a:srgbClr val="CDFFCD"/>
                </a:solidFill>
                <a:latin typeface="Arial" panose="020B0604020202020204" pitchFamily="34" charset="0"/>
                <a:ea typeface="华文宋体" panose="02010600040101010101" pitchFamily="2" charset="-122"/>
              </a:rPr>
              <a:t>/32</a:t>
            </a:r>
            <a:endParaRPr lang="zh-CN" altLang="en-US" dirty="0">
              <a:latin typeface="Arial" panose="020B0604020202020204" pitchFamily="34" charset="0"/>
              <a:ea typeface="华文宋体" panose="02010600040101010101" pitchFamily="2" charset="-122"/>
            </a:endParaRPr>
          </a:p>
        </p:txBody>
      </p:sp>
      <p:sp>
        <p:nvSpPr>
          <p:cNvPr id="6" name="日期占位符 4"/>
          <p:cNvSpPr txBox="1">
            <a:spLocks noGrp="1"/>
          </p:cNvSpPr>
          <p:nvPr/>
        </p:nvSpPr>
        <p:spPr bwMode="auto">
          <a:xfrm>
            <a:off x="0" y="6500813"/>
            <a:ext cx="1571625" cy="285750"/>
          </a:xfrm>
          <a:prstGeom prst="rect">
            <a:avLst/>
          </a:prstGeom>
          <a:noFill/>
          <a:ln>
            <a:miter lim="800000"/>
          </a:ln>
        </p:spPr>
        <p:txBody>
          <a:bodyPr/>
          <a:lstStyle/>
          <a:p>
            <a:pPr marR="0" algn="ctr" defTabSz="914400">
              <a:buClrTx/>
              <a:buSzTx/>
              <a:buFontTx/>
              <a:buNone/>
              <a:defRPr/>
            </a:pPr>
            <a:fld id="{B18C666D-248D-4B62-9B4F-44BE7D0FDB72}" type="datetime1">
              <a:rPr kumimoji="0" lang="zh-CN" altLang="en-US" sz="1600" b="1" kern="1200" cap="none" spc="0" normalizeH="0" baseline="0" noProof="0">
                <a:solidFill>
                  <a:schemeClr val="accent2">
                    <a:lumMod val="20000"/>
                    <a:lumOff val="80000"/>
                  </a:schemeClr>
                </a:solidFill>
                <a:latin typeface="+mj-ea"/>
                <a:ea typeface="+mj-ea"/>
                <a:cs typeface="+mn-cs"/>
              </a:rPr>
              <a:t>2025/3/14 Friday</a:t>
            </a:fld>
            <a:endParaRPr kumimoji="0" lang="en-US" altLang="zh-CN" sz="1600" b="1" kern="1200" cap="none" spc="0" normalizeH="0" baseline="0" noProof="0" dirty="0">
              <a:solidFill>
                <a:schemeClr val="accent2">
                  <a:lumMod val="20000"/>
                  <a:lumOff val="80000"/>
                </a:schemeClr>
              </a:solidFill>
              <a:latin typeface="+mj-ea"/>
              <a:ea typeface="+mj-ea"/>
              <a:cs typeface="+mn-cs"/>
            </a:endParaRPr>
          </a:p>
        </p:txBody>
      </p:sp>
      <p:sp>
        <p:nvSpPr>
          <p:cNvPr id="7"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11</a:t>
            </a:fld>
            <a:endParaRPr lang="zh-CN" altLang="en-US" sz="1200" b="1" dirty="0">
              <a:solidFill>
                <a:srgbClr val="7F7F7F"/>
              </a:solidFill>
              <a:latin typeface="Comic Sans MS" panose="030F0702030302020204" pitchFamily="66" charset="0"/>
            </a:endParaRPr>
          </a:p>
        </p:txBody>
      </p:sp>
      <p:sp>
        <p:nvSpPr>
          <p:cNvPr id="10"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18445" name="文本框 18444"/>
          <p:cNvSpPr txBox="1"/>
          <p:nvPr/>
        </p:nvSpPr>
        <p:spPr>
          <a:xfrm>
            <a:off x="1828800" y="2286000"/>
            <a:ext cx="1066800" cy="396875"/>
          </a:xfrm>
          <a:prstGeom prst="rect">
            <a:avLst/>
          </a:prstGeom>
          <a:noFill/>
          <a:ln w="9525">
            <a:noFill/>
          </a:ln>
          <a:effectLst>
            <a:prstShdw prst="shdw17" dist="17961" dir="2699999">
              <a:schemeClr val="accent1">
                <a:gamma/>
                <a:shade val="60000"/>
                <a:invGamma/>
              </a:schemeClr>
            </a:prstShdw>
          </a:effectLst>
        </p:spPr>
        <p:txBody>
          <a:bodyPr>
            <a:spAutoFit/>
          </a:bodyPr>
          <a:lstStyle/>
          <a:p>
            <a:pPr>
              <a:spcBef>
                <a:spcPct val="50000"/>
              </a:spcBef>
            </a:pPr>
            <a:r>
              <a:rPr lang="zh-CN" altLang="en-US" sz="2000" b="1" dirty="0">
                <a:solidFill>
                  <a:srgbClr val="FF00FF"/>
                </a:solidFill>
                <a:latin typeface="Arial" panose="020B0604020202020204" pitchFamily="34" charset="0"/>
                <a:ea typeface="宋体" panose="02010600030101010101" pitchFamily="2" charset="-122"/>
              </a:rPr>
              <a:t>数据流</a:t>
            </a:r>
          </a:p>
        </p:txBody>
      </p:sp>
      <p:sp>
        <p:nvSpPr>
          <p:cNvPr id="18446" name="文本框 18445"/>
          <p:cNvSpPr txBox="1"/>
          <p:nvPr/>
        </p:nvSpPr>
        <p:spPr>
          <a:xfrm>
            <a:off x="6400800" y="2346325"/>
            <a:ext cx="1981200" cy="396875"/>
          </a:xfrm>
          <a:prstGeom prst="rect">
            <a:avLst/>
          </a:prstGeom>
          <a:noFill/>
          <a:ln w="9525">
            <a:noFill/>
          </a:ln>
          <a:effectLst>
            <a:prstShdw prst="shdw17" dist="17961" dir="2699999">
              <a:schemeClr val="accent1">
                <a:gamma/>
                <a:shade val="60000"/>
                <a:invGamma/>
              </a:schemeClr>
            </a:prstShdw>
          </a:effectLst>
        </p:spPr>
        <p:txBody>
          <a:bodyPr>
            <a:spAutoFit/>
          </a:bodyPr>
          <a:lstStyle/>
          <a:p>
            <a:pPr>
              <a:spcBef>
                <a:spcPct val="50000"/>
              </a:spcBef>
            </a:pPr>
            <a:r>
              <a:rPr lang="zh-CN" altLang="en-US" sz="2000" b="1" dirty="0">
                <a:solidFill>
                  <a:srgbClr val="FF00FF"/>
                </a:solidFill>
                <a:latin typeface="Arial" panose="020B0604020202020204" pitchFamily="34" charset="0"/>
                <a:ea typeface="宋体" panose="02010600030101010101" pitchFamily="2" charset="-122"/>
              </a:rPr>
              <a:t>控制（指令）流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dissolve">
                                      <p:cBhvr>
                                        <p:cTn id="7" dur="10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609600" y="152400"/>
            <a:ext cx="8305800" cy="914400"/>
          </a:xfrm>
          <a:noFill/>
          <a:ln>
            <a:noFill/>
          </a:ln>
        </p:spPr>
        <p:txBody>
          <a:bodyPr vert="horz" wrap="square" lIns="91440" tIns="45720" rIns="91440" bIns="45720" anchor="ctr"/>
          <a:lstStyle/>
          <a:p>
            <a:pPr>
              <a:lnSpc>
                <a:spcPct val="80000"/>
              </a:lnSpc>
            </a:pPr>
            <a:r>
              <a:rPr lang="zh-CN" altLang="en-US" sz="3200" dirty="0">
                <a:latin typeface="Comic Sans MS" panose="030F0702030302020204" pitchFamily="66" charset="0"/>
                <a:ea typeface="隶书" panose="02010509060101010101" pitchFamily="49" charset="-122"/>
              </a:rPr>
              <a:t>冯</a:t>
            </a:r>
            <a:r>
              <a:rPr lang="en-US" altLang="zh-CN" sz="3200" dirty="0">
                <a:latin typeface="Comic Sans MS" panose="030F0702030302020204" pitchFamily="66" charset="0"/>
                <a:ea typeface="隶书" panose="02010509060101010101" pitchFamily="49" charset="-122"/>
              </a:rPr>
              <a:t>·</a:t>
            </a:r>
            <a:r>
              <a:rPr lang="zh-CN" altLang="en-US" sz="3200" dirty="0">
                <a:latin typeface="Comic Sans MS" panose="030F0702030302020204" pitchFamily="66" charset="0"/>
                <a:ea typeface="隶书" panose="02010509060101010101" pitchFamily="49" charset="-122"/>
              </a:rPr>
              <a:t>诺依曼体系结构</a:t>
            </a:r>
            <a:br>
              <a:rPr lang="zh-CN" altLang="en-US" sz="3200" dirty="0">
                <a:latin typeface="Comic Sans MS" panose="030F0702030302020204" pitchFamily="66" charset="0"/>
                <a:ea typeface="隶书" panose="02010509060101010101" pitchFamily="49" charset="-122"/>
              </a:rPr>
            </a:br>
            <a:r>
              <a:rPr lang="zh-CN" altLang="en-US" sz="3200" dirty="0">
                <a:latin typeface="Comic Sans MS" panose="030F0702030302020204" pitchFamily="66" charset="0"/>
                <a:ea typeface="隶书" panose="02010509060101010101" pitchFamily="49" charset="-122"/>
              </a:rPr>
              <a:t>    </a:t>
            </a:r>
            <a:r>
              <a:rPr lang="zh-CN" altLang="en-US" sz="2000" dirty="0">
                <a:solidFill>
                  <a:srgbClr val="FF00FF"/>
                </a:solidFill>
                <a:latin typeface="Times New Roman" panose="02020603050405020304" pitchFamily="18" charset="0"/>
                <a:ea typeface="楷体_GB2312" panose="02010609030101010101" pitchFamily="49" charset="-122"/>
              </a:rPr>
              <a:t>以存储器为中心（五大部分）、二进制、存储程序原理</a:t>
            </a:r>
            <a:endParaRPr lang="en-US" altLang="zh-CN" sz="2000" dirty="0">
              <a:solidFill>
                <a:srgbClr val="FF00FF"/>
              </a:solidFill>
              <a:latin typeface="Times New Roman" panose="02020603050405020304" pitchFamily="18" charset="0"/>
              <a:ea typeface="楷体_GB2312" panose="02010609030101010101" pitchFamily="49" charset="-122"/>
            </a:endParaRPr>
          </a:p>
        </p:txBody>
      </p:sp>
      <p:sp>
        <p:nvSpPr>
          <p:cNvPr id="19459" name="内容占位符 2"/>
          <p:cNvSpPr>
            <a:spLocks noGrp="1"/>
          </p:cNvSpPr>
          <p:nvPr>
            <p:ph/>
          </p:nvPr>
        </p:nvSpPr>
        <p:spPr>
          <a:xfrm>
            <a:off x="0" y="1066800"/>
            <a:ext cx="9067800" cy="5466715"/>
          </a:xfrm>
          <a:prstGeom prst="rect">
            <a:avLst/>
          </a:prstGeom>
          <a:noFill/>
          <a:ln w="9525">
            <a:noFill/>
          </a:ln>
        </p:spPr>
        <p:txBody>
          <a:bodyPr vert="horz" wrap="square" lIns="0" tIns="0" rIns="0" bIns="0" anchor="t"/>
          <a:lstStyle/>
          <a:p>
            <a:pPr marL="708025" eaLnBrk="1" hangingPunct="1">
              <a:spcBef>
                <a:spcPts val="1200"/>
              </a:spcBef>
              <a:buClr>
                <a:schemeClr val="accent2"/>
              </a:buClr>
            </a:pPr>
            <a:r>
              <a:rPr lang="zh-CN" altLang="en-US" dirty="0">
                <a:solidFill>
                  <a:srgbClr val="0000FF"/>
                </a:solidFill>
                <a:latin typeface="楷体_GB2312" panose="02010609030101010101" pitchFamily="49" charset="-122"/>
                <a:ea typeface="楷体_GB2312" panose="02010609030101010101" pitchFamily="49" charset="-122"/>
              </a:rPr>
              <a:t>硬件组成</a:t>
            </a:r>
          </a:p>
          <a:p>
            <a:pPr marL="179705" lvl="1" indent="0" eaLnBrk="1" hangingPunct="1">
              <a:buClr>
                <a:srgbClr val="FF00FF"/>
              </a:buClr>
              <a:buFont typeface="Wingdings" panose="05000000000000000000" pitchFamily="2" charset="2"/>
              <a:buChar char="Ø"/>
            </a:pPr>
            <a:r>
              <a:rPr lang="zh-CN" altLang="en-US" sz="2400" dirty="0">
                <a:latin typeface="楷体_GB2312" panose="02010609030101010101" pitchFamily="49" charset="-122"/>
                <a:ea typeface="楷体_GB2312" panose="02010609030101010101" pitchFamily="49" charset="-122"/>
              </a:rPr>
              <a:t>  五大部分</a:t>
            </a:r>
            <a:r>
              <a:rPr lang="en-US" altLang="zh-CN" sz="2400" dirty="0">
                <a:latin typeface="楷体_GB2312" panose="02010609030101010101" pitchFamily="49" charset="-122"/>
                <a:ea typeface="楷体_GB2312" panose="02010609030101010101" pitchFamily="49" charset="-122"/>
              </a:rPr>
              <a:t>:</a:t>
            </a:r>
            <a:r>
              <a:rPr lang="zh-CN" altLang="en-US" sz="2000" dirty="0">
                <a:latin typeface="楷体_GB2312" panose="02010609030101010101" pitchFamily="49" charset="-122"/>
                <a:ea typeface="楷体_GB2312" panose="02010609030101010101" pitchFamily="49" charset="-122"/>
              </a:rPr>
              <a:t>  </a:t>
            </a:r>
            <a:r>
              <a:rPr lang="zh-CN" altLang="en-US" sz="2000" dirty="0">
                <a:solidFill>
                  <a:srgbClr val="0000FF"/>
                </a:solidFill>
                <a:latin typeface="楷体_GB2312" panose="02010609030101010101" pitchFamily="49" charset="-122"/>
                <a:ea typeface="楷体_GB2312" panose="02010609030101010101" pitchFamily="49" charset="-122"/>
              </a:rPr>
              <a:t>运算器、存储器、控制器、</a:t>
            </a:r>
          </a:p>
          <a:p>
            <a:pPr marL="179705" lvl="1" indent="0" eaLnBrk="1" hangingPunct="1">
              <a:buClr>
                <a:srgbClr val="FF00FF"/>
              </a:buClr>
              <a:buFont typeface="Wingdings" panose="05000000000000000000" pitchFamily="2" charset="2"/>
              <a:buNone/>
            </a:pPr>
            <a:r>
              <a:rPr lang="zh-CN" altLang="en-US" sz="2000" dirty="0">
                <a:solidFill>
                  <a:srgbClr val="0000FF"/>
                </a:solidFill>
                <a:latin typeface="楷体_GB2312" panose="02010609030101010101" pitchFamily="49" charset="-122"/>
                <a:ea typeface="楷体_GB2312" panose="02010609030101010101" pitchFamily="49" charset="-122"/>
              </a:rPr>
              <a:t>               输入设备、输出设备</a:t>
            </a:r>
            <a:endParaRPr lang="en-US" altLang="zh-CN" sz="2000" dirty="0">
              <a:solidFill>
                <a:srgbClr val="0000FF"/>
              </a:solidFill>
              <a:latin typeface="楷体_GB2312" panose="02010609030101010101" pitchFamily="49" charset="-122"/>
              <a:ea typeface="楷体_GB2312" panose="02010609030101010101" pitchFamily="49" charset="-122"/>
            </a:endParaRPr>
          </a:p>
          <a:p>
            <a:pPr marL="179705" lvl="1" indent="0" eaLnBrk="1" hangingPunct="1">
              <a:buClr>
                <a:srgbClr val="FF00FF"/>
              </a:buClr>
              <a:buFont typeface="Wingdings" panose="05000000000000000000" pitchFamily="2" charset="2"/>
              <a:buChar char="Ø"/>
            </a:pPr>
            <a:r>
              <a:rPr lang="zh-CN" altLang="en-US" sz="2400" dirty="0">
                <a:latin typeface="楷体_GB2312" panose="02010609030101010101" pitchFamily="49" charset="-122"/>
                <a:ea typeface="楷体_GB2312" panose="02010609030101010101" pitchFamily="49" charset="-122"/>
              </a:rPr>
              <a:t>  以</a:t>
            </a:r>
            <a:r>
              <a:rPr lang="zh-CN" altLang="en-US" sz="2400" dirty="0">
                <a:solidFill>
                  <a:srgbClr val="0000FF"/>
                </a:solidFill>
                <a:latin typeface="楷体_GB2312" panose="02010609030101010101" pitchFamily="49" charset="-122"/>
                <a:ea typeface="楷体_GB2312" panose="02010609030101010101" pitchFamily="49" charset="-122"/>
              </a:rPr>
              <a:t>存储器</a:t>
            </a:r>
            <a:r>
              <a:rPr lang="zh-CN" altLang="en-US" sz="2400" dirty="0">
                <a:latin typeface="楷体_GB2312" panose="02010609030101010101" pitchFamily="49" charset="-122"/>
                <a:ea typeface="楷体_GB2312" panose="02010609030101010101" pitchFamily="49" charset="-122"/>
              </a:rPr>
              <a:t>为中心</a:t>
            </a:r>
          </a:p>
          <a:p>
            <a:pPr marL="708025" eaLnBrk="1" hangingPunct="1">
              <a:spcBef>
                <a:spcPts val="1200"/>
              </a:spcBef>
              <a:buClr>
                <a:schemeClr val="accent2"/>
              </a:buClr>
            </a:pPr>
            <a:r>
              <a:rPr lang="zh-CN" altLang="en-US" dirty="0">
                <a:solidFill>
                  <a:srgbClr val="0000FF"/>
                </a:solidFill>
                <a:latin typeface="楷体_GB2312" panose="02010609030101010101" pitchFamily="49" charset="-122"/>
                <a:ea typeface="楷体_GB2312" panose="02010609030101010101" pitchFamily="49" charset="-122"/>
              </a:rPr>
              <a:t>信息表示：二进制</a:t>
            </a:r>
          </a:p>
          <a:p>
            <a:pPr marL="179705" lvl="1" indent="0" eaLnBrk="1" hangingPunct="1">
              <a:buFont typeface="+mj-lt"/>
              <a:buNone/>
            </a:pPr>
            <a:r>
              <a:rPr lang="zh-CN" altLang="en-US" dirty="0">
                <a:latin typeface="楷体_GB2312" panose="02010609030101010101" pitchFamily="49" charset="-122"/>
                <a:ea typeface="楷体_GB2312" panose="02010609030101010101" pitchFamily="49" charset="-122"/>
              </a:rPr>
              <a:t>   </a:t>
            </a:r>
            <a:r>
              <a:rPr lang="zh-CN" altLang="en-US" sz="2400" dirty="0">
                <a:latin typeface="楷体_GB2312" panose="02010609030101010101" pitchFamily="49" charset="-122"/>
                <a:ea typeface="楷体_GB2312" panose="02010609030101010101" pitchFamily="49" charset="-122"/>
              </a:rPr>
              <a:t>计算机内部的控制信息和数据信息均采用</a:t>
            </a:r>
            <a:r>
              <a:rPr lang="zh-CN" altLang="en-US" sz="2400" dirty="0">
                <a:solidFill>
                  <a:srgbClr val="FF0000"/>
                </a:solidFill>
                <a:latin typeface="楷体_GB2312" panose="02010609030101010101" pitchFamily="49" charset="-122"/>
                <a:ea typeface="楷体_GB2312" panose="02010609030101010101" pitchFamily="49" charset="-122"/>
              </a:rPr>
              <a:t>二进制</a:t>
            </a:r>
            <a:r>
              <a:rPr lang="zh-CN" altLang="en-US" sz="2400" dirty="0">
                <a:latin typeface="楷体_GB2312" panose="02010609030101010101" pitchFamily="49" charset="-122"/>
                <a:ea typeface="楷体_GB2312" panose="02010609030101010101" pitchFamily="49" charset="-122"/>
              </a:rPr>
              <a:t>表示，并存放在同</a:t>
            </a:r>
            <a:r>
              <a:rPr lang="zh-CN" altLang="en-US" sz="2400" dirty="0">
                <a:solidFill>
                  <a:srgbClr val="FF0000"/>
                </a:solidFill>
                <a:latin typeface="楷体_GB2312" panose="02010609030101010101" pitchFamily="49" charset="-122"/>
                <a:ea typeface="楷体_GB2312" panose="02010609030101010101" pitchFamily="49" charset="-122"/>
              </a:rPr>
              <a:t>一个存储器</a:t>
            </a:r>
            <a:r>
              <a:rPr lang="zh-CN" altLang="en-US" sz="2400" dirty="0">
                <a:latin typeface="楷体_GB2312" panose="02010609030101010101" pitchFamily="49" charset="-122"/>
                <a:ea typeface="楷体_GB2312" panose="02010609030101010101" pitchFamily="49" charset="-122"/>
              </a:rPr>
              <a:t>中</a:t>
            </a:r>
            <a:r>
              <a:rPr lang="zh-CN" altLang="en-US" dirty="0">
                <a:latin typeface="楷体_GB2312" panose="02010609030101010101" pitchFamily="49" charset="-122"/>
                <a:ea typeface="楷体_GB2312" panose="02010609030101010101" pitchFamily="49" charset="-122"/>
              </a:rPr>
              <a:t>。</a:t>
            </a:r>
          </a:p>
          <a:p>
            <a:pPr marL="708025" eaLnBrk="1" hangingPunct="1">
              <a:spcBef>
                <a:spcPts val="1200"/>
              </a:spcBef>
              <a:buClr>
                <a:schemeClr val="accent2"/>
              </a:buClr>
            </a:pPr>
            <a:r>
              <a:rPr lang="zh-CN" altLang="en-US" dirty="0">
                <a:solidFill>
                  <a:srgbClr val="0000FF"/>
                </a:solidFill>
                <a:latin typeface="楷体_GB2312" panose="02010609030101010101" pitchFamily="49" charset="-122"/>
                <a:ea typeface="楷体_GB2312" panose="02010609030101010101" pitchFamily="49" charset="-122"/>
              </a:rPr>
              <a:t>工作原理：存储程序</a:t>
            </a:r>
            <a:r>
              <a:rPr lang="en-US" altLang="zh-CN" dirty="0">
                <a:solidFill>
                  <a:srgbClr val="0000FF"/>
                </a:solidFill>
                <a:latin typeface="楷体_GB2312" panose="02010609030101010101" pitchFamily="49" charset="-122"/>
                <a:ea typeface="楷体_GB2312" panose="02010609030101010101" pitchFamily="49" charset="-122"/>
              </a:rPr>
              <a:t>/</a:t>
            </a:r>
            <a:r>
              <a:rPr lang="zh-CN" altLang="en-US" dirty="0">
                <a:solidFill>
                  <a:srgbClr val="0000FF"/>
                </a:solidFill>
                <a:latin typeface="楷体_GB2312" panose="02010609030101010101" pitchFamily="49" charset="-122"/>
                <a:ea typeface="楷体_GB2312" panose="02010609030101010101" pitchFamily="49" charset="-122"/>
              </a:rPr>
              <a:t>指令</a:t>
            </a:r>
            <a:r>
              <a:rPr lang="en-US" altLang="zh-CN" dirty="0">
                <a:solidFill>
                  <a:srgbClr val="0000FF"/>
                </a:solidFill>
                <a:latin typeface="楷体_GB2312" panose="02010609030101010101" pitchFamily="49" charset="-122"/>
                <a:ea typeface="楷体_GB2312" panose="02010609030101010101" pitchFamily="49" charset="-122"/>
              </a:rPr>
              <a:t>(</a:t>
            </a:r>
            <a:r>
              <a:rPr lang="zh-CN" altLang="en-US" dirty="0">
                <a:solidFill>
                  <a:srgbClr val="0000FF"/>
                </a:solidFill>
                <a:latin typeface="楷体_GB2312" panose="02010609030101010101" pitchFamily="49" charset="-122"/>
                <a:ea typeface="楷体_GB2312" panose="02010609030101010101" pitchFamily="49" charset="-122"/>
              </a:rPr>
              <a:t>控制</a:t>
            </a:r>
            <a:r>
              <a:rPr lang="en-US" altLang="zh-CN" dirty="0">
                <a:solidFill>
                  <a:srgbClr val="0000FF"/>
                </a:solidFill>
                <a:latin typeface="楷体_GB2312" panose="02010609030101010101" pitchFamily="49" charset="-122"/>
                <a:ea typeface="楷体_GB2312" panose="02010609030101010101" pitchFamily="49" charset="-122"/>
              </a:rPr>
              <a:t>)</a:t>
            </a:r>
            <a:r>
              <a:rPr lang="zh-CN" altLang="en-US" dirty="0">
                <a:solidFill>
                  <a:srgbClr val="0000FF"/>
                </a:solidFill>
                <a:latin typeface="楷体_GB2312" panose="02010609030101010101" pitchFamily="49" charset="-122"/>
                <a:ea typeface="楷体_GB2312" panose="02010609030101010101" pitchFamily="49" charset="-122"/>
              </a:rPr>
              <a:t>驱动</a:t>
            </a:r>
            <a:endParaRPr lang="en-US" altLang="zh-CN" dirty="0">
              <a:solidFill>
                <a:srgbClr val="0000FF"/>
              </a:solidFill>
              <a:latin typeface="楷体_GB2312" panose="02010609030101010101" pitchFamily="49" charset="-122"/>
              <a:ea typeface="楷体_GB2312" panose="02010609030101010101" pitchFamily="49" charset="-122"/>
            </a:endParaRPr>
          </a:p>
          <a:p>
            <a:pPr marL="708025" eaLnBrk="1" hangingPunct="1">
              <a:buFont typeface="+mj-lt"/>
              <a:buNone/>
            </a:pPr>
            <a:r>
              <a:rPr lang="zh-CN" altLang="en-US" sz="2400" dirty="0">
                <a:latin typeface="楷体_GB2312" panose="02010609030101010101" pitchFamily="49" charset="-122"/>
                <a:ea typeface="楷体_GB2312" panose="02010609030101010101" pitchFamily="49" charset="-122"/>
              </a:rPr>
              <a:t>    编制好的程序</a:t>
            </a:r>
            <a:r>
              <a:rPr lang="en-US" altLang="zh-CN" sz="2400" dirty="0">
                <a:latin typeface="楷体_GB2312" panose="02010609030101010101" pitchFamily="49" charset="-122"/>
                <a:ea typeface="楷体_GB2312" panose="02010609030101010101" pitchFamily="49" charset="-122"/>
              </a:rPr>
              <a:t>(</a:t>
            </a:r>
            <a:r>
              <a:rPr lang="zh-CN" altLang="en-US" sz="2400" dirty="0">
                <a:latin typeface="楷体_GB2312" panose="02010609030101010101" pitchFamily="49" charset="-122"/>
                <a:ea typeface="楷体_GB2312" panose="02010609030101010101" pitchFamily="49" charset="-122"/>
              </a:rPr>
              <a:t>包括指令和数据</a:t>
            </a:r>
            <a:r>
              <a:rPr lang="en-US" altLang="zh-CN" sz="2400" dirty="0">
                <a:latin typeface="楷体_GB2312" panose="02010609030101010101" pitchFamily="49" charset="-122"/>
                <a:ea typeface="楷体_GB2312" panose="02010609030101010101" pitchFamily="49" charset="-122"/>
              </a:rPr>
              <a:t>)</a:t>
            </a:r>
            <a:r>
              <a:rPr lang="zh-CN" altLang="en-US" sz="2400" dirty="0">
                <a:latin typeface="楷体_GB2312" panose="02010609030101010101" pitchFamily="49" charset="-122"/>
                <a:ea typeface="楷体_GB2312" panose="02010609030101010101" pitchFamily="49" charset="-122"/>
              </a:rPr>
              <a:t>预先经由输入设备输入</a:t>
            </a:r>
          </a:p>
          <a:p>
            <a:pPr marL="708025" eaLnBrk="1" hangingPunct="1">
              <a:buFont typeface="+mj-lt"/>
              <a:buNone/>
            </a:pPr>
            <a:r>
              <a:rPr lang="zh-CN" altLang="en-US" sz="2400" dirty="0">
                <a:latin typeface="楷体_GB2312" panose="02010609030101010101" pitchFamily="49" charset="-122"/>
                <a:ea typeface="楷体_GB2312" panose="02010609030101010101" pitchFamily="49" charset="-122"/>
              </a:rPr>
              <a:t>并保存在</a:t>
            </a:r>
            <a:r>
              <a:rPr lang="zh-CN" altLang="en-US" sz="2400" dirty="0">
                <a:solidFill>
                  <a:srgbClr val="FF0000"/>
                </a:solidFill>
                <a:latin typeface="楷体_GB2312" panose="02010609030101010101" pitchFamily="49" charset="-122"/>
                <a:ea typeface="楷体_GB2312" panose="02010609030101010101" pitchFamily="49" charset="-122"/>
              </a:rPr>
              <a:t>存储器</a:t>
            </a:r>
            <a:r>
              <a:rPr lang="zh-CN" altLang="en-US" sz="2400" dirty="0">
                <a:latin typeface="楷体_GB2312" panose="02010609030101010101" pitchFamily="49" charset="-122"/>
                <a:ea typeface="楷体_GB2312" panose="02010609030101010101" pitchFamily="49" charset="-122"/>
              </a:rPr>
              <a:t>中；</a:t>
            </a:r>
          </a:p>
          <a:p>
            <a:pPr marL="708025" eaLnBrk="1" hangingPunct="1">
              <a:buFont typeface="+mj-lt"/>
              <a:buNone/>
            </a:pPr>
            <a:r>
              <a:rPr lang="zh-CN" altLang="en-US" sz="2400" dirty="0">
                <a:latin typeface="楷体_GB2312" panose="02010609030101010101" pitchFamily="49" charset="-122"/>
                <a:ea typeface="楷体_GB2312" panose="02010609030101010101" pitchFamily="49" charset="-122"/>
              </a:rPr>
              <a:t>   计算机开始工作后，在不需要人工干预的情况下由控制器</a:t>
            </a:r>
          </a:p>
          <a:p>
            <a:pPr marL="708025" eaLnBrk="1" hangingPunct="1">
              <a:buFont typeface="+mj-lt"/>
              <a:buNone/>
            </a:pPr>
            <a:r>
              <a:rPr lang="zh-CN" altLang="en-US" sz="2400" dirty="0">
                <a:solidFill>
                  <a:srgbClr val="FF0000"/>
                </a:solidFill>
                <a:latin typeface="楷体_GB2312" panose="02010609030101010101" pitchFamily="49" charset="-122"/>
                <a:ea typeface="楷体_GB2312" panose="02010609030101010101" pitchFamily="49" charset="-122"/>
              </a:rPr>
              <a:t>自动</a:t>
            </a:r>
            <a:r>
              <a:rPr lang="zh-CN" altLang="en-US" sz="2400" dirty="0">
                <a:latin typeface="楷体_GB2312" panose="02010609030101010101" pitchFamily="49" charset="-122"/>
                <a:ea typeface="楷体_GB2312" panose="02010609030101010101" pitchFamily="49" charset="-122"/>
              </a:rPr>
              <a:t>、高速地依次从存储器中取出指令并加以执行。</a:t>
            </a:r>
          </a:p>
        </p:txBody>
      </p:sp>
      <p:pic>
        <p:nvPicPr>
          <p:cNvPr id="8" name="Picture 3" descr="2t1"/>
          <p:cNvPicPr>
            <a:picLocks noChangeAspect="1"/>
          </p:cNvPicPr>
          <p:nvPr/>
        </p:nvPicPr>
        <p:blipFill>
          <a:blip r:embed="rId3"/>
          <a:stretch>
            <a:fillRect/>
          </a:stretch>
        </p:blipFill>
        <p:spPr>
          <a:xfrm>
            <a:off x="5803900" y="1081405"/>
            <a:ext cx="3263900" cy="2104390"/>
          </a:xfrm>
          <a:prstGeom prst="rect">
            <a:avLst/>
          </a:prstGeom>
          <a:noFill/>
          <a:ln w="12700" cmpd="sng">
            <a:solidFill>
              <a:srgbClr val="16B2EA"/>
            </a:solidFill>
            <a:prstDash val="dashDot"/>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459">
                                            <p:txEl>
                                              <p:pRg st="0" end="0"/>
                                            </p:txEl>
                                          </p:spTgt>
                                        </p:tgtEl>
                                        <p:attrNameLst>
                                          <p:attrName>style.visibility</p:attrName>
                                        </p:attrNameLst>
                                      </p:cBhvr>
                                      <p:to>
                                        <p:strVal val="visible"/>
                                      </p:to>
                                    </p:set>
                                    <p:animEffect transition="in" filter="dissolve">
                                      <p:cBhvr>
                                        <p:cTn id="12" dur="1000"/>
                                        <p:tgtEl>
                                          <p:spTgt spid="194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459">
                                            <p:txEl>
                                              <p:pRg st="1" end="1"/>
                                            </p:txEl>
                                          </p:spTgt>
                                        </p:tgtEl>
                                        <p:attrNameLst>
                                          <p:attrName>style.visibility</p:attrName>
                                        </p:attrNameLst>
                                      </p:cBhvr>
                                      <p:to>
                                        <p:strVal val="visible"/>
                                      </p:to>
                                    </p:set>
                                    <p:animEffect transition="in" filter="dissolve">
                                      <p:cBhvr>
                                        <p:cTn id="17" dur="1000"/>
                                        <p:tgtEl>
                                          <p:spTgt spid="194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459">
                                            <p:txEl>
                                              <p:pRg st="2" end="2"/>
                                            </p:txEl>
                                          </p:spTgt>
                                        </p:tgtEl>
                                        <p:attrNameLst>
                                          <p:attrName>style.visibility</p:attrName>
                                        </p:attrNameLst>
                                      </p:cBhvr>
                                      <p:to>
                                        <p:strVal val="visible"/>
                                      </p:to>
                                    </p:set>
                                    <p:animEffect transition="in" filter="dissolve">
                                      <p:cBhvr>
                                        <p:cTn id="22" dur="1000"/>
                                        <p:tgtEl>
                                          <p:spTgt spid="194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459">
                                            <p:txEl>
                                              <p:pRg st="3" end="3"/>
                                            </p:txEl>
                                          </p:spTgt>
                                        </p:tgtEl>
                                        <p:attrNameLst>
                                          <p:attrName>style.visibility</p:attrName>
                                        </p:attrNameLst>
                                      </p:cBhvr>
                                      <p:to>
                                        <p:strVal val="visible"/>
                                      </p:to>
                                    </p:set>
                                    <p:animEffect transition="in" filter="dissolve">
                                      <p:cBhvr>
                                        <p:cTn id="27" dur="1000"/>
                                        <p:tgtEl>
                                          <p:spTgt spid="1945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459">
                                            <p:txEl>
                                              <p:pRg st="4" end="4"/>
                                            </p:txEl>
                                          </p:spTgt>
                                        </p:tgtEl>
                                        <p:attrNameLst>
                                          <p:attrName>style.visibility</p:attrName>
                                        </p:attrNameLst>
                                      </p:cBhvr>
                                      <p:to>
                                        <p:strVal val="visible"/>
                                      </p:to>
                                    </p:set>
                                    <p:animEffect transition="in" filter="dissolve">
                                      <p:cBhvr>
                                        <p:cTn id="32" dur="1000"/>
                                        <p:tgtEl>
                                          <p:spTgt spid="1945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459">
                                            <p:txEl>
                                              <p:pRg st="5" end="5"/>
                                            </p:txEl>
                                          </p:spTgt>
                                        </p:tgtEl>
                                        <p:attrNameLst>
                                          <p:attrName>style.visibility</p:attrName>
                                        </p:attrNameLst>
                                      </p:cBhvr>
                                      <p:to>
                                        <p:strVal val="visible"/>
                                      </p:to>
                                    </p:set>
                                    <p:animEffect transition="in" filter="dissolve">
                                      <p:cBhvr>
                                        <p:cTn id="37" dur="1000"/>
                                        <p:tgtEl>
                                          <p:spTgt spid="1945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459">
                                            <p:txEl>
                                              <p:pRg st="6" end="6"/>
                                            </p:txEl>
                                          </p:spTgt>
                                        </p:tgtEl>
                                        <p:attrNameLst>
                                          <p:attrName>style.visibility</p:attrName>
                                        </p:attrNameLst>
                                      </p:cBhvr>
                                      <p:to>
                                        <p:strVal val="visible"/>
                                      </p:to>
                                    </p:set>
                                    <p:animEffect transition="in" filter="dissolve">
                                      <p:cBhvr>
                                        <p:cTn id="42" dur="1000"/>
                                        <p:tgtEl>
                                          <p:spTgt spid="1945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9459">
                                            <p:txEl>
                                              <p:pRg st="7" end="7"/>
                                            </p:txEl>
                                          </p:spTgt>
                                        </p:tgtEl>
                                        <p:attrNameLst>
                                          <p:attrName>style.visibility</p:attrName>
                                        </p:attrNameLst>
                                      </p:cBhvr>
                                      <p:to>
                                        <p:strVal val="visible"/>
                                      </p:to>
                                    </p:set>
                                    <p:animEffect transition="in" filter="dissolve">
                                      <p:cBhvr>
                                        <p:cTn id="47" dur="1000"/>
                                        <p:tgtEl>
                                          <p:spTgt spid="19459">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9459">
                                            <p:txEl>
                                              <p:pRg st="8" end="8"/>
                                            </p:txEl>
                                          </p:spTgt>
                                        </p:tgtEl>
                                        <p:attrNameLst>
                                          <p:attrName>style.visibility</p:attrName>
                                        </p:attrNameLst>
                                      </p:cBhvr>
                                      <p:to>
                                        <p:strVal val="visible"/>
                                      </p:to>
                                    </p:set>
                                    <p:animEffect transition="in" filter="dissolve">
                                      <p:cBhvr>
                                        <p:cTn id="52" dur="1000"/>
                                        <p:tgtEl>
                                          <p:spTgt spid="19459">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9459">
                                            <p:txEl>
                                              <p:pRg st="9" end="9"/>
                                            </p:txEl>
                                          </p:spTgt>
                                        </p:tgtEl>
                                        <p:attrNameLst>
                                          <p:attrName>style.visibility</p:attrName>
                                        </p:attrNameLst>
                                      </p:cBhvr>
                                      <p:to>
                                        <p:strVal val="visible"/>
                                      </p:to>
                                    </p:set>
                                    <p:animEffect transition="in" filter="dissolve">
                                      <p:cBhvr>
                                        <p:cTn id="57" dur="1000"/>
                                        <p:tgtEl>
                                          <p:spTgt spid="19459">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9459">
                                            <p:txEl>
                                              <p:pRg st="10" end="10"/>
                                            </p:txEl>
                                          </p:spTgt>
                                        </p:tgtEl>
                                        <p:attrNameLst>
                                          <p:attrName>style.visibility</p:attrName>
                                        </p:attrNameLst>
                                      </p:cBhvr>
                                      <p:to>
                                        <p:strVal val="visible"/>
                                      </p:to>
                                    </p:set>
                                    <p:animEffect transition="in" filter="dissolve">
                                      <p:cBhvr>
                                        <p:cTn id="62" dur="1000"/>
                                        <p:tgtEl>
                                          <p:spTgt spid="194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bldLvl="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609600" y="0"/>
            <a:ext cx="8278813" cy="647700"/>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模型机体系结构</a:t>
            </a:r>
            <a:endParaRPr lang="en-US" altLang="zh-CN" sz="3200">
              <a:latin typeface="Comic Sans MS" panose="030F0702030302020204" pitchFamily="66" charset="0"/>
              <a:ea typeface="隶书" panose="02010509060101010101" pitchFamily="49" charset="-122"/>
            </a:endParaRPr>
          </a:p>
        </p:txBody>
      </p:sp>
      <p:sp>
        <p:nvSpPr>
          <p:cNvPr id="20483" name="内容占位符 2"/>
          <p:cNvSpPr>
            <a:spLocks noGrp="1"/>
          </p:cNvSpPr>
          <p:nvPr>
            <p:ph/>
          </p:nvPr>
        </p:nvSpPr>
        <p:spPr>
          <a:xfrm>
            <a:off x="533400" y="2743200"/>
            <a:ext cx="8534400" cy="3810000"/>
          </a:xfrm>
          <a:prstGeom prst="rect">
            <a:avLst/>
          </a:prstGeom>
          <a:noFill/>
          <a:ln w="9525">
            <a:noFill/>
          </a:ln>
        </p:spPr>
        <p:txBody>
          <a:bodyPr vert="horz" wrap="square" lIns="0" tIns="0" rIns="0" bIns="0" anchor="t"/>
          <a:lstStyle/>
          <a:p>
            <a:pPr marL="708025" eaLnBrk="1" hangingPunct="1">
              <a:spcBef>
                <a:spcPts val="1200"/>
              </a:spcBef>
              <a:buClr>
                <a:schemeClr val="accent2"/>
              </a:buClr>
              <a:buNone/>
            </a:pPr>
            <a:r>
              <a:rPr lang="zh-CN" altLang="zh-CN" dirty="0"/>
              <a:t>基于</a:t>
            </a:r>
            <a:r>
              <a:rPr lang="zh-CN" altLang="zh-CN" dirty="0">
                <a:solidFill>
                  <a:srgbClr val="FF0000"/>
                </a:solidFill>
              </a:rPr>
              <a:t>总线</a:t>
            </a:r>
            <a:r>
              <a:rPr lang="zh-CN" altLang="zh-CN" dirty="0"/>
              <a:t>的</a:t>
            </a:r>
            <a:r>
              <a:rPr lang="zh-CN" altLang="zh-CN" dirty="0">
                <a:solidFill>
                  <a:srgbClr val="FF0000"/>
                </a:solidFill>
              </a:rPr>
              <a:t>冯·诺依曼架构</a:t>
            </a:r>
            <a:r>
              <a:rPr lang="zh-CN" altLang="zh-CN" dirty="0"/>
              <a:t>模型机</a:t>
            </a:r>
            <a:endParaRPr lang="en-US" altLang="zh-CN" dirty="0">
              <a:ea typeface="华文细黑" panose="02010600040101010101" pitchFamily="2" charset="-122"/>
            </a:endParaRPr>
          </a:p>
          <a:p>
            <a:pPr marL="719455" lvl="1" indent="-536575" eaLnBrk="1" hangingPunct="1">
              <a:spcBef>
                <a:spcPts val="1200"/>
              </a:spcBef>
              <a:buClr>
                <a:srgbClr val="FF00FF"/>
              </a:buClr>
              <a:buFont typeface="Wingdings" panose="05000000000000000000" pitchFamily="2" charset="2"/>
              <a:buChar char="Ø"/>
            </a:pPr>
            <a:r>
              <a:rPr lang="zh-CN" altLang="en-US" sz="2400" dirty="0">
                <a:latin typeface="楷体_GB2312" panose="02010609030101010101" pitchFamily="49" charset="-122"/>
                <a:ea typeface="楷体_GB2312" panose="02010609030101010101" pitchFamily="49" charset="-122"/>
                <a:hlinkClick r:id="rId3" action="ppaction://hlinksldjump"/>
              </a:rPr>
              <a:t>总线子系统</a:t>
            </a:r>
            <a:r>
              <a:rPr lang="zh-CN" altLang="en-US" sz="2400" dirty="0">
                <a:latin typeface="楷体_GB2312" panose="02010609030101010101" pitchFamily="49" charset="-122"/>
                <a:ea typeface="楷体_GB2312" panose="02010609030101010101" pitchFamily="49" charset="-122"/>
              </a:rPr>
              <a:t>：作为</a:t>
            </a:r>
            <a:r>
              <a:rPr lang="zh-CN" altLang="zh-CN" sz="2400" dirty="0">
                <a:latin typeface="楷体_GB2312" panose="02010609030101010101" pitchFamily="49" charset="-122"/>
                <a:ea typeface="楷体_GB2312" panose="02010609030101010101" pitchFamily="49" charset="-122"/>
              </a:rPr>
              <a:t>公共通道连接各</a:t>
            </a:r>
            <a:r>
              <a:rPr lang="zh-CN" altLang="en-US" sz="2400" dirty="0">
                <a:latin typeface="楷体_GB2312" panose="02010609030101010101" pitchFamily="49" charset="-122"/>
                <a:ea typeface="楷体_GB2312" panose="02010609030101010101" pitchFamily="49" charset="-122"/>
              </a:rPr>
              <a:t>子</a:t>
            </a:r>
            <a:r>
              <a:rPr lang="zh-CN" altLang="zh-CN" sz="2400" dirty="0">
                <a:latin typeface="楷体_GB2312" panose="02010609030101010101" pitchFamily="49" charset="-122"/>
                <a:ea typeface="楷体_GB2312" panose="02010609030101010101" pitchFamily="49" charset="-122"/>
              </a:rPr>
              <a:t>部件，用于实现各部件之间的数据、信息等的传输和交换</a:t>
            </a:r>
            <a:endParaRPr lang="en-US" altLang="zh-CN" sz="2400" dirty="0">
              <a:latin typeface="楷体_GB2312" panose="02010609030101010101" pitchFamily="49" charset="-122"/>
              <a:ea typeface="楷体_GB2312" panose="02010609030101010101" pitchFamily="49" charset="-122"/>
            </a:endParaRPr>
          </a:p>
          <a:p>
            <a:pPr marL="719455" lvl="1" indent="-536575" eaLnBrk="1" hangingPunct="1">
              <a:spcBef>
                <a:spcPts val="1200"/>
              </a:spcBef>
              <a:buClr>
                <a:srgbClr val="FF00FF"/>
              </a:buClr>
              <a:buFont typeface="Wingdings" panose="05000000000000000000" pitchFamily="2" charset="2"/>
              <a:buChar char="Ø"/>
            </a:pPr>
            <a:r>
              <a:rPr lang="zh-CN" altLang="en-US" sz="2400" dirty="0">
                <a:latin typeface="楷体_GB2312" panose="02010609030101010101" pitchFamily="49" charset="-122"/>
                <a:ea typeface="楷体_GB2312" panose="02010609030101010101" pitchFamily="49" charset="-122"/>
                <a:hlinkClick r:id="rId4" action="ppaction://hlinksldjump"/>
              </a:rPr>
              <a:t>存储器子系统</a:t>
            </a:r>
            <a:r>
              <a:rPr lang="zh-CN" altLang="en-US" sz="2400" dirty="0">
                <a:latin typeface="楷体_GB2312" panose="02010609030101010101" pitchFamily="49" charset="-122"/>
                <a:ea typeface="楷体_GB2312" panose="02010609030101010101" pitchFamily="49" charset="-122"/>
              </a:rPr>
              <a:t>：</a:t>
            </a:r>
            <a:r>
              <a:rPr lang="zh-CN" altLang="zh-CN" sz="2400" dirty="0">
                <a:latin typeface="楷体_GB2312" panose="02010609030101010101" pitchFamily="49" charset="-122"/>
                <a:ea typeface="楷体_GB2312" panose="02010609030101010101" pitchFamily="49" charset="-122"/>
              </a:rPr>
              <a:t>用来存放当前的运行程序和数据</a:t>
            </a:r>
            <a:endParaRPr lang="en-US" altLang="zh-CN" sz="2400" dirty="0">
              <a:latin typeface="楷体_GB2312" panose="02010609030101010101" pitchFamily="49" charset="-122"/>
              <a:ea typeface="楷体_GB2312" panose="02010609030101010101" pitchFamily="49" charset="-122"/>
            </a:endParaRPr>
          </a:p>
          <a:p>
            <a:pPr marL="719455" lvl="1" indent="-536575" eaLnBrk="1" hangingPunct="1">
              <a:spcBef>
                <a:spcPts val="1200"/>
              </a:spcBef>
              <a:buClr>
                <a:srgbClr val="FF00FF"/>
              </a:buClr>
              <a:buFont typeface="Wingdings" panose="05000000000000000000" pitchFamily="2" charset="2"/>
              <a:buChar char="Ø"/>
            </a:pPr>
            <a:r>
              <a:rPr lang="zh-CN" altLang="en-US" sz="2400" dirty="0">
                <a:latin typeface="楷体_GB2312" panose="02010609030101010101" pitchFamily="49" charset="-122"/>
                <a:ea typeface="楷体_GB2312" panose="02010609030101010101" pitchFamily="49" charset="-122"/>
              </a:rPr>
              <a:t>输入输出子系统：</a:t>
            </a:r>
            <a:r>
              <a:rPr lang="zh-CN" altLang="zh-CN" sz="2400" dirty="0">
                <a:latin typeface="楷体_GB2312" panose="02010609030101010101" pitchFamily="49" charset="-122"/>
                <a:ea typeface="楷体_GB2312" panose="02010609030101010101" pitchFamily="49" charset="-122"/>
              </a:rPr>
              <a:t>用于完成计算机与外部的信息交换</a:t>
            </a:r>
            <a:endParaRPr lang="en-US" altLang="zh-CN" sz="2400" dirty="0">
              <a:latin typeface="楷体_GB2312" panose="02010609030101010101" pitchFamily="49" charset="-122"/>
              <a:ea typeface="楷体_GB2312" panose="02010609030101010101" pitchFamily="49" charset="-122"/>
            </a:endParaRPr>
          </a:p>
          <a:p>
            <a:pPr marL="719455" lvl="1" indent="-536575" eaLnBrk="1" hangingPunct="1">
              <a:spcBef>
                <a:spcPts val="1200"/>
              </a:spcBef>
              <a:buClr>
                <a:srgbClr val="FF00FF"/>
              </a:buClr>
              <a:buFont typeface="Wingdings" panose="05000000000000000000" pitchFamily="2" charset="2"/>
              <a:buChar char="Ø"/>
            </a:pPr>
            <a:r>
              <a:rPr lang="en-US" altLang="zh-CN" sz="2400" dirty="0">
                <a:latin typeface="楷体_GB2312" panose="02010609030101010101" pitchFamily="49" charset="-122"/>
                <a:ea typeface="楷体_GB2312" panose="02010609030101010101" pitchFamily="49" charset="-122"/>
                <a:hlinkClick r:id="rId5" action="ppaction://hlinksldjump"/>
              </a:rPr>
              <a:t>CPU</a:t>
            </a:r>
            <a:r>
              <a:rPr lang="zh-CN" altLang="en-US" sz="2400" dirty="0">
                <a:latin typeface="楷体_GB2312" panose="02010609030101010101" pitchFamily="49" charset="-122"/>
                <a:ea typeface="楷体_GB2312" panose="02010609030101010101" pitchFamily="49" charset="-122"/>
                <a:hlinkClick r:id="rId5" action="ppaction://hlinksldjump"/>
              </a:rPr>
              <a:t>子系统</a:t>
            </a:r>
            <a:r>
              <a:rPr lang="zh-CN" altLang="en-US" sz="2400" dirty="0">
                <a:latin typeface="楷体_GB2312" panose="02010609030101010101" pitchFamily="49" charset="-122"/>
                <a:ea typeface="楷体_GB2312" panose="02010609030101010101" pitchFamily="49" charset="-122"/>
              </a:rPr>
              <a:t>：集成了</a:t>
            </a:r>
            <a:r>
              <a:rPr lang="zh-CN" altLang="zh-CN" sz="2400" dirty="0">
                <a:solidFill>
                  <a:srgbClr val="0000FF"/>
                </a:solidFill>
                <a:latin typeface="楷体_GB2312" panose="02010609030101010101" pitchFamily="49" charset="-122"/>
                <a:ea typeface="楷体_GB2312" panose="02010609030101010101" pitchFamily="49" charset="-122"/>
              </a:rPr>
              <a:t>运算器、控制器和寄存器</a:t>
            </a:r>
            <a:r>
              <a:rPr lang="zh-CN" altLang="zh-CN" sz="2400" dirty="0">
                <a:latin typeface="楷体_GB2312" panose="02010609030101010101" pitchFamily="49" charset="-122"/>
                <a:ea typeface="楷体_GB2312" panose="02010609030101010101" pitchFamily="49" charset="-122"/>
              </a:rPr>
              <a:t>的超大规模集成电路芯片</a:t>
            </a:r>
            <a:r>
              <a:rPr lang="en-US" altLang="zh-CN" sz="2400" dirty="0">
                <a:latin typeface="楷体_GB2312" panose="02010609030101010101" pitchFamily="49" charset="-122"/>
                <a:ea typeface="楷体_GB2312" panose="02010609030101010101" pitchFamily="49" charset="-122"/>
              </a:rPr>
              <a:t>(VLSI)</a:t>
            </a:r>
            <a:endParaRPr lang="zh-CN" altLang="en-US" sz="2400" dirty="0">
              <a:latin typeface="楷体_GB2312" panose="02010609030101010101" pitchFamily="49" charset="-122"/>
              <a:ea typeface="楷体_GB2312" panose="02010609030101010101" pitchFamily="49" charset="-122"/>
            </a:endParaRPr>
          </a:p>
          <a:p>
            <a:pPr marL="708025" eaLnBrk="1" hangingPunct="1">
              <a:spcBef>
                <a:spcPts val="1200"/>
              </a:spcBef>
              <a:buClr>
                <a:schemeClr val="accent2"/>
              </a:buClr>
              <a:buNone/>
            </a:pPr>
            <a:endParaRPr lang="zh-CN" altLang="en-US" sz="2400" dirty="0">
              <a:latin typeface="楷体_GB2312" panose="02010609030101010101" pitchFamily="49" charset="-122"/>
              <a:ea typeface="楷体_GB2312" panose="02010609030101010101" pitchFamily="49" charset="-122"/>
            </a:endParaRPr>
          </a:p>
        </p:txBody>
      </p:sp>
      <p:pic>
        <p:nvPicPr>
          <p:cNvPr id="91138" name="Picture 2" descr="2t3"/>
          <p:cNvPicPr>
            <a:picLocks noChangeAspect="1"/>
          </p:cNvPicPr>
          <p:nvPr/>
        </p:nvPicPr>
        <p:blipFill>
          <a:blip r:embed="rId6"/>
          <a:stretch>
            <a:fillRect/>
          </a:stretch>
        </p:blipFill>
        <p:spPr>
          <a:xfrm>
            <a:off x="1371600" y="685800"/>
            <a:ext cx="7048500" cy="1838325"/>
          </a:xfrm>
          <a:prstGeom prst="rect">
            <a:avLst/>
          </a:prstGeom>
          <a:noFill/>
          <a:ln w="9525">
            <a:noFill/>
          </a:ln>
        </p:spPr>
      </p:pic>
      <p:sp>
        <p:nvSpPr>
          <p:cNvPr id="7" name="日期占位符 16"/>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灯片编号占位符 17"/>
          <p:cNvSpPr txBox="1">
            <a:spLocks noGrp="1"/>
          </p:cNvSpPr>
          <p:nvPr>
            <p:ph type="sldNum" sz="quarter" idx="13"/>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13</a:t>
            </a:fld>
            <a:endParaRPr lang="zh-CN" altLang="en-US" sz="1200" b="1" dirty="0">
              <a:solidFill>
                <a:srgbClr val="7F7F7F"/>
              </a:solidFill>
              <a:latin typeface="Comic Sans MS" panose="030F0702030302020204" pitchFamily="66" charset="0"/>
            </a:endParaRPr>
          </a:p>
        </p:txBody>
      </p:sp>
      <p:sp>
        <p:nvSpPr>
          <p:cNvPr id="9" name="页脚占位符 18"/>
          <p:cNvSpPr txBox="1">
            <a:spLocks noGrp="1"/>
          </p:cNvSpPr>
          <p:nvPr>
            <p:ph type="ftr" sz="quarter" idx="14"/>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dissolve">
                                      <p:cBhvr>
                                        <p:cTn id="7" dur="500"/>
                                        <p:tgtEl>
                                          <p:spTgt spid="911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483">
                                            <p:txEl>
                                              <p:pRg st="0" end="0"/>
                                            </p:txEl>
                                          </p:spTgt>
                                        </p:tgtEl>
                                        <p:attrNameLst>
                                          <p:attrName>style.visibility</p:attrName>
                                        </p:attrNameLst>
                                      </p:cBhvr>
                                      <p:to>
                                        <p:strVal val="visible"/>
                                      </p:to>
                                    </p:set>
                                    <p:animEffect transition="in" filter="dissolve">
                                      <p:cBhvr>
                                        <p:cTn id="12" dur="1000"/>
                                        <p:tgtEl>
                                          <p:spTgt spid="204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483">
                                            <p:txEl>
                                              <p:pRg st="1" end="1"/>
                                            </p:txEl>
                                          </p:spTgt>
                                        </p:tgtEl>
                                        <p:attrNameLst>
                                          <p:attrName>style.visibility</p:attrName>
                                        </p:attrNameLst>
                                      </p:cBhvr>
                                      <p:to>
                                        <p:strVal val="visible"/>
                                      </p:to>
                                    </p:set>
                                    <p:animEffect transition="in" filter="dissolve">
                                      <p:cBhvr>
                                        <p:cTn id="17" dur="1000"/>
                                        <p:tgtEl>
                                          <p:spTgt spid="204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483">
                                            <p:txEl>
                                              <p:pRg st="2" end="2"/>
                                            </p:txEl>
                                          </p:spTgt>
                                        </p:tgtEl>
                                        <p:attrNameLst>
                                          <p:attrName>style.visibility</p:attrName>
                                        </p:attrNameLst>
                                      </p:cBhvr>
                                      <p:to>
                                        <p:strVal val="visible"/>
                                      </p:to>
                                    </p:set>
                                    <p:animEffect transition="in" filter="dissolve">
                                      <p:cBhvr>
                                        <p:cTn id="22" dur="1000"/>
                                        <p:tgtEl>
                                          <p:spTgt spid="204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483">
                                            <p:txEl>
                                              <p:pRg st="3" end="3"/>
                                            </p:txEl>
                                          </p:spTgt>
                                        </p:tgtEl>
                                        <p:attrNameLst>
                                          <p:attrName>style.visibility</p:attrName>
                                        </p:attrNameLst>
                                      </p:cBhvr>
                                      <p:to>
                                        <p:strVal val="visible"/>
                                      </p:to>
                                    </p:set>
                                    <p:animEffect transition="in" filter="dissolve">
                                      <p:cBhvr>
                                        <p:cTn id="27" dur="1000"/>
                                        <p:tgtEl>
                                          <p:spTgt spid="204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483">
                                            <p:txEl>
                                              <p:pRg st="4" end="4"/>
                                            </p:txEl>
                                          </p:spTgt>
                                        </p:tgtEl>
                                        <p:attrNameLst>
                                          <p:attrName>style.visibility</p:attrName>
                                        </p:attrNameLst>
                                      </p:cBhvr>
                                      <p:to>
                                        <p:strVal val="visible"/>
                                      </p:to>
                                    </p:set>
                                    <p:animEffect transition="in" filter="dissolve">
                                      <p:cBhvr>
                                        <p:cTn id="32" dur="1000"/>
                                        <p:tgtEl>
                                          <p:spTgt spid="20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bldLvl="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609600" y="0"/>
            <a:ext cx="8278813" cy="647700"/>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模型机总线结构</a:t>
            </a:r>
            <a:endParaRPr lang="en-US" altLang="zh-CN" sz="3200">
              <a:latin typeface="Comic Sans MS" panose="030F0702030302020204" pitchFamily="66" charset="0"/>
              <a:ea typeface="隶书" panose="02010509060101010101" pitchFamily="49" charset="-122"/>
            </a:endParaRPr>
          </a:p>
        </p:txBody>
      </p:sp>
      <p:sp>
        <p:nvSpPr>
          <p:cNvPr id="21507" name="内容占位符 2"/>
          <p:cNvSpPr>
            <a:spLocks noGrp="1"/>
          </p:cNvSpPr>
          <p:nvPr>
            <p:ph/>
          </p:nvPr>
        </p:nvSpPr>
        <p:spPr>
          <a:xfrm>
            <a:off x="533400" y="3505200"/>
            <a:ext cx="8382000" cy="2667000"/>
          </a:xfrm>
          <a:prstGeom prst="rect">
            <a:avLst/>
          </a:prstGeom>
          <a:noFill/>
          <a:ln w="9525">
            <a:noFill/>
          </a:ln>
        </p:spPr>
        <p:txBody>
          <a:bodyPr vert="horz" wrap="square" lIns="0" tIns="0" rIns="0" bIns="0" anchor="t"/>
          <a:lstStyle/>
          <a:p>
            <a:pPr marL="627380" lvl="1" indent="-444500" eaLnBrk="1" hangingPunct="1">
              <a:spcBef>
                <a:spcPts val="1200"/>
              </a:spcBef>
              <a:buNone/>
            </a:pPr>
            <a:r>
              <a:rPr lang="zh-CN" altLang="zh-CN" sz="2000" dirty="0"/>
              <a:t>按传输信息的不同，可将总线分为</a:t>
            </a:r>
            <a:r>
              <a:rPr lang="zh-CN" altLang="en-US" sz="2000" dirty="0"/>
              <a:t>：</a:t>
            </a:r>
          </a:p>
          <a:p>
            <a:pPr marL="627380" lvl="1" indent="-444500" eaLnBrk="1" hangingPunct="1">
              <a:spcBef>
                <a:spcPts val="1200"/>
              </a:spcBef>
              <a:buNone/>
            </a:pPr>
            <a:r>
              <a:rPr lang="zh-CN" altLang="en-US" sz="2000" dirty="0"/>
              <a:t>     </a:t>
            </a:r>
            <a:r>
              <a:rPr lang="zh-CN" altLang="zh-CN" sz="2000" dirty="0">
                <a:solidFill>
                  <a:srgbClr val="0000FF"/>
                </a:solidFill>
              </a:rPr>
              <a:t>数据总线</a:t>
            </a:r>
            <a:r>
              <a:rPr lang="en-US" altLang="zh-CN" sz="2000" dirty="0">
                <a:solidFill>
                  <a:srgbClr val="0000FF"/>
                </a:solidFill>
              </a:rPr>
              <a:t>DB</a:t>
            </a:r>
            <a:r>
              <a:rPr lang="zh-CN" altLang="zh-CN" sz="2000" dirty="0">
                <a:solidFill>
                  <a:srgbClr val="0000FF"/>
                </a:solidFill>
              </a:rPr>
              <a:t>、地址总线</a:t>
            </a:r>
            <a:r>
              <a:rPr lang="en-US" altLang="zh-CN" sz="2000" dirty="0">
                <a:solidFill>
                  <a:srgbClr val="0000FF"/>
                </a:solidFill>
              </a:rPr>
              <a:t>AB</a:t>
            </a:r>
            <a:r>
              <a:rPr lang="zh-CN" altLang="zh-CN" sz="2000" dirty="0">
                <a:solidFill>
                  <a:srgbClr val="0000FF"/>
                </a:solidFill>
              </a:rPr>
              <a:t>和控制总线</a:t>
            </a:r>
            <a:r>
              <a:rPr lang="en-US" altLang="zh-CN" sz="2000" dirty="0">
                <a:solidFill>
                  <a:srgbClr val="0000FF"/>
                </a:solidFill>
              </a:rPr>
              <a:t>CB</a:t>
            </a:r>
            <a:r>
              <a:rPr lang="zh-CN" altLang="zh-CN" sz="2000" dirty="0">
                <a:solidFill>
                  <a:srgbClr val="0000FF"/>
                </a:solidFill>
              </a:rPr>
              <a:t>三类</a:t>
            </a:r>
            <a:endParaRPr lang="en-US" altLang="zh-CN" sz="2000" dirty="0"/>
          </a:p>
          <a:p>
            <a:pPr marL="627380" lvl="1" indent="-444500" eaLnBrk="1" hangingPunct="1">
              <a:spcBef>
                <a:spcPts val="600"/>
              </a:spcBef>
              <a:buClr>
                <a:srgbClr val="FF00FF"/>
              </a:buClr>
              <a:buFont typeface="Wingdings" panose="05000000000000000000" pitchFamily="2" charset="2"/>
              <a:buChar char="Ø"/>
            </a:pPr>
            <a:r>
              <a:rPr lang="zh-CN" altLang="zh-CN" sz="2000" dirty="0"/>
              <a:t>地址总线通常是</a:t>
            </a:r>
            <a:r>
              <a:rPr lang="zh-CN" altLang="zh-CN" sz="2000" dirty="0">
                <a:solidFill>
                  <a:srgbClr val="FF0000"/>
                </a:solidFill>
              </a:rPr>
              <a:t>单向</a:t>
            </a:r>
            <a:r>
              <a:rPr lang="zh-CN" altLang="zh-CN" sz="2000" dirty="0"/>
              <a:t>的，由</a:t>
            </a:r>
            <a:r>
              <a:rPr lang="zh-CN" altLang="zh-CN" sz="2000" dirty="0">
                <a:solidFill>
                  <a:srgbClr val="FF0000"/>
                </a:solidFill>
              </a:rPr>
              <a:t>主设备</a:t>
            </a:r>
            <a:r>
              <a:rPr lang="zh-CN" altLang="en-US" sz="2000" dirty="0"/>
              <a:t>（</a:t>
            </a:r>
            <a:r>
              <a:rPr lang="zh-CN" altLang="zh-CN" sz="2000" dirty="0"/>
              <a:t>如</a:t>
            </a:r>
            <a:r>
              <a:rPr lang="en-US" altLang="zh-CN" sz="2000" dirty="0"/>
              <a:t>CPU</a:t>
            </a:r>
            <a:r>
              <a:rPr lang="zh-CN" altLang="en-US" sz="2000" dirty="0"/>
              <a:t>）</a:t>
            </a:r>
            <a:r>
              <a:rPr lang="zh-CN" altLang="zh-CN" sz="2000" dirty="0"/>
              <a:t>发出，用于选择读写对象</a:t>
            </a:r>
            <a:r>
              <a:rPr lang="zh-CN" altLang="en-US" sz="2000" dirty="0"/>
              <a:t>（</a:t>
            </a:r>
            <a:r>
              <a:rPr lang="zh-CN" altLang="zh-CN" sz="2000" dirty="0"/>
              <a:t>如某个特定的存储单元或外部设备</a:t>
            </a:r>
            <a:r>
              <a:rPr lang="zh-CN" altLang="en-US" sz="2000" dirty="0"/>
              <a:t>）</a:t>
            </a:r>
            <a:r>
              <a:rPr lang="zh-CN" altLang="zh-CN" sz="2000" dirty="0"/>
              <a:t>；</a:t>
            </a:r>
            <a:endParaRPr lang="en-US" altLang="zh-CN" sz="2000" dirty="0"/>
          </a:p>
          <a:p>
            <a:pPr marL="627380" lvl="1" indent="-444500" eaLnBrk="1" hangingPunct="1">
              <a:spcBef>
                <a:spcPts val="600"/>
              </a:spcBef>
              <a:buClr>
                <a:srgbClr val="FF00FF"/>
              </a:buClr>
              <a:buFont typeface="Wingdings" panose="05000000000000000000" pitchFamily="2" charset="2"/>
              <a:buChar char="Ø"/>
            </a:pPr>
            <a:r>
              <a:rPr lang="zh-CN" altLang="zh-CN" sz="2000" dirty="0"/>
              <a:t>数据总线用于数据交换，通常是</a:t>
            </a:r>
            <a:r>
              <a:rPr lang="zh-CN" altLang="zh-CN" sz="2000" dirty="0">
                <a:solidFill>
                  <a:srgbClr val="FF0000"/>
                </a:solidFill>
              </a:rPr>
              <a:t>双向</a:t>
            </a:r>
            <a:r>
              <a:rPr lang="zh-CN" altLang="zh-CN" sz="2000" dirty="0"/>
              <a:t>的；</a:t>
            </a:r>
            <a:endParaRPr lang="en-US" altLang="zh-CN" sz="2000" dirty="0"/>
          </a:p>
          <a:p>
            <a:pPr marL="627380" lvl="1" indent="-444500" eaLnBrk="1" hangingPunct="1">
              <a:spcBef>
                <a:spcPts val="600"/>
              </a:spcBef>
              <a:buClr>
                <a:srgbClr val="FF00FF"/>
              </a:buClr>
              <a:buFont typeface="Wingdings" panose="05000000000000000000" pitchFamily="2" charset="2"/>
              <a:buChar char="Ø"/>
            </a:pPr>
            <a:r>
              <a:rPr lang="zh-CN" altLang="zh-CN" sz="2000" dirty="0"/>
              <a:t>控制总线包括真正的</a:t>
            </a:r>
            <a:r>
              <a:rPr lang="zh-CN" altLang="zh-CN" sz="2000" dirty="0">
                <a:solidFill>
                  <a:srgbClr val="FF0000"/>
                </a:solidFill>
              </a:rPr>
              <a:t>控制</a:t>
            </a:r>
            <a:r>
              <a:rPr lang="zh-CN" altLang="zh-CN" sz="2000" dirty="0"/>
              <a:t>信号线</a:t>
            </a:r>
            <a:r>
              <a:rPr lang="zh-CN" altLang="en-US" sz="2000" dirty="0"/>
              <a:t>（</a:t>
            </a:r>
            <a:r>
              <a:rPr lang="zh-CN" altLang="zh-CN" sz="2000" dirty="0"/>
              <a:t>如读</a:t>
            </a:r>
            <a:r>
              <a:rPr lang="en-US" altLang="zh-CN" sz="2000" dirty="0"/>
              <a:t>/</a:t>
            </a:r>
            <a:r>
              <a:rPr lang="zh-CN" altLang="zh-CN" sz="2000" dirty="0"/>
              <a:t>写信号</a:t>
            </a:r>
            <a:r>
              <a:rPr lang="zh-CN" altLang="en-US" sz="2000" dirty="0"/>
              <a:t>）</a:t>
            </a:r>
            <a:r>
              <a:rPr lang="zh-CN" altLang="zh-CN" sz="2000" dirty="0"/>
              <a:t>和一些</a:t>
            </a:r>
            <a:r>
              <a:rPr lang="zh-CN" altLang="zh-CN" sz="2000" dirty="0">
                <a:solidFill>
                  <a:srgbClr val="FF0000"/>
                </a:solidFill>
              </a:rPr>
              <a:t>状态</a:t>
            </a:r>
            <a:r>
              <a:rPr lang="zh-CN" altLang="zh-CN" sz="2000" dirty="0"/>
              <a:t>信号线</a:t>
            </a:r>
            <a:r>
              <a:rPr lang="zh-CN" altLang="en-US" sz="2000" dirty="0"/>
              <a:t>（</a:t>
            </a:r>
            <a:r>
              <a:rPr lang="zh-CN" altLang="zh-CN" sz="2000" dirty="0"/>
              <a:t>如是否已将数据送上总线</a:t>
            </a:r>
            <a:r>
              <a:rPr lang="zh-CN" altLang="en-US" sz="2000" dirty="0"/>
              <a:t>）</a:t>
            </a:r>
            <a:r>
              <a:rPr lang="zh-CN" altLang="zh-CN" sz="2000" dirty="0"/>
              <a:t>，用于实现对设备的监视和控制。</a:t>
            </a:r>
            <a:endParaRPr lang="zh-CN" altLang="en-US" sz="2000" dirty="0"/>
          </a:p>
          <a:p>
            <a:pPr marL="708025" eaLnBrk="1" hangingPunct="1">
              <a:spcBef>
                <a:spcPts val="1200"/>
              </a:spcBef>
              <a:buClr>
                <a:schemeClr val="accent2"/>
              </a:buClr>
              <a:buNone/>
            </a:pPr>
            <a:endParaRPr lang="zh-CN" altLang="en-US" sz="2000" dirty="0"/>
          </a:p>
        </p:txBody>
      </p:sp>
      <p:sp>
        <p:nvSpPr>
          <p:cNvPr id="8" name="Rectangle 4"/>
          <p:cNvSpPr/>
          <p:nvPr/>
        </p:nvSpPr>
        <p:spPr>
          <a:xfrm>
            <a:off x="960438" y="762000"/>
            <a:ext cx="609600" cy="1219200"/>
          </a:xfrm>
          <a:prstGeom prst="rect">
            <a:avLst/>
          </a:prstGeom>
          <a:solidFill>
            <a:srgbClr val="660033"/>
          </a:solidFill>
          <a:ln w="12700" cap="flat" cmpd="sng">
            <a:solidFill>
              <a:srgbClr val="660033"/>
            </a:solidFill>
            <a:prstDash val="solid"/>
            <a:miter/>
            <a:headEnd type="none" w="med" len="med"/>
            <a:tailEnd type="none" w="med" len="med"/>
          </a:ln>
        </p:spPr>
        <p:txBody>
          <a:bodyPr wrap="none" anchor="ctr"/>
          <a:lstStyle/>
          <a:p>
            <a:pPr algn="ctr"/>
            <a:r>
              <a:rPr lang="en-US" altLang="zh-CN" b="1">
                <a:solidFill>
                  <a:srgbClr val="FFFFFF"/>
                </a:solidFill>
                <a:latin typeface="Comic Sans MS" panose="030F0702030302020204" pitchFamily="66" charset="0"/>
                <a:ea typeface="宋体" panose="02010600030101010101" pitchFamily="2" charset="-122"/>
              </a:rPr>
              <a:t>MPU</a:t>
            </a:r>
          </a:p>
        </p:txBody>
      </p:sp>
      <p:sp>
        <p:nvSpPr>
          <p:cNvPr id="9" name="AutoShape 5"/>
          <p:cNvSpPr/>
          <p:nvPr/>
        </p:nvSpPr>
        <p:spPr>
          <a:xfrm>
            <a:off x="1570038" y="914400"/>
            <a:ext cx="6400800" cy="228600"/>
          </a:xfrm>
          <a:prstGeom prst="rightArrow">
            <a:avLst>
              <a:gd name="adj1" fmla="val 60416"/>
              <a:gd name="adj2" fmla="val 155037"/>
            </a:avLst>
          </a:prstGeom>
          <a:solidFill>
            <a:srgbClr val="99CC00"/>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0" name="AutoShape 6"/>
          <p:cNvSpPr/>
          <p:nvPr/>
        </p:nvSpPr>
        <p:spPr>
          <a:xfrm>
            <a:off x="1951038" y="1295400"/>
            <a:ext cx="6019800" cy="228600"/>
          </a:xfrm>
          <a:prstGeom prst="rightArrow">
            <a:avLst>
              <a:gd name="adj1" fmla="val 60416"/>
              <a:gd name="adj2" fmla="val 145808"/>
            </a:avLst>
          </a:prstGeom>
          <a:solidFill>
            <a:srgbClr val="FF6600"/>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1" name="AutoShape 7"/>
          <p:cNvSpPr/>
          <p:nvPr/>
        </p:nvSpPr>
        <p:spPr>
          <a:xfrm>
            <a:off x="1951038" y="1600200"/>
            <a:ext cx="6019800" cy="228600"/>
          </a:xfrm>
          <a:prstGeom prst="rightArrow">
            <a:avLst>
              <a:gd name="adj1" fmla="val 60416"/>
              <a:gd name="adj2" fmla="val 145808"/>
            </a:avLst>
          </a:prstGeom>
          <a:solidFill>
            <a:srgbClr val="3366FF"/>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2" name="AutoShape 8"/>
          <p:cNvSpPr/>
          <p:nvPr/>
        </p:nvSpPr>
        <p:spPr>
          <a:xfrm>
            <a:off x="1570038" y="1600200"/>
            <a:ext cx="457200" cy="228600"/>
          </a:xfrm>
          <a:prstGeom prst="leftArrow">
            <a:avLst>
              <a:gd name="adj1" fmla="val 14944"/>
              <a:gd name="adj2" fmla="val 169444"/>
            </a:avLst>
          </a:prstGeom>
          <a:solidFill>
            <a:srgbClr val="3366FF"/>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3" name="AutoShape 9"/>
          <p:cNvSpPr/>
          <p:nvPr/>
        </p:nvSpPr>
        <p:spPr>
          <a:xfrm>
            <a:off x="1570038" y="1295400"/>
            <a:ext cx="457200" cy="228600"/>
          </a:xfrm>
          <a:prstGeom prst="leftArrow">
            <a:avLst>
              <a:gd name="adj1" fmla="val 14944"/>
              <a:gd name="adj2" fmla="val 169444"/>
            </a:avLst>
          </a:prstGeom>
          <a:solidFill>
            <a:srgbClr val="FF6600"/>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4" name="Rectangle 10"/>
          <p:cNvSpPr/>
          <p:nvPr/>
        </p:nvSpPr>
        <p:spPr>
          <a:xfrm>
            <a:off x="2408238" y="2514600"/>
            <a:ext cx="914400" cy="457200"/>
          </a:xfrm>
          <a:prstGeom prst="rect">
            <a:avLst/>
          </a:prstGeom>
          <a:solidFill>
            <a:srgbClr val="993300"/>
          </a:solidFill>
          <a:ln w="12700" cap="flat" cmpd="sng">
            <a:solidFill>
              <a:srgbClr val="CC3300"/>
            </a:solidFill>
            <a:prstDash val="solid"/>
            <a:miter/>
            <a:headEnd type="none" w="med" len="med"/>
            <a:tailEnd type="none" w="med" len="med"/>
          </a:ln>
        </p:spPr>
        <p:txBody>
          <a:bodyPr wrap="none" anchor="ctr"/>
          <a:lstStyle/>
          <a:p>
            <a:pPr algn="ctr"/>
            <a:r>
              <a:rPr lang="en-US" altLang="zh-CN" b="1">
                <a:solidFill>
                  <a:srgbClr val="FFFFFF"/>
                </a:solidFill>
                <a:latin typeface="Comic Sans MS" panose="030F0702030302020204" pitchFamily="66" charset="0"/>
                <a:ea typeface="宋体" panose="02010600030101010101" pitchFamily="2" charset="-122"/>
              </a:rPr>
              <a:t>RAM</a:t>
            </a:r>
          </a:p>
        </p:txBody>
      </p:sp>
      <p:sp>
        <p:nvSpPr>
          <p:cNvPr id="15" name="Rectangle 11"/>
          <p:cNvSpPr/>
          <p:nvPr/>
        </p:nvSpPr>
        <p:spPr>
          <a:xfrm>
            <a:off x="3551238" y="2514600"/>
            <a:ext cx="914400" cy="457200"/>
          </a:xfrm>
          <a:prstGeom prst="rect">
            <a:avLst/>
          </a:prstGeom>
          <a:solidFill>
            <a:srgbClr val="993300"/>
          </a:solidFill>
          <a:ln w="12700" cap="flat" cmpd="sng">
            <a:solidFill>
              <a:srgbClr val="CC3300"/>
            </a:solidFill>
            <a:prstDash val="solid"/>
            <a:miter/>
            <a:headEnd type="none" w="med" len="med"/>
            <a:tailEnd type="none" w="med" len="med"/>
          </a:ln>
        </p:spPr>
        <p:txBody>
          <a:bodyPr wrap="none" anchor="ctr"/>
          <a:lstStyle/>
          <a:p>
            <a:pPr algn="ctr"/>
            <a:r>
              <a:rPr lang="en-US" altLang="zh-CN" b="1">
                <a:solidFill>
                  <a:srgbClr val="FFFFFF"/>
                </a:solidFill>
                <a:latin typeface="Comic Sans MS" panose="030F0702030302020204" pitchFamily="66" charset="0"/>
                <a:ea typeface="宋体" panose="02010600030101010101" pitchFamily="2" charset="-122"/>
              </a:rPr>
              <a:t>ROM</a:t>
            </a:r>
          </a:p>
        </p:txBody>
      </p:sp>
      <p:sp>
        <p:nvSpPr>
          <p:cNvPr id="16" name="Rectangle 12"/>
          <p:cNvSpPr/>
          <p:nvPr/>
        </p:nvSpPr>
        <p:spPr>
          <a:xfrm>
            <a:off x="4770438" y="2514600"/>
            <a:ext cx="914400" cy="457200"/>
          </a:xfrm>
          <a:prstGeom prst="rect">
            <a:avLst/>
          </a:prstGeom>
          <a:solidFill>
            <a:srgbClr val="000000"/>
          </a:solidFill>
          <a:ln w="12700" cap="flat" cmpd="sng">
            <a:solidFill>
              <a:srgbClr val="000000"/>
            </a:solidFill>
            <a:prstDash val="solid"/>
            <a:miter/>
            <a:headEnd type="none" w="med" len="med"/>
            <a:tailEnd type="none" w="med" len="med"/>
          </a:ln>
        </p:spPr>
        <p:txBody>
          <a:bodyPr wrap="none" anchor="ctr"/>
          <a:lstStyle/>
          <a:p>
            <a:pPr algn="ctr"/>
            <a:r>
              <a:rPr lang="en-US" altLang="zh-CN" b="1">
                <a:solidFill>
                  <a:srgbClr val="FFFFFF"/>
                </a:solidFill>
                <a:latin typeface="Comic Sans MS" panose="030F0702030302020204" pitchFamily="66" charset="0"/>
                <a:ea typeface="黑体" panose="02010609060101010101" pitchFamily="2" charset="-122"/>
              </a:rPr>
              <a:t>I/O</a:t>
            </a:r>
            <a:r>
              <a:rPr lang="zh-CN" altLang="en-US" b="1" dirty="0">
                <a:solidFill>
                  <a:srgbClr val="FFFFFF"/>
                </a:solidFill>
                <a:latin typeface="Comic Sans MS" panose="030F0702030302020204" pitchFamily="66" charset="0"/>
                <a:ea typeface="黑体" panose="02010609060101010101" pitchFamily="2" charset="-122"/>
              </a:rPr>
              <a:t>接口</a:t>
            </a:r>
          </a:p>
        </p:txBody>
      </p:sp>
      <p:sp>
        <p:nvSpPr>
          <p:cNvPr id="17" name="Rectangle 13"/>
          <p:cNvSpPr/>
          <p:nvPr/>
        </p:nvSpPr>
        <p:spPr>
          <a:xfrm>
            <a:off x="6523038" y="2514600"/>
            <a:ext cx="914400" cy="457200"/>
          </a:xfrm>
          <a:prstGeom prst="rect">
            <a:avLst/>
          </a:prstGeom>
          <a:solidFill>
            <a:srgbClr val="000000"/>
          </a:solidFill>
          <a:ln w="12700" cap="flat" cmpd="sng">
            <a:solidFill>
              <a:srgbClr val="000000"/>
            </a:solidFill>
            <a:prstDash val="solid"/>
            <a:miter/>
            <a:headEnd type="none" w="med" len="med"/>
            <a:tailEnd type="none" w="med" len="med"/>
          </a:ln>
        </p:spPr>
        <p:txBody>
          <a:bodyPr wrap="none" anchor="ctr"/>
          <a:lstStyle/>
          <a:p>
            <a:pPr algn="ctr"/>
            <a:r>
              <a:rPr lang="zh-CN" altLang="en-US" b="1" dirty="0">
                <a:solidFill>
                  <a:srgbClr val="FFFFFF"/>
                </a:solidFill>
                <a:latin typeface="Comic Sans MS" panose="030F0702030302020204" pitchFamily="66" charset="0"/>
                <a:ea typeface="黑体" panose="02010609060101010101" pitchFamily="2" charset="-122"/>
              </a:rPr>
              <a:t>外设</a:t>
            </a:r>
          </a:p>
        </p:txBody>
      </p:sp>
      <p:sp>
        <p:nvSpPr>
          <p:cNvPr id="18" name="AutoShape 14"/>
          <p:cNvSpPr/>
          <p:nvPr/>
        </p:nvSpPr>
        <p:spPr>
          <a:xfrm>
            <a:off x="2687638" y="1066800"/>
            <a:ext cx="217487" cy="1485900"/>
          </a:xfrm>
          <a:prstGeom prst="downArrow">
            <a:avLst>
              <a:gd name="adj1" fmla="val 66462"/>
              <a:gd name="adj2" fmla="val 133574"/>
            </a:avLst>
          </a:prstGeom>
          <a:solidFill>
            <a:srgbClr val="99CC00"/>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9" name="AutoShape 15"/>
          <p:cNvSpPr/>
          <p:nvPr/>
        </p:nvSpPr>
        <p:spPr>
          <a:xfrm>
            <a:off x="3856038" y="1066800"/>
            <a:ext cx="217487" cy="1485900"/>
          </a:xfrm>
          <a:prstGeom prst="downArrow">
            <a:avLst>
              <a:gd name="adj1" fmla="val 66462"/>
              <a:gd name="adj2" fmla="val 133574"/>
            </a:avLst>
          </a:prstGeom>
          <a:solidFill>
            <a:srgbClr val="99CC00"/>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0" name="AutoShape 16"/>
          <p:cNvSpPr/>
          <p:nvPr/>
        </p:nvSpPr>
        <p:spPr>
          <a:xfrm>
            <a:off x="5075238" y="1066800"/>
            <a:ext cx="217487" cy="1485900"/>
          </a:xfrm>
          <a:prstGeom prst="downArrow">
            <a:avLst>
              <a:gd name="adj1" fmla="val 66462"/>
              <a:gd name="adj2" fmla="val 133574"/>
            </a:avLst>
          </a:prstGeom>
          <a:solidFill>
            <a:srgbClr val="99CC00"/>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1" name="AutoShape 17"/>
          <p:cNvSpPr/>
          <p:nvPr/>
        </p:nvSpPr>
        <p:spPr>
          <a:xfrm>
            <a:off x="2408238" y="1752600"/>
            <a:ext cx="228600" cy="762000"/>
          </a:xfrm>
          <a:prstGeom prst="upDownArrow">
            <a:avLst>
              <a:gd name="adj1" fmla="val 50000"/>
              <a:gd name="adj2" fmla="val 66666"/>
            </a:avLst>
          </a:prstGeom>
          <a:solidFill>
            <a:srgbClr val="3366FF"/>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2" name="AutoShape 18"/>
          <p:cNvSpPr/>
          <p:nvPr/>
        </p:nvSpPr>
        <p:spPr>
          <a:xfrm>
            <a:off x="3551238" y="1752600"/>
            <a:ext cx="228600" cy="762000"/>
          </a:xfrm>
          <a:prstGeom prst="upDownArrow">
            <a:avLst>
              <a:gd name="adj1" fmla="val 50000"/>
              <a:gd name="adj2" fmla="val 66666"/>
            </a:avLst>
          </a:prstGeom>
          <a:solidFill>
            <a:srgbClr val="3366FF"/>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3" name="AutoShape 19"/>
          <p:cNvSpPr/>
          <p:nvPr/>
        </p:nvSpPr>
        <p:spPr>
          <a:xfrm>
            <a:off x="4770438" y="1752600"/>
            <a:ext cx="228600" cy="762000"/>
          </a:xfrm>
          <a:prstGeom prst="upDownArrow">
            <a:avLst>
              <a:gd name="adj1" fmla="val 50000"/>
              <a:gd name="adj2" fmla="val 66666"/>
            </a:avLst>
          </a:prstGeom>
          <a:solidFill>
            <a:srgbClr val="3366FF"/>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4" name="AutoShape 20"/>
          <p:cNvSpPr/>
          <p:nvPr/>
        </p:nvSpPr>
        <p:spPr>
          <a:xfrm>
            <a:off x="3005138" y="1447800"/>
            <a:ext cx="254000" cy="1054100"/>
          </a:xfrm>
          <a:prstGeom prst="upDownArrow">
            <a:avLst>
              <a:gd name="adj1" fmla="val 59722"/>
              <a:gd name="adj2" fmla="val 48685"/>
            </a:avLst>
          </a:prstGeom>
          <a:solidFill>
            <a:srgbClr val="FF6600"/>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5" name="AutoShape 21"/>
          <p:cNvSpPr/>
          <p:nvPr/>
        </p:nvSpPr>
        <p:spPr>
          <a:xfrm>
            <a:off x="4160838" y="1447800"/>
            <a:ext cx="254000" cy="1054100"/>
          </a:xfrm>
          <a:prstGeom prst="upDownArrow">
            <a:avLst>
              <a:gd name="adj1" fmla="val 59722"/>
              <a:gd name="adj2" fmla="val 48685"/>
            </a:avLst>
          </a:prstGeom>
          <a:solidFill>
            <a:srgbClr val="FF6600"/>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6" name="AutoShape 22"/>
          <p:cNvSpPr/>
          <p:nvPr/>
        </p:nvSpPr>
        <p:spPr>
          <a:xfrm>
            <a:off x="5380038" y="1447800"/>
            <a:ext cx="254000" cy="1054100"/>
          </a:xfrm>
          <a:prstGeom prst="upDownArrow">
            <a:avLst>
              <a:gd name="adj1" fmla="val 59722"/>
              <a:gd name="adj2" fmla="val 48685"/>
            </a:avLst>
          </a:prstGeom>
          <a:solidFill>
            <a:srgbClr val="FF6600"/>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 name="AutoShape 23"/>
          <p:cNvSpPr/>
          <p:nvPr/>
        </p:nvSpPr>
        <p:spPr>
          <a:xfrm>
            <a:off x="5684838" y="2632075"/>
            <a:ext cx="838200" cy="228600"/>
          </a:xfrm>
          <a:prstGeom prst="leftRightArrow">
            <a:avLst>
              <a:gd name="adj1" fmla="val 50000"/>
              <a:gd name="adj2" fmla="val 73333"/>
            </a:avLst>
          </a:prstGeom>
          <a:solidFill>
            <a:schemeClr val="tx2"/>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8" name="Text Box 24"/>
          <p:cNvSpPr txBox="1"/>
          <p:nvPr/>
        </p:nvSpPr>
        <p:spPr>
          <a:xfrm>
            <a:off x="7894638" y="860425"/>
            <a:ext cx="685800" cy="366713"/>
          </a:xfrm>
          <a:prstGeom prst="rect">
            <a:avLst/>
          </a:prstGeom>
          <a:noFill/>
          <a:ln w="9525">
            <a:noFill/>
          </a:ln>
        </p:spPr>
        <p:txBody>
          <a:bodyPr>
            <a:spAutoFit/>
          </a:bodyPr>
          <a:lstStyle/>
          <a:p>
            <a:pPr algn="ctr"/>
            <a:r>
              <a:rPr lang="en-US" altLang="zh-CN" b="1">
                <a:latin typeface="Comic Sans MS" panose="030F0702030302020204" pitchFamily="66" charset="0"/>
                <a:ea typeface="宋体" panose="02010600030101010101" pitchFamily="2" charset="-122"/>
              </a:rPr>
              <a:t>AB</a:t>
            </a:r>
          </a:p>
        </p:txBody>
      </p:sp>
      <p:sp>
        <p:nvSpPr>
          <p:cNvPr id="29" name="Text Box 25"/>
          <p:cNvSpPr txBox="1"/>
          <p:nvPr/>
        </p:nvSpPr>
        <p:spPr>
          <a:xfrm>
            <a:off x="7848600" y="1571625"/>
            <a:ext cx="762000" cy="366713"/>
          </a:xfrm>
          <a:prstGeom prst="rect">
            <a:avLst/>
          </a:prstGeom>
          <a:noFill/>
          <a:ln w="9525">
            <a:noFill/>
          </a:ln>
        </p:spPr>
        <p:txBody>
          <a:bodyPr>
            <a:spAutoFit/>
          </a:bodyPr>
          <a:lstStyle/>
          <a:p>
            <a:pPr algn="ctr"/>
            <a:r>
              <a:rPr lang="en-US" altLang="zh-CN" b="1">
                <a:latin typeface="Comic Sans MS" panose="030F0702030302020204" pitchFamily="66" charset="0"/>
                <a:ea typeface="宋体" panose="02010600030101010101" pitchFamily="2" charset="-122"/>
              </a:rPr>
              <a:t>DB</a:t>
            </a:r>
          </a:p>
        </p:txBody>
      </p:sp>
      <p:sp>
        <p:nvSpPr>
          <p:cNvPr id="30" name="Text Box 26"/>
          <p:cNvSpPr txBox="1"/>
          <p:nvPr/>
        </p:nvSpPr>
        <p:spPr>
          <a:xfrm>
            <a:off x="7894638" y="1257300"/>
            <a:ext cx="685800" cy="366713"/>
          </a:xfrm>
          <a:prstGeom prst="rect">
            <a:avLst/>
          </a:prstGeom>
          <a:noFill/>
          <a:ln w="9525">
            <a:noFill/>
          </a:ln>
        </p:spPr>
        <p:txBody>
          <a:bodyPr>
            <a:spAutoFit/>
          </a:bodyPr>
          <a:lstStyle/>
          <a:p>
            <a:pPr algn="ctr"/>
            <a:r>
              <a:rPr lang="en-US" altLang="zh-CN" b="1">
                <a:latin typeface="Comic Sans MS" panose="030F0702030302020204" pitchFamily="66" charset="0"/>
                <a:ea typeface="宋体" panose="02010600030101010101" pitchFamily="2" charset="-122"/>
              </a:rPr>
              <a:t>CB</a:t>
            </a:r>
          </a:p>
        </p:txBody>
      </p:sp>
      <p:sp>
        <p:nvSpPr>
          <p:cNvPr id="31" name="日期占位符 16"/>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32" name="灯片编号占位符 17"/>
          <p:cNvSpPr txBox="1">
            <a:spLocks noGrp="1"/>
          </p:cNvSpPr>
          <p:nvPr>
            <p:ph type="sldNum" sz="quarter" idx="13"/>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14</a:t>
            </a:fld>
            <a:endParaRPr lang="zh-CN" altLang="en-US" sz="1200" b="1" dirty="0">
              <a:solidFill>
                <a:srgbClr val="7F7F7F"/>
              </a:solidFill>
              <a:latin typeface="Comic Sans MS" panose="030F0702030302020204" pitchFamily="66" charset="0"/>
            </a:endParaRPr>
          </a:p>
        </p:txBody>
      </p:sp>
      <p:sp>
        <p:nvSpPr>
          <p:cNvPr id="33" name="页脚占位符 18"/>
          <p:cNvSpPr txBox="1">
            <a:spLocks noGrp="1"/>
          </p:cNvSpPr>
          <p:nvPr>
            <p:ph type="ftr" sz="quarter" idx="14"/>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dissolv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1507">
                                            <p:txEl>
                                              <p:pRg st="0" end="0"/>
                                            </p:txEl>
                                          </p:spTgt>
                                        </p:tgtEl>
                                        <p:attrNameLst>
                                          <p:attrName>style.visibility</p:attrName>
                                        </p:attrNameLst>
                                      </p:cBhvr>
                                      <p:to>
                                        <p:strVal val="visible"/>
                                      </p:to>
                                    </p:set>
                                    <p:animEffect transition="in" filter="dissolve">
                                      <p:cBhvr>
                                        <p:cTn id="33" dur="1000"/>
                                        <p:tgtEl>
                                          <p:spTgt spid="2150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1507">
                                            <p:txEl>
                                              <p:pRg st="1" end="1"/>
                                            </p:txEl>
                                          </p:spTgt>
                                        </p:tgtEl>
                                        <p:attrNameLst>
                                          <p:attrName>style.visibility</p:attrName>
                                        </p:attrNameLst>
                                      </p:cBhvr>
                                      <p:to>
                                        <p:strVal val="visible"/>
                                      </p:to>
                                    </p:set>
                                    <p:animEffect transition="in" filter="dissolve">
                                      <p:cBhvr>
                                        <p:cTn id="38" dur="1000"/>
                                        <p:tgtEl>
                                          <p:spTgt spid="2150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dissolve">
                                      <p:cBhvr>
                                        <p:cTn id="43" dur="500"/>
                                        <p:tgtEl>
                                          <p:spTgt spid="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1507">
                                            <p:txEl>
                                              <p:pRg st="2" end="2"/>
                                            </p:txEl>
                                          </p:spTgt>
                                        </p:tgtEl>
                                        <p:attrNameLst>
                                          <p:attrName>style.visibility</p:attrName>
                                        </p:attrNameLst>
                                      </p:cBhvr>
                                      <p:to>
                                        <p:strVal val="visible"/>
                                      </p:to>
                                    </p:set>
                                    <p:animEffect transition="in" filter="dissolve">
                                      <p:cBhvr>
                                        <p:cTn id="60" dur="1000"/>
                                        <p:tgtEl>
                                          <p:spTgt spid="21507">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dissolve">
                                      <p:cBhvr>
                                        <p:cTn id="65" dur="500"/>
                                        <p:tgtEl>
                                          <p:spTgt spid="1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dissolve">
                                      <p:cBhvr>
                                        <p:cTn id="68" dur="500"/>
                                        <p:tgtEl>
                                          <p:spTgt spid="1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dissolve">
                                      <p:cBhvr>
                                        <p:cTn id="71" dur="500"/>
                                        <p:tgtEl>
                                          <p:spTgt spid="2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dissolve">
                                      <p:cBhvr>
                                        <p:cTn id="74" dur="500"/>
                                        <p:tgtEl>
                                          <p:spTgt spid="21"/>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dissolve">
                                      <p:cBhvr>
                                        <p:cTn id="77" dur="500"/>
                                        <p:tgtEl>
                                          <p:spTgt spid="22"/>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dissolve">
                                      <p:cBhvr>
                                        <p:cTn id="80" dur="500"/>
                                        <p:tgtEl>
                                          <p:spTgt spid="23"/>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1507">
                                            <p:txEl>
                                              <p:pRg st="3" end="3"/>
                                            </p:txEl>
                                          </p:spTgt>
                                        </p:tgtEl>
                                        <p:attrNameLst>
                                          <p:attrName>style.visibility</p:attrName>
                                        </p:attrNameLst>
                                      </p:cBhvr>
                                      <p:to>
                                        <p:strVal val="visible"/>
                                      </p:to>
                                    </p:set>
                                    <p:animEffect transition="in" filter="dissolve">
                                      <p:cBhvr>
                                        <p:cTn id="85" dur="1000"/>
                                        <p:tgtEl>
                                          <p:spTgt spid="21507">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dissolve">
                                      <p:cBhvr>
                                        <p:cTn id="96" dur="500"/>
                                        <p:tgtEl>
                                          <p:spTgt spid="30"/>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1507">
                                            <p:txEl>
                                              <p:pRg st="4" end="4"/>
                                            </p:txEl>
                                          </p:spTgt>
                                        </p:tgtEl>
                                        <p:attrNameLst>
                                          <p:attrName>style.visibility</p:attrName>
                                        </p:attrNameLst>
                                      </p:cBhvr>
                                      <p:to>
                                        <p:strVal val="visible"/>
                                      </p:to>
                                    </p:set>
                                    <p:animEffect transition="in" filter="dissolve">
                                      <p:cBhvr>
                                        <p:cTn id="110" dur="10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bldLvl="3"/>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609600" y="0"/>
            <a:ext cx="8278813" cy="647700"/>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模型机内存储器</a:t>
            </a:r>
            <a:endParaRPr lang="en-US" altLang="zh-CN" sz="3200">
              <a:latin typeface="Comic Sans MS" panose="030F0702030302020204" pitchFamily="66" charset="0"/>
              <a:ea typeface="隶书" panose="02010509060101010101" pitchFamily="49" charset="-122"/>
            </a:endParaRPr>
          </a:p>
        </p:txBody>
      </p:sp>
      <p:sp>
        <p:nvSpPr>
          <p:cNvPr id="22531" name="内容占位符 2"/>
          <p:cNvSpPr>
            <a:spLocks noGrp="1"/>
          </p:cNvSpPr>
          <p:nvPr>
            <p:ph/>
          </p:nvPr>
        </p:nvSpPr>
        <p:spPr>
          <a:xfrm>
            <a:off x="304800" y="4800600"/>
            <a:ext cx="8686800" cy="1828800"/>
          </a:xfrm>
          <a:prstGeom prst="rect">
            <a:avLst/>
          </a:prstGeom>
          <a:noFill/>
          <a:ln w="9525">
            <a:noFill/>
          </a:ln>
        </p:spPr>
        <p:txBody>
          <a:bodyPr vert="horz" wrap="square" lIns="0" tIns="0" rIns="0" bIns="0" anchor="t"/>
          <a:lstStyle/>
          <a:p>
            <a:pPr marL="444500" lvl="1" indent="-261620" eaLnBrk="1" hangingPunct="1">
              <a:spcBef>
                <a:spcPts val="600"/>
              </a:spcBef>
              <a:buFont typeface="Wingdings" panose="05000000000000000000" pitchFamily="2" charset="2"/>
              <a:buChar char="Ø"/>
            </a:pPr>
            <a:r>
              <a:rPr lang="zh-CN" altLang="zh-CN" sz="2000" dirty="0">
                <a:latin typeface="楷体_GB2312" panose="02010609030101010101" pitchFamily="49" charset="-122"/>
                <a:ea typeface="楷体_GB2312" panose="02010609030101010101" pitchFamily="49" charset="-122"/>
              </a:rPr>
              <a:t>存储器</a:t>
            </a:r>
            <a:r>
              <a:rPr lang="zh-CN" altLang="en-US" sz="2000" dirty="0">
                <a:latin typeface="楷体_GB2312" panose="02010609030101010101" pitchFamily="49" charset="-122"/>
                <a:ea typeface="楷体_GB2312" panose="02010609030101010101" pitchFamily="49" charset="-122"/>
              </a:rPr>
              <a:t>组织</a:t>
            </a:r>
            <a:r>
              <a:rPr lang="zh-CN" altLang="zh-CN" sz="2000" dirty="0">
                <a:latin typeface="楷体_GB2312" panose="02010609030101010101" pitchFamily="49" charset="-122"/>
                <a:ea typeface="楷体_GB2312" panose="02010609030101010101" pitchFamily="49" charset="-122"/>
              </a:rPr>
              <a:t>由许多</a:t>
            </a:r>
            <a:r>
              <a:rPr lang="zh-CN" altLang="zh-CN" sz="2000" dirty="0">
                <a:solidFill>
                  <a:srgbClr val="FF0000"/>
                </a:solidFill>
                <a:latin typeface="楷体_GB2312" panose="02010609030101010101" pitchFamily="49" charset="-122"/>
                <a:ea typeface="楷体_GB2312" panose="02010609030101010101" pitchFamily="49" charset="-122"/>
              </a:rPr>
              <a:t>字节单元</a:t>
            </a:r>
            <a:r>
              <a:rPr lang="zh-CN" altLang="zh-CN" sz="2000" dirty="0">
                <a:latin typeface="楷体_GB2312" panose="02010609030101010101" pitchFamily="49" charset="-122"/>
                <a:ea typeface="楷体_GB2312" panose="02010609030101010101" pitchFamily="49" charset="-122"/>
              </a:rPr>
              <a:t>组成，每个单元都有一个唯一的编号</a:t>
            </a:r>
            <a:r>
              <a:rPr lang="zh-CN" altLang="en-US" sz="2000" dirty="0">
                <a:latin typeface="楷体_GB2312" panose="02010609030101010101" pitchFamily="49" charset="-122"/>
                <a:ea typeface="楷体_GB2312" panose="02010609030101010101" pitchFamily="49" charset="-122"/>
              </a:rPr>
              <a:t>（</a:t>
            </a:r>
            <a:r>
              <a:rPr lang="zh-CN" altLang="zh-CN" sz="2000" dirty="0">
                <a:latin typeface="楷体_GB2312" panose="02010609030101010101" pitchFamily="49" charset="-122"/>
                <a:ea typeface="楷体_GB2312" panose="02010609030101010101" pitchFamily="49" charset="-122"/>
              </a:rPr>
              <a:t>存储单元</a:t>
            </a:r>
            <a:r>
              <a:rPr lang="zh-CN" altLang="zh-CN" sz="2000" dirty="0">
                <a:solidFill>
                  <a:srgbClr val="FF0000"/>
                </a:solidFill>
                <a:latin typeface="楷体_GB2312" panose="02010609030101010101" pitchFamily="49" charset="-122"/>
                <a:ea typeface="楷体_GB2312" panose="02010609030101010101" pitchFamily="49" charset="-122"/>
              </a:rPr>
              <a:t>地址</a:t>
            </a:r>
            <a:r>
              <a:rPr lang="zh-CN" altLang="en-US" sz="2000" dirty="0">
                <a:latin typeface="楷体_GB2312" panose="02010609030101010101" pitchFamily="49" charset="-122"/>
                <a:ea typeface="楷体_GB2312" panose="02010609030101010101" pitchFamily="49" charset="-122"/>
              </a:rPr>
              <a:t>）</a:t>
            </a:r>
            <a:r>
              <a:rPr lang="zh-CN" altLang="zh-CN" sz="2000" dirty="0">
                <a:latin typeface="楷体_GB2312" panose="02010609030101010101" pitchFamily="49" charset="-122"/>
                <a:ea typeface="楷体_GB2312" panose="02010609030101010101" pitchFamily="49" charset="-122"/>
              </a:rPr>
              <a:t>，保存的信息称为存储单元</a:t>
            </a:r>
            <a:r>
              <a:rPr lang="zh-CN" altLang="zh-CN" sz="2000" dirty="0">
                <a:solidFill>
                  <a:srgbClr val="FF0000"/>
                </a:solidFill>
                <a:latin typeface="楷体_GB2312" panose="02010609030101010101" pitchFamily="49" charset="-122"/>
                <a:ea typeface="楷体_GB2312" panose="02010609030101010101" pitchFamily="49" charset="-122"/>
              </a:rPr>
              <a:t>内容</a:t>
            </a:r>
            <a:r>
              <a:rPr lang="zh-CN" altLang="zh-CN" sz="2000" dirty="0">
                <a:latin typeface="楷体_GB2312" panose="02010609030101010101" pitchFamily="49" charset="-122"/>
                <a:ea typeface="楷体_GB2312" panose="02010609030101010101" pitchFamily="49" charset="-122"/>
              </a:rPr>
              <a:t>。</a:t>
            </a:r>
            <a:endParaRPr lang="en-US" altLang="zh-CN" sz="2000" dirty="0">
              <a:latin typeface="楷体_GB2312" panose="02010609030101010101" pitchFamily="49" charset="-122"/>
              <a:ea typeface="楷体_GB2312" panose="02010609030101010101" pitchFamily="49" charset="-122"/>
            </a:endParaRPr>
          </a:p>
          <a:p>
            <a:pPr marL="444500" lvl="1" indent="-261620" eaLnBrk="1" hangingPunct="1">
              <a:spcBef>
                <a:spcPts val="600"/>
              </a:spcBef>
              <a:buFont typeface="Wingdings" panose="05000000000000000000" pitchFamily="2" charset="2"/>
              <a:buChar char="Ø"/>
            </a:pPr>
            <a:r>
              <a:rPr lang="zh-CN" altLang="zh-CN" sz="2000" dirty="0">
                <a:solidFill>
                  <a:srgbClr val="FF0000"/>
                </a:solidFill>
                <a:latin typeface="楷体_GB2312" panose="02010609030101010101" pitchFamily="49" charset="-122"/>
                <a:ea typeface="楷体_GB2312" panose="02010609030101010101" pitchFamily="49" charset="-122"/>
              </a:rPr>
              <a:t>访问</a:t>
            </a:r>
            <a:r>
              <a:rPr lang="en-US" altLang="zh-CN" sz="2000" dirty="0">
                <a:latin typeface="楷体_GB2312" panose="02010609030101010101" pitchFamily="49" charset="-122"/>
                <a:ea typeface="楷体_GB2312" panose="02010609030101010101" pitchFamily="49" charset="-122"/>
              </a:rPr>
              <a:t>(</a:t>
            </a:r>
            <a:r>
              <a:rPr lang="zh-CN" altLang="zh-CN" sz="2000" dirty="0">
                <a:latin typeface="楷体_GB2312" panose="02010609030101010101" pitchFamily="49" charset="-122"/>
                <a:ea typeface="楷体_GB2312" panose="02010609030101010101" pitchFamily="49" charset="-122"/>
              </a:rPr>
              <a:t>读或写</a:t>
            </a:r>
            <a:r>
              <a:rPr lang="en-US" altLang="zh-CN" sz="2000" dirty="0">
                <a:latin typeface="楷体_GB2312" panose="02010609030101010101" pitchFamily="49" charset="-122"/>
                <a:ea typeface="楷体_GB2312" panose="02010609030101010101" pitchFamily="49" charset="-122"/>
              </a:rPr>
              <a:t>)</a:t>
            </a:r>
            <a:r>
              <a:rPr lang="zh-CN" altLang="zh-CN" sz="2000" dirty="0">
                <a:latin typeface="楷体_GB2312" panose="02010609030101010101" pitchFamily="49" charset="-122"/>
                <a:ea typeface="楷体_GB2312" panose="02010609030101010101" pitchFamily="49" charset="-122"/>
              </a:rPr>
              <a:t>存储单元</a:t>
            </a:r>
            <a:r>
              <a:rPr lang="zh-CN" altLang="en-US" sz="2000" dirty="0">
                <a:latin typeface="楷体_GB2312" panose="02010609030101010101" pitchFamily="49" charset="-122"/>
                <a:ea typeface="楷体_GB2312" panose="02010609030101010101" pitchFamily="49" charset="-122"/>
              </a:rPr>
              <a:t>：</a:t>
            </a:r>
            <a:r>
              <a:rPr lang="zh-CN" altLang="zh-CN" sz="2000" dirty="0">
                <a:latin typeface="楷体_GB2312" panose="02010609030101010101" pitchFamily="49" charset="-122"/>
                <a:ea typeface="楷体_GB2312" panose="02010609030101010101" pitchFamily="49" charset="-122"/>
              </a:rPr>
              <a:t>存储单元地址经地址译码后产生相应的选通信号，</a:t>
            </a:r>
            <a:r>
              <a:rPr lang="zh-CN" altLang="en-US" sz="2000" dirty="0">
                <a:latin typeface="楷体_GB2312" panose="02010609030101010101" pitchFamily="49" charset="-122"/>
                <a:ea typeface="楷体_GB2312" panose="02010609030101010101" pitchFamily="49" charset="-122"/>
              </a:rPr>
              <a:t>同时</a:t>
            </a:r>
            <a:r>
              <a:rPr lang="zh-CN" altLang="zh-CN" sz="2000" dirty="0">
                <a:latin typeface="楷体_GB2312" panose="02010609030101010101" pitchFamily="49" charset="-122"/>
                <a:ea typeface="楷体_GB2312" panose="02010609030101010101" pitchFamily="49" charset="-122"/>
              </a:rPr>
              <a:t>在控制信号的作用下读出存储单元内容到数据缓冲器，或将数据缓冲器中的内容写入选定的单元。</a:t>
            </a:r>
            <a:endParaRPr lang="en-US" altLang="zh-CN" sz="2000" dirty="0">
              <a:latin typeface="楷体_GB2312" panose="02010609030101010101" pitchFamily="49" charset="-122"/>
              <a:ea typeface="楷体_GB2312" panose="02010609030101010101" pitchFamily="49" charset="-122"/>
            </a:endParaRPr>
          </a:p>
          <a:p>
            <a:pPr marL="708025" eaLnBrk="1" hangingPunct="1">
              <a:spcBef>
                <a:spcPts val="1200"/>
              </a:spcBef>
              <a:buClr>
                <a:schemeClr val="accent2"/>
              </a:buClr>
              <a:buNone/>
            </a:pPr>
            <a:endParaRPr lang="zh-CN" altLang="en-US" sz="2000" dirty="0">
              <a:latin typeface="楷体_GB2312" panose="02010609030101010101" pitchFamily="49" charset="-122"/>
              <a:ea typeface="楷体_GB2312" panose="02010609030101010101" pitchFamily="49" charset="-122"/>
            </a:endParaRPr>
          </a:p>
        </p:txBody>
      </p:sp>
      <p:sp>
        <p:nvSpPr>
          <p:cNvPr id="6" name="左箭头 5">
            <a:hlinkClick r:id="rId3" action="ppaction://hlinksldjump"/>
          </p:cNvPr>
          <p:cNvSpPr/>
          <p:nvPr/>
        </p:nvSpPr>
        <p:spPr>
          <a:xfrm>
            <a:off x="8567162" y="6580464"/>
            <a:ext cx="582448" cy="290822"/>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92162" name="Picture 2" descr="2t4"/>
          <p:cNvPicPr>
            <a:picLocks noChangeAspect="1"/>
          </p:cNvPicPr>
          <p:nvPr/>
        </p:nvPicPr>
        <p:blipFill>
          <a:blip r:embed="rId4"/>
          <a:stretch>
            <a:fillRect/>
          </a:stretch>
        </p:blipFill>
        <p:spPr>
          <a:xfrm>
            <a:off x="381000" y="685800"/>
            <a:ext cx="8534400" cy="3886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dissolve">
                                      <p:cBhvr>
                                        <p:cTn id="7" dur="500"/>
                                        <p:tgtEl>
                                          <p:spTgt spid="921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531">
                                            <p:txEl>
                                              <p:pRg st="0" end="0"/>
                                            </p:txEl>
                                          </p:spTgt>
                                        </p:tgtEl>
                                        <p:attrNameLst>
                                          <p:attrName>style.visibility</p:attrName>
                                        </p:attrNameLst>
                                      </p:cBhvr>
                                      <p:to>
                                        <p:strVal val="visible"/>
                                      </p:to>
                                    </p:set>
                                    <p:animEffect transition="in" filter="dissolve">
                                      <p:cBhvr>
                                        <p:cTn id="12" dur="1000"/>
                                        <p:tgtEl>
                                          <p:spTgt spid="225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531">
                                            <p:txEl>
                                              <p:pRg st="1" end="1"/>
                                            </p:txEl>
                                          </p:spTgt>
                                        </p:tgtEl>
                                        <p:attrNameLst>
                                          <p:attrName>style.visibility</p:attrName>
                                        </p:attrNameLst>
                                      </p:cBhvr>
                                      <p:to>
                                        <p:strVal val="visible"/>
                                      </p:to>
                                    </p:set>
                                    <p:animEffect transition="in" filter="dissolve">
                                      <p:cBhvr>
                                        <p:cTn id="17" dur="1000"/>
                                        <p:tgtEl>
                                          <p:spTgt spid="225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bldLvl="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56375" y="4213225"/>
            <a:ext cx="2316163" cy="508000"/>
            <a:chOff x="4130" y="2264"/>
            <a:chExt cx="1459" cy="320"/>
          </a:xfrm>
        </p:grpSpPr>
        <p:sp>
          <p:nvSpPr>
            <p:cNvPr id="23642" name="Text Box 3"/>
            <p:cNvSpPr txBox="1"/>
            <p:nvPr/>
          </p:nvSpPr>
          <p:spPr>
            <a:xfrm>
              <a:off x="4272" y="2352"/>
              <a:ext cx="1176" cy="143"/>
            </a:xfrm>
            <a:prstGeom prst="rect">
              <a:avLst/>
            </a:prstGeom>
            <a:noFill/>
            <a:ln w="28575">
              <a:noFill/>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算术逻辑单元</a:t>
              </a:r>
              <a:r>
                <a:rPr lang="en-US" altLang="zh-CN" b="1">
                  <a:latin typeface="Arial" panose="020B0604020202020204" pitchFamily="34" charset="0"/>
                  <a:ea typeface="宋体" panose="02010600030101010101" pitchFamily="2" charset="-122"/>
                </a:rPr>
                <a:t>ALU</a:t>
              </a:r>
            </a:p>
          </p:txBody>
        </p:sp>
        <p:sp>
          <p:nvSpPr>
            <p:cNvPr id="23643" name="Line 4"/>
            <p:cNvSpPr/>
            <p:nvPr/>
          </p:nvSpPr>
          <p:spPr>
            <a:xfrm>
              <a:off x="4308" y="2584"/>
              <a:ext cx="1088" cy="0"/>
            </a:xfrm>
            <a:prstGeom prst="line">
              <a:avLst/>
            </a:prstGeom>
            <a:ln w="28575" cap="flat" cmpd="sng">
              <a:solidFill>
                <a:schemeClr val="tx1"/>
              </a:solidFill>
              <a:prstDash val="solid"/>
              <a:headEnd type="none" w="med" len="med"/>
              <a:tailEnd type="none" w="med" len="med"/>
            </a:ln>
          </p:spPr>
        </p:sp>
        <p:sp>
          <p:nvSpPr>
            <p:cNvPr id="23644" name="Line 5"/>
            <p:cNvSpPr/>
            <p:nvPr/>
          </p:nvSpPr>
          <p:spPr>
            <a:xfrm>
              <a:off x="4134" y="2274"/>
              <a:ext cx="178" cy="306"/>
            </a:xfrm>
            <a:prstGeom prst="line">
              <a:avLst/>
            </a:prstGeom>
            <a:ln w="28575" cap="flat" cmpd="sng">
              <a:solidFill>
                <a:schemeClr val="tx1"/>
              </a:solidFill>
              <a:prstDash val="solid"/>
              <a:headEnd type="none" w="med" len="med"/>
              <a:tailEnd type="none" w="med" len="med"/>
            </a:ln>
          </p:spPr>
        </p:sp>
        <p:sp>
          <p:nvSpPr>
            <p:cNvPr id="23645" name="Line 6"/>
            <p:cNvSpPr/>
            <p:nvPr/>
          </p:nvSpPr>
          <p:spPr>
            <a:xfrm flipH="1">
              <a:off x="5407" y="2264"/>
              <a:ext cx="182" cy="316"/>
            </a:xfrm>
            <a:prstGeom prst="line">
              <a:avLst/>
            </a:prstGeom>
            <a:ln w="28575" cap="flat" cmpd="sng">
              <a:solidFill>
                <a:schemeClr val="tx1"/>
              </a:solidFill>
              <a:prstDash val="solid"/>
              <a:headEnd type="none" w="med" len="med"/>
              <a:tailEnd type="none" w="med" len="med"/>
            </a:ln>
          </p:spPr>
        </p:sp>
        <p:sp>
          <p:nvSpPr>
            <p:cNvPr id="23646" name="Line 7"/>
            <p:cNvSpPr/>
            <p:nvPr/>
          </p:nvSpPr>
          <p:spPr>
            <a:xfrm>
              <a:off x="4130" y="2274"/>
              <a:ext cx="623" cy="0"/>
            </a:xfrm>
            <a:prstGeom prst="line">
              <a:avLst/>
            </a:prstGeom>
            <a:ln w="28575" cap="flat" cmpd="sng">
              <a:solidFill>
                <a:schemeClr val="tx1"/>
              </a:solidFill>
              <a:prstDash val="solid"/>
              <a:headEnd type="none" w="med" len="med"/>
              <a:tailEnd type="none" w="med" len="med"/>
            </a:ln>
          </p:spPr>
        </p:sp>
        <p:sp>
          <p:nvSpPr>
            <p:cNvPr id="23647" name="Line 8"/>
            <p:cNvSpPr/>
            <p:nvPr/>
          </p:nvSpPr>
          <p:spPr>
            <a:xfrm>
              <a:off x="4753" y="2274"/>
              <a:ext cx="99" cy="59"/>
            </a:xfrm>
            <a:prstGeom prst="line">
              <a:avLst/>
            </a:prstGeom>
            <a:ln w="28575" cap="flat" cmpd="sng">
              <a:solidFill>
                <a:schemeClr val="tx1"/>
              </a:solidFill>
              <a:prstDash val="solid"/>
              <a:headEnd type="none" w="med" len="med"/>
              <a:tailEnd type="none" w="med" len="med"/>
            </a:ln>
          </p:spPr>
        </p:sp>
        <p:sp>
          <p:nvSpPr>
            <p:cNvPr id="23648" name="Line 9"/>
            <p:cNvSpPr/>
            <p:nvPr/>
          </p:nvSpPr>
          <p:spPr>
            <a:xfrm flipV="1">
              <a:off x="4852" y="2276"/>
              <a:ext cx="87" cy="57"/>
            </a:xfrm>
            <a:prstGeom prst="line">
              <a:avLst/>
            </a:prstGeom>
            <a:ln w="28575" cap="flat" cmpd="sng">
              <a:solidFill>
                <a:schemeClr val="tx1"/>
              </a:solidFill>
              <a:prstDash val="solid"/>
              <a:headEnd type="none" w="med" len="med"/>
              <a:tailEnd type="none" w="med" len="med"/>
            </a:ln>
          </p:spPr>
        </p:sp>
        <p:sp>
          <p:nvSpPr>
            <p:cNvPr id="23649" name="Line 10"/>
            <p:cNvSpPr/>
            <p:nvPr/>
          </p:nvSpPr>
          <p:spPr>
            <a:xfrm>
              <a:off x="4962" y="2274"/>
              <a:ext cx="612" cy="0"/>
            </a:xfrm>
            <a:prstGeom prst="line">
              <a:avLst/>
            </a:prstGeom>
            <a:ln w="28575" cap="flat" cmpd="sng">
              <a:solidFill>
                <a:schemeClr val="tx1"/>
              </a:solidFill>
              <a:prstDash val="solid"/>
              <a:headEnd type="none" w="med" len="med"/>
              <a:tailEnd type="none" w="med" len="med"/>
            </a:ln>
          </p:spPr>
        </p:sp>
      </p:grpSp>
      <p:grpSp>
        <p:nvGrpSpPr>
          <p:cNvPr id="3" name="Group 11"/>
          <p:cNvGrpSpPr/>
          <p:nvPr/>
        </p:nvGrpSpPr>
        <p:grpSpPr>
          <a:xfrm>
            <a:off x="6443663" y="2625725"/>
            <a:ext cx="1404937" cy="1603375"/>
            <a:chOff x="4059" y="1264"/>
            <a:chExt cx="885" cy="1010"/>
          </a:xfrm>
        </p:grpSpPr>
        <p:sp>
          <p:nvSpPr>
            <p:cNvPr id="23637" name="Text Box 12"/>
            <p:cNvSpPr txBox="1"/>
            <p:nvPr/>
          </p:nvSpPr>
          <p:spPr>
            <a:xfrm>
              <a:off x="4059" y="1558"/>
              <a:ext cx="885" cy="181"/>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累加器</a:t>
              </a:r>
              <a:r>
                <a:rPr lang="en-US" altLang="zh-CN" b="1">
                  <a:latin typeface="Arial" panose="020B0604020202020204" pitchFamily="34" charset="0"/>
                  <a:ea typeface="宋体" panose="02010600030101010101" pitchFamily="2" charset="-122"/>
                </a:rPr>
                <a:t>ACC</a:t>
              </a:r>
            </a:p>
          </p:txBody>
        </p:sp>
        <p:sp>
          <p:nvSpPr>
            <p:cNvPr id="23638" name="Text Box 13"/>
            <p:cNvSpPr txBox="1"/>
            <p:nvPr/>
          </p:nvSpPr>
          <p:spPr>
            <a:xfrm>
              <a:off x="4059" y="1904"/>
              <a:ext cx="885" cy="182"/>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累加锁存器</a:t>
              </a:r>
            </a:p>
          </p:txBody>
        </p:sp>
        <p:sp>
          <p:nvSpPr>
            <p:cNvPr id="23639" name="AutoShape 14"/>
            <p:cNvSpPr/>
            <p:nvPr/>
          </p:nvSpPr>
          <p:spPr>
            <a:xfrm>
              <a:off x="4499" y="1264"/>
              <a:ext cx="205" cy="272"/>
            </a:xfrm>
            <a:prstGeom prst="upDownArrow">
              <a:avLst>
                <a:gd name="adj1" fmla="val 50000"/>
                <a:gd name="adj2" fmla="val 26536"/>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3640" name="AutoShape 15"/>
            <p:cNvSpPr/>
            <p:nvPr/>
          </p:nvSpPr>
          <p:spPr>
            <a:xfrm>
              <a:off x="4514" y="1739"/>
              <a:ext cx="190" cy="133"/>
            </a:xfrm>
            <a:prstGeom prst="downArrow">
              <a:avLst>
                <a:gd name="adj1" fmla="val 50000"/>
                <a:gd name="adj2" fmla="val 25000"/>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3641" name="AutoShape 16"/>
            <p:cNvSpPr/>
            <p:nvPr/>
          </p:nvSpPr>
          <p:spPr>
            <a:xfrm>
              <a:off x="4511" y="2086"/>
              <a:ext cx="188" cy="188"/>
            </a:xfrm>
            <a:prstGeom prst="downArrow">
              <a:avLst>
                <a:gd name="adj1" fmla="val 50000"/>
                <a:gd name="adj2" fmla="val 25000"/>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grpSp>
        <p:nvGrpSpPr>
          <p:cNvPr id="4" name="Group 17"/>
          <p:cNvGrpSpPr/>
          <p:nvPr/>
        </p:nvGrpSpPr>
        <p:grpSpPr>
          <a:xfrm>
            <a:off x="7920038" y="2625725"/>
            <a:ext cx="690562" cy="1603375"/>
            <a:chOff x="4989" y="1264"/>
            <a:chExt cx="435" cy="1010"/>
          </a:xfrm>
        </p:grpSpPr>
        <p:sp>
          <p:nvSpPr>
            <p:cNvPr id="23634" name="Text Box 18"/>
            <p:cNvSpPr txBox="1"/>
            <p:nvPr/>
          </p:nvSpPr>
          <p:spPr>
            <a:xfrm>
              <a:off x="4989" y="1551"/>
              <a:ext cx="435" cy="535"/>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暂存器</a:t>
              </a:r>
            </a:p>
          </p:txBody>
        </p:sp>
        <p:sp>
          <p:nvSpPr>
            <p:cNvPr id="23635" name="AutoShape 19"/>
            <p:cNvSpPr/>
            <p:nvPr/>
          </p:nvSpPr>
          <p:spPr>
            <a:xfrm>
              <a:off x="5166" y="1264"/>
              <a:ext cx="178" cy="277"/>
            </a:xfrm>
            <a:prstGeom prst="downArrow">
              <a:avLst>
                <a:gd name="adj1" fmla="val 50000"/>
                <a:gd name="adj2" fmla="val 38904"/>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3636" name="AutoShape 20"/>
            <p:cNvSpPr/>
            <p:nvPr/>
          </p:nvSpPr>
          <p:spPr>
            <a:xfrm>
              <a:off x="5189" y="2086"/>
              <a:ext cx="187" cy="188"/>
            </a:xfrm>
            <a:prstGeom prst="downArrow">
              <a:avLst>
                <a:gd name="adj1" fmla="val 50000"/>
                <a:gd name="adj2" fmla="val 25133"/>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sp>
        <p:nvSpPr>
          <p:cNvPr id="43029" name="Line 21"/>
          <p:cNvSpPr/>
          <p:nvPr/>
        </p:nvSpPr>
        <p:spPr>
          <a:xfrm>
            <a:off x="7734300" y="4714875"/>
            <a:ext cx="0" cy="298450"/>
          </a:xfrm>
          <a:prstGeom prst="line">
            <a:avLst/>
          </a:prstGeom>
          <a:ln w="28575" cap="flat" cmpd="sng">
            <a:solidFill>
              <a:schemeClr val="tx1"/>
            </a:solidFill>
            <a:prstDash val="solid"/>
            <a:headEnd type="none" w="med" len="med"/>
            <a:tailEnd type="triangle" w="sm" len="med"/>
          </a:ln>
        </p:spPr>
      </p:sp>
      <p:grpSp>
        <p:nvGrpSpPr>
          <p:cNvPr id="5" name="Group 22"/>
          <p:cNvGrpSpPr/>
          <p:nvPr/>
        </p:nvGrpSpPr>
        <p:grpSpPr>
          <a:xfrm>
            <a:off x="7167563" y="4714875"/>
            <a:ext cx="1671637" cy="585788"/>
            <a:chOff x="4515" y="2580"/>
            <a:chExt cx="1053" cy="369"/>
          </a:xfrm>
        </p:grpSpPr>
        <p:sp>
          <p:nvSpPr>
            <p:cNvPr id="23632" name="Text Box 23"/>
            <p:cNvSpPr txBox="1"/>
            <p:nvPr/>
          </p:nvSpPr>
          <p:spPr>
            <a:xfrm>
              <a:off x="4515" y="2775"/>
              <a:ext cx="1053" cy="174"/>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标志寄存器</a:t>
              </a:r>
              <a:r>
                <a:rPr lang="en-US" altLang="zh-CN" sz="2000" b="1">
                  <a:latin typeface="Arial" panose="020B0604020202020204" pitchFamily="34" charset="0"/>
                  <a:ea typeface="宋体" panose="02010600030101010101" pitchFamily="2" charset="-122"/>
                </a:rPr>
                <a:t>FR</a:t>
              </a:r>
            </a:p>
          </p:txBody>
        </p:sp>
        <p:sp>
          <p:nvSpPr>
            <p:cNvPr id="23633" name="Line 24"/>
            <p:cNvSpPr/>
            <p:nvPr/>
          </p:nvSpPr>
          <p:spPr>
            <a:xfrm flipV="1">
              <a:off x="5158" y="2580"/>
              <a:ext cx="0" cy="179"/>
            </a:xfrm>
            <a:prstGeom prst="line">
              <a:avLst/>
            </a:prstGeom>
            <a:ln w="28575" cap="flat" cmpd="sng">
              <a:solidFill>
                <a:schemeClr val="tx1"/>
              </a:solidFill>
              <a:prstDash val="solid"/>
              <a:headEnd type="none" w="med" len="med"/>
              <a:tailEnd type="triangle" w="sm" len="med"/>
            </a:ln>
          </p:spPr>
        </p:sp>
      </p:grpSp>
      <p:sp>
        <p:nvSpPr>
          <p:cNvPr id="43033" name="Text Box 25"/>
          <p:cNvSpPr txBox="1"/>
          <p:nvPr/>
        </p:nvSpPr>
        <p:spPr>
          <a:xfrm>
            <a:off x="3806825" y="3297238"/>
            <a:ext cx="1679575" cy="1055687"/>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just" eaLnBrk="0" hangingPunct="0"/>
            <a:r>
              <a:rPr lang="zh-CN" altLang="en-US" sz="2000" b="1" dirty="0">
                <a:latin typeface="Arial" panose="020B0604020202020204" pitchFamily="34" charset="0"/>
                <a:ea typeface="宋体" panose="02010600030101010101" pitchFamily="2" charset="-122"/>
              </a:rPr>
              <a:t>通用寄存器组</a:t>
            </a:r>
          </a:p>
          <a:p>
            <a:pPr algn="just" eaLnBrk="0" hangingPunct="0"/>
            <a:r>
              <a:rPr lang="zh-CN" altLang="en-US" sz="2000" b="1" dirty="0">
                <a:latin typeface="Arial" panose="020B0604020202020204" pitchFamily="34" charset="0"/>
                <a:ea typeface="宋体" panose="02010600030101010101" pitchFamily="2" charset="-122"/>
              </a:rPr>
              <a:t>堆栈指针</a:t>
            </a:r>
            <a:r>
              <a:rPr lang="en-US" altLang="zh-CN" sz="2000" b="1">
                <a:latin typeface="Arial" panose="020B0604020202020204" pitchFamily="34" charset="0"/>
                <a:ea typeface="宋体" panose="02010600030101010101" pitchFamily="2" charset="-122"/>
              </a:rPr>
              <a:t>SP</a:t>
            </a:r>
          </a:p>
          <a:p>
            <a:pPr algn="just" eaLnBrk="0" hangingPunct="0"/>
            <a:r>
              <a:rPr lang="zh-CN" altLang="en-US" sz="2000" b="1" dirty="0">
                <a:latin typeface="Arial" panose="020B0604020202020204" pitchFamily="34" charset="0"/>
                <a:ea typeface="宋体" panose="02010600030101010101" pitchFamily="2" charset="-122"/>
              </a:rPr>
              <a:t>程序计数器</a:t>
            </a:r>
            <a:r>
              <a:rPr lang="en-US" altLang="zh-CN" sz="2000" b="1">
                <a:latin typeface="Arial" panose="020B0604020202020204" pitchFamily="34" charset="0"/>
                <a:ea typeface="宋体" panose="02010600030101010101" pitchFamily="2" charset="-122"/>
              </a:rPr>
              <a:t>PC</a:t>
            </a:r>
            <a:endParaRPr lang="en-US" altLang="zh-CN" sz="900" b="1">
              <a:latin typeface="Arial" panose="020B0604020202020204" pitchFamily="34" charset="0"/>
              <a:ea typeface="宋体" panose="02010600030101010101" pitchFamily="2" charset="-122"/>
            </a:endParaRPr>
          </a:p>
        </p:txBody>
      </p:sp>
      <p:sp>
        <p:nvSpPr>
          <p:cNvPr id="43034" name="AutoShape 26"/>
          <p:cNvSpPr/>
          <p:nvPr/>
        </p:nvSpPr>
        <p:spPr>
          <a:xfrm>
            <a:off x="4338638" y="2660650"/>
            <a:ext cx="309562" cy="625475"/>
          </a:xfrm>
          <a:prstGeom prst="upDownArrow">
            <a:avLst>
              <a:gd name="adj1" fmla="val 50000"/>
              <a:gd name="adj2" fmla="val 40410"/>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43035" name="Text Box 27"/>
          <p:cNvSpPr txBox="1"/>
          <p:nvPr/>
        </p:nvSpPr>
        <p:spPr>
          <a:xfrm>
            <a:off x="536575" y="4657725"/>
            <a:ext cx="2279650" cy="387350"/>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微 操 作 控 制 电 路</a:t>
            </a:r>
          </a:p>
        </p:txBody>
      </p:sp>
      <p:sp>
        <p:nvSpPr>
          <p:cNvPr id="43036" name="AutoShape 28"/>
          <p:cNvSpPr/>
          <p:nvPr/>
        </p:nvSpPr>
        <p:spPr>
          <a:xfrm>
            <a:off x="2332038" y="2625725"/>
            <a:ext cx="317500" cy="396875"/>
          </a:xfrm>
          <a:prstGeom prst="downArrow">
            <a:avLst>
              <a:gd name="adj1" fmla="val 50000"/>
              <a:gd name="adj2" fmla="val 31250"/>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43037" name="AutoShape 29"/>
          <p:cNvSpPr/>
          <p:nvPr/>
        </p:nvSpPr>
        <p:spPr>
          <a:xfrm>
            <a:off x="3259138" y="3468688"/>
            <a:ext cx="511175" cy="173037"/>
          </a:xfrm>
          <a:prstGeom prst="rightArrow">
            <a:avLst>
              <a:gd name="adj1" fmla="val 50000"/>
              <a:gd name="adj2" fmla="val 73853"/>
            </a:avLst>
          </a:prstGeom>
          <a:solidFill>
            <a:schemeClr val="accent1"/>
          </a:solidFill>
          <a:ln w="28575" cap="flat" cmpd="sng">
            <a:solidFill>
              <a:schemeClr val="tx1"/>
            </a:solidFill>
            <a:prstDash val="solid"/>
            <a:miter/>
            <a:headEnd type="none" w="med" len="med"/>
            <a:tailEnd type="none" w="med" len="med"/>
          </a:ln>
        </p:spPr>
        <p:txBody>
          <a:bodyPr anchor="ctr" anchorCtr="1"/>
          <a:lstStyle/>
          <a:p>
            <a:endParaRPr lang="zh-CN" altLang="en-US" dirty="0">
              <a:latin typeface="Arial" panose="020B0604020202020204" pitchFamily="34" charset="0"/>
              <a:ea typeface="宋体" panose="02010600030101010101" pitchFamily="2" charset="-122"/>
            </a:endParaRPr>
          </a:p>
        </p:txBody>
      </p:sp>
      <p:sp>
        <p:nvSpPr>
          <p:cNvPr id="43038" name="AutoShape 30"/>
          <p:cNvSpPr/>
          <p:nvPr/>
        </p:nvSpPr>
        <p:spPr>
          <a:xfrm>
            <a:off x="2397125" y="3811588"/>
            <a:ext cx="204788" cy="220662"/>
          </a:xfrm>
          <a:prstGeom prst="downArrow">
            <a:avLst>
              <a:gd name="adj1" fmla="val 50000"/>
              <a:gd name="adj2" fmla="val 26937"/>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nvGrpSpPr>
          <p:cNvPr id="6" name="Group 31"/>
          <p:cNvGrpSpPr/>
          <p:nvPr/>
        </p:nvGrpSpPr>
        <p:grpSpPr>
          <a:xfrm>
            <a:off x="862013" y="4346575"/>
            <a:ext cx="1119187" cy="269875"/>
            <a:chOff x="543" y="2348"/>
            <a:chExt cx="705" cy="170"/>
          </a:xfrm>
        </p:grpSpPr>
        <p:sp>
          <p:nvSpPr>
            <p:cNvPr id="23630" name="AutoShape 32"/>
            <p:cNvSpPr/>
            <p:nvPr/>
          </p:nvSpPr>
          <p:spPr>
            <a:xfrm>
              <a:off x="1098" y="2352"/>
              <a:ext cx="150" cy="166"/>
            </a:xfrm>
            <a:prstGeom prst="downArrow">
              <a:avLst>
                <a:gd name="adj1" fmla="val 50000"/>
                <a:gd name="adj2" fmla="val 27666"/>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3631" name="AutoShape 33"/>
            <p:cNvSpPr/>
            <p:nvPr/>
          </p:nvSpPr>
          <p:spPr>
            <a:xfrm>
              <a:off x="543" y="2348"/>
              <a:ext cx="156" cy="166"/>
            </a:xfrm>
            <a:prstGeom prst="downArrow">
              <a:avLst>
                <a:gd name="adj1" fmla="val 50000"/>
                <a:gd name="adj2" fmla="val 26602"/>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sp>
        <p:nvSpPr>
          <p:cNvPr id="43042" name="Line 34"/>
          <p:cNvSpPr/>
          <p:nvPr/>
        </p:nvSpPr>
        <p:spPr>
          <a:xfrm flipV="1">
            <a:off x="612775" y="4332288"/>
            <a:ext cx="0" cy="311150"/>
          </a:xfrm>
          <a:prstGeom prst="line">
            <a:avLst/>
          </a:prstGeom>
          <a:ln w="28575" cap="flat" cmpd="sng">
            <a:solidFill>
              <a:schemeClr val="tx1"/>
            </a:solidFill>
            <a:prstDash val="solid"/>
            <a:headEnd type="none" w="med" len="med"/>
            <a:tailEnd type="triangle" w="sm" len="med"/>
          </a:ln>
        </p:spPr>
      </p:sp>
      <p:grpSp>
        <p:nvGrpSpPr>
          <p:cNvPr id="7" name="Group 35"/>
          <p:cNvGrpSpPr/>
          <p:nvPr/>
        </p:nvGrpSpPr>
        <p:grpSpPr>
          <a:xfrm>
            <a:off x="1549400" y="3057525"/>
            <a:ext cx="1727200" cy="1289050"/>
            <a:chOff x="976" y="1536"/>
            <a:chExt cx="1088" cy="812"/>
          </a:xfrm>
        </p:grpSpPr>
        <p:sp>
          <p:nvSpPr>
            <p:cNvPr id="23628" name="Text Box 36"/>
            <p:cNvSpPr txBox="1"/>
            <p:nvPr/>
          </p:nvSpPr>
          <p:spPr>
            <a:xfrm>
              <a:off x="976" y="2160"/>
              <a:ext cx="1088" cy="188"/>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指令译码器</a:t>
              </a:r>
              <a:r>
                <a:rPr lang="en-US" altLang="zh-CN" sz="2000" b="1">
                  <a:latin typeface="Arial" panose="020B0604020202020204" pitchFamily="34" charset="0"/>
                  <a:ea typeface="宋体" panose="02010600030101010101" pitchFamily="2" charset="-122"/>
                </a:rPr>
                <a:t>ID</a:t>
              </a:r>
            </a:p>
          </p:txBody>
        </p:sp>
        <p:sp>
          <p:nvSpPr>
            <p:cNvPr id="23629" name="Text Box 37"/>
            <p:cNvSpPr txBox="1"/>
            <p:nvPr/>
          </p:nvSpPr>
          <p:spPr>
            <a:xfrm>
              <a:off x="1047" y="1536"/>
              <a:ext cx="1012" cy="475"/>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just" eaLnBrk="0" hangingPunct="0"/>
              <a:r>
                <a:rPr lang="zh-CN" altLang="en-US" sz="2000" b="1" dirty="0">
                  <a:latin typeface="Arial" panose="020B0604020202020204" pitchFamily="34" charset="0"/>
                  <a:ea typeface="宋体" panose="02010600030101010101" pitchFamily="2" charset="-122"/>
                </a:rPr>
                <a:t>指令寄存器</a:t>
              </a:r>
              <a:r>
                <a:rPr lang="en-US" altLang="zh-CN" sz="2000" b="1">
                  <a:latin typeface="Arial" panose="020B0604020202020204" pitchFamily="34" charset="0"/>
                  <a:ea typeface="宋体" panose="02010600030101010101" pitchFamily="2" charset="-122"/>
                </a:rPr>
                <a:t>IR</a:t>
              </a:r>
            </a:p>
            <a:p>
              <a:pPr algn="just" eaLnBrk="0" hangingPunct="0"/>
              <a:r>
                <a:rPr lang="en-US" altLang="zh-CN" sz="1600" b="1">
                  <a:latin typeface="Arial" panose="020B0604020202020204" pitchFamily="34" charset="0"/>
                  <a:ea typeface="宋体" panose="02010600030101010101" pitchFamily="2" charset="-122"/>
                </a:rPr>
                <a:t> </a:t>
              </a:r>
              <a:r>
                <a:rPr lang="zh-CN" altLang="en-US" sz="1600" b="1" dirty="0">
                  <a:latin typeface="Arial" panose="020B0604020202020204" pitchFamily="34" charset="0"/>
                  <a:ea typeface="宋体" panose="02010600030101010101" pitchFamily="2" charset="-122"/>
                </a:rPr>
                <a:t>操作码 </a:t>
              </a:r>
              <a:r>
                <a:rPr lang="en-US" altLang="zh-CN" sz="1600" b="1">
                  <a:latin typeface="Arial" panose="020B0604020202020204" pitchFamily="34" charset="0"/>
                  <a:ea typeface="宋体" panose="02010600030101010101" pitchFamily="2" charset="-122"/>
                </a:rPr>
                <a:t>,  </a:t>
              </a:r>
              <a:r>
                <a:rPr lang="zh-CN" altLang="en-US" sz="1600" b="1" dirty="0">
                  <a:latin typeface="Arial" panose="020B0604020202020204" pitchFamily="34" charset="0"/>
                  <a:ea typeface="宋体" panose="02010600030101010101" pitchFamily="2" charset="-122"/>
                </a:rPr>
                <a:t>地址码</a:t>
              </a:r>
            </a:p>
          </p:txBody>
        </p:sp>
      </p:grpSp>
      <p:grpSp>
        <p:nvGrpSpPr>
          <p:cNvPr id="8" name="Group 38"/>
          <p:cNvGrpSpPr/>
          <p:nvPr/>
        </p:nvGrpSpPr>
        <p:grpSpPr>
          <a:xfrm>
            <a:off x="66675" y="3460750"/>
            <a:ext cx="1433513" cy="885825"/>
            <a:chOff x="42" y="1790"/>
            <a:chExt cx="903" cy="558"/>
          </a:xfrm>
        </p:grpSpPr>
        <p:sp>
          <p:nvSpPr>
            <p:cNvPr id="23625" name="Text Box 39"/>
            <p:cNvSpPr txBox="1"/>
            <p:nvPr/>
          </p:nvSpPr>
          <p:spPr>
            <a:xfrm>
              <a:off x="48" y="2160"/>
              <a:ext cx="864" cy="188"/>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脉冲分配器</a:t>
              </a:r>
            </a:p>
          </p:txBody>
        </p:sp>
        <p:sp>
          <p:nvSpPr>
            <p:cNvPr id="23626" name="Text Box 40"/>
            <p:cNvSpPr txBox="1"/>
            <p:nvPr/>
          </p:nvSpPr>
          <p:spPr>
            <a:xfrm>
              <a:off x="42" y="1790"/>
              <a:ext cx="903" cy="192"/>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时钟脉冲源</a:t>
              </a:r>
            </a:p>
          </p:txBody>
        </p:sp>
        <p:sp>
          <p:nvSpPr>
            <p:cNvPr id="23627" name="Line 41"/>
            <p:cNvSpPr/>
            <p:nvPr/>
          </p:nvSpPr>
          <p:spPr>
            <a:xfrm>
              <a:off x="494" y="1981"/>
              <a:ext cx="0" cy="179"/>
            </a:xfrm>
            <a:prstGeom prst="line">
              <a:avLst/>
            </a:prstGeom>
            <a:ln w="28575" cap="flat" cmpd="sng">
              <a:solidFill>
                <a:schemeClr val="tx1"/>
              </a:solidFill>
              <a:prstDash val="solid"/>
              <a:headEnd type="none" w="med" len="med"/>
              <a:tailEnd type="triangle" w="sm" len="med"/>
            </a:ln>
          </p:spPr>
        </p:sp>
      </p:grpSp>
      <p:grpSp>
        <p:nvGrpSpPr>
          <p:cNvPr id="9" name="Group 42"/>
          <p:cNvGrpSpPr/>
          <p:nvPr/>
        </p:nvGrpSpPr>
        <p:grpSpPr>
          <a:xfrm>
            <a:off x="674688" y="5045075"/>
            <a:ext cx="1398587" cy="298450"/>
            <a:chOff x="425" y="2788"/>
            <a:chExt cx="881" cy="188"/>
          </a:xfrm>
        </p:grpSpPr>
        <p:sp>
          <p:nvSpPr>
            <p:cNvPr id="23621" name="Line 43"/>
            <p:cNvSpPr/>
            <p:nvPr/>
          </p:nvSpPr>
          <p:spPr>
            <a:xfrm>
              <a:off x="425" y="2788"/>
              <a:ext cx="0" cy="188"/>
            </a:xfrm>
            <a:prstGeom prst="line">
              <a:avLst/>
            </a:prstGeom>
            <a:ln w="28575" cap="flat" cmpd="sng">
              <a:solidFill>
                <a:schemeClr val="tx1"/>
              </a:solidFill>
              <a:prstDash val="solid"/>
              <a:headEnd type="none" w="med" len="med"/>
              <a:tailEnd type="triangle" w="sm" len="med"/>
            </a:ln>
          </p:spPr>
        </p:sp>
        <p:sp>
          <p:nvSpPr>
            <p:cNvPr id="23622" name="Line 44"/>
            <p:cNvSpPr/>
            <p:nvPr/>
          </p:nvSpPr>
          <p:spPr>
            <a:xfrm>
              <a:off x="584" y="2788"/>
              <a:ext cx="0" cy="188"/>
            </a:xfrm>
            <a:prstGeom prst="line">
              <a:avLst/>
            </a:prstGeom>
            <a:ln w="28575" cap="flat" cmpd="sng">
              <a:solidFill>
                <a:schemeClr val="tx1"/>
              </a:solidFill>
              <a:prstDash val="solid"/>
              <a:headEnd type="none" w="med" len="med"/>
              <a:tailEnd type="triangle" w="sm" len="med"/>
            </a:ln>
          </p:spPr>
        </p:sp>
        <p:sp>
          <p:nvSpPr>
            <p:cNvPr id="23623" name="Line 45"/>
            <p:cNvSpPr/>
            <p:nvPr/>
          </p:nvSpPr>
          <p:spPr>
            <a:xfrm>
              <a:off x="742" y="2788"/>
              <a:ext cx="0" cy="188"/>
            </a:xfrm>
            <a:prstGeom prst="line">
              <a:avLst/>
            </a:prstGeom>
            <a:ln w="28575" cap="flat" cmpd="sng">
              <a:solidFill>
                <a:schemeClr val="tx1"/>
              </a:solidFill>
              <a:prstDash val="solid"/>
              <a:headEnd type="none" w="med" len="med"/>
              <a:tailEnd type="triangle" w="sm" len="med"/>
            </a:ln>
          </p:spPr>
        </p:sp>
        <p:sp>
          <p:nvSpPr>
            <p:cNvPr id="23624" name="Line 46"/>
            <p:cNvSpPr/>
            <p:nvPr/>
          </p:nvSpPr>
          <p:spPr>
            <a:xfrm>
              <a:off x="881" y="2887"/>
              <a:ext cx="425" cy="0"/>
            </a:xfrm>
            <a:prstGeom prst="line">
              <a:avLst/>
            </a:prstGeom>
            <a:ln w="28575" cap="flat" cmpd="sng">
              <a:solidFill>
                <a:schemeClr val="tx1"/>
              </a:solidFill>
              <a:prstDash val="dash"/>
              <a:headEnd type="none" w="med" len="med"/>
              <a:tailEnd type="none" w="med" len="med"/>
            </a:ln>
          </p:spPr>
        </p:sp>
      </p:grpSp>
      <p:sp>
        <p:nvSpPr>
          <p:cNvPr id="43055" name="Text Box 47"/>
          <p:cNvSpPr txBox="1"/>
          <p:nvPr/>
        </p:nvSpPr>
        <p:spPr>
          <a:xfrm>
            <a:off x="685800" y="5257800"/>
            <a:ext cx="2209800" cy="447675"/>
          </a:xfrm>
          <a:prstGeom prst="rect">
            <a:avLst/>
          </a:prstGeom>
          <a:noFill/>
          <a:ln w="28575">
            <a:noFill/>
          </a:ln>
        </p:spPr>
        <p:txBody>
          <a:bodyPr lIns="0" tIns="0" rIns="0" bIns="0" anchor="ctr" anchorCtr="1"/>
          <a:lstStyle/>
          <a:p>
            <a:pPr algn="ctr" eaLnBrk="0" hangingPunct="0">
              <a:lnSpc>
                <a:spcPct val="96000"/>
              </a:lnSpc>
            </a:pPr>
            <a:r>
              <a:rPr lang="zh-CN" altLang="en-US" sz="2400" b="1" dirty="0">
                <a:solidFill>
                  <a:srgbClr val="FF0000"/>
                </a:solidFill>
                <a:latin typeface="Arial" panose="020B0604020202020204" pitchFamily="34" charset="0"/>
                <a:ea typeface="宋体" panose="02010600030101010101" pitchFamily="2" charset="-122"/>
              </a:rPr>
              <a:t>控制总线</a:t>
            </a:r>
            <a:r>
              <a:rPr lang="en-US" altLang="zh-CN" sz="2400" b="1">
                <a:solidFill>
                  <a:srgbClr val="FF0000"/>
                </a:solidFill>
                <a:latin typeface="Arial" panose="020B0604020202020204" pitchFamily="34" charset="0"/>
                <a:ea typeface="宋体" panose="02010600030101010101" pitchFamily="2" charset="-122"/>
              </a:rPr>
              <a:t>CB</a:t>
            </a:r>
            <a:endParaRPr lang="zh-CN" altLang="en-US" sz="2400" dirty="0">
              <a:solidFill>
                <a:srgbClr val="FF0000"/>
              </a:solidFill>
              <a:latin typeface="Arial" panose="020B0604020202020204" pitchFamily="34" charset="0"/>
              <a:ea typeface="宋体" panose="02010600030101010101" pitchFamily="2" charset="-122"/>
            </a:endParaRPr>
          </a:p>
        </p:txBody>
      </p:sp>
      <p:grpSp>
        <p:nvGrpSpPr>
          <p:cNvPr id="10" name="Group 48"/>
          <p:cNvGrpSpPr/>
          <p:nvPr/>
        </p:nvGrpSpPr>
        <p:grpSpPr>
          <a:xfrm>
            <a:off x="2546350" y="3960813"/>
            <a:ext cx="1209675" cy="1193800"/>
            <a:chOff x="1604" y="2105"/>
            <a:chExt cx="762" cy="752"/>
          </a:xfrm>
        </p:grpSpPr>
        <p:sp>
          <p:nvSpPr>
            <p:cNvPr id="23617" name="Line 49"/>
            <p:cNvSpPr/>
            <p:nvPr/>
          </p:nvSpPr>
          <p:spPr>
            <a:xfrm>
              <a:off x="1604" y="2855"/>
              <a:ext cx="584" cy="0"/>
            </a:xfrm>
            <a:prstGeom prst="line">
              <a:avLst/>
            </a:prstGeom>
            <a:ln w="28575" cap="flat" cmpd="sng">
              <a:solidFill>
                <a:schemeClr val="tx1"/>
              </a:solidFill>
              <a:prstDash val="solid"/>
              <a:headEnd type="none" w="med" len="med"/>
              <a:tailEnd type="none" w="med" len="med"/>
            </a:ln>
          </p:spPr>
        </p:sp>
        <p:sp>
          <p:nvSpPr>
            <p:cNvPr id="23618" name="Line 50"/>
            <p:cNvSpPr/>
            <p:nvPr/>
          </p:nvSpPr>
          <p:spPr>
            <a:xfrm flipV="1">
              <a:off x="2188" y="2105"/>
              <a:ext cx="0" cy="752"/>
            </a:xfrm>
            <a:prstGeom prst="line">
              <a:avLst/>
            </a:prstGeom>
            <a:ln w="28575" cap="flat" cmpd="sng">
              <a:solidFill>
                <a:schemeClr val="tx1"/>
              </a:solidFill>
              <a:prstDash val="solid"/>
              <a:headEnd type="none" w="med" len="med"/>
              <a:tailEnd type="none" w="med" len="med"/>
            </a:ln>
          </p:spPr>
        </p:sp>
        <p:sp>
          <p:nvSpPr>
            <p:cNvPr id="23619" name="Line 51"/>
            <p:cNvSpPr/>
            <p:nvPr/>
          </p:nvSpPr>
          <p:spPr>
            <a:xfrm>
              <a:off x="2188" y="2105"/>
              <a:ext cx="178" cy="0"/>
            </a:xfrm>
            <a:prstGeom prst="line">
              <a:avLst/>
            </a:prstGeom>
            <a:ln w="28575" cap="flat" cmpd="sng">
              <a:solidFill>
                <a:schemeClr val="tx1"/>
              </a:solidFill>
              <a:prstDash val="solid"/>
              <a:headEnd type="none" w="med" len="med"/>
              <a:tailEnd type="triangle" w="sm" len="med"/>
            </a:ln>
          </p:spPr>
        </p:sp>
        <p:sp>
          <p:nvSpPr>
            <p:cNvPr id="23620" name="Line 52"/>
            <p:cNvSpPr/>
            <p:nvPr/>
          </p:nvSpPr>
          <p:spPr>
            <a:xfrm>
              <a:off x="1613" y="2788"/>
              <a:ext cx="0" cy="69"/>
            </a:xfrm>
            <a:prstGeom prst="line">
              <a:avLst/>
            </a:prstGeom>
            <a:ln w="28575" cap="flat" cmpd="sng">
              <a:solidFill>
                <a:schemeClr val="tx1"/>
              </a:solidFill>
              <a:prstDash val="solid"/>
              <a:headEnd type="none" w="med" len="med"/>
              <a:tailEnd type="none" w="med" len="med"/>
            </a:ln>
          </p:spPr>
        </p:sp>
      </p:grpSp>
      <p:grpSp>
        <p:nvGrpSpPr>
          <p:cNvPr id="11" name="Group 53"/>
          <p:cNvGrpSpPr/>
          <p:nvPr/>
        </p:nvGrpSpPr>
        <p:grpSpPr>
          <a:xfrm>
            <a:off x="2327275" y="2830513"/>
            <a:ext cx="5721350" cy="2419350"/>
            <a:chOff x="1466" y="1393"/>
            <a:chExt cx="3604" cy="1524"/>
          </a:xfrm>
        </p:grpSpPr>
        <p:sp>
          <p:nvSpPr>
            <p:cNvPr id="23604" name="Line 54"/>
            <p:cNvSpPr/>
            <p:nvPr/>
          </p:nvSpPr>
          <p:spPr>
            <a:xfrm>
              <a:off x="1466" y="2907"/>
              <a:ext cx="2218" cy="0"/>
            </a:xfrm>
            <a:prstGeom prst="line">
              <a:avLst/>
            </a:prstGeom>
            <a:ln w="28575" cap="flat" cmpd="sng">
              <a:solidFill>
                <a:schemeClr val="tx1"/>
              </a:solidFill>
              <a:prstDash val="solid"/>
              <a:headEnd type="none" w="med" len="med"/>
              <a:tailEnd type="none" w="med" len="med"/>
            </a:ln>
          </p:spPr>
        </p:sp>
        <p:sp>
          <p:nvSpPr>
            <p:cNvPr id="23605" name="Line 55"/>
            <p:cNvSpPr/>
            <p:nvPr/>
          </p:nvSpPr>
          <p:spPr>
            <a:xfrm flipH="1">
              <a:off x="3673" y="1413"/>
              <a:ext cx="1397" cy="0"/>
            </a:xfrm>
            <a:prstGeom prst="line">
              <a:avLst/>
            </a:prstGeom>
            <a:ln w="28575" cap="flat" cmpd="sng">
              <a:solidFill>
                <a:schemeClr val="tx1"/>
              </a:solidFill>
              <a:prstDash val="solid"/>
              <a:headEnd type="none" w="med" len="med"/>
              <a:tailEnd type="none" w="med" len="med"/>
            </a:ln>
          </p:spPr>
        </p:sp>
        <p:sp>
          <p:nvSpPr>
            <p:cNvPr id="23606" name="Line 56"/>
            <p:cNvSpPr/>
            <p:nvPr/>
          </p:nvSpPr>
          <p:spPr>
            <a:xfrm>
              <a:off x="5059" y="1413"/>
              <a:ext cx="0" cy="138"/>
            </a:xfrm>
            <a:prstGeom prst="line">
              <a:avLst/>
            </a:prstGeom>
            <a:ln w="28575" cap="flat" cmpd="sng">
              <a:solidFill>
                <a:schemeClr val="tx1"/>
              </a:solidFill>
              <a:prstDash val="solid"/>
              <a:headEnd type="none" w="med" len="med"/>
              <a:tailEnd type="triangle" w="sm" len="med"/>
            </a:ln>
          </p:spPr>
        </p:sp>
        <p:sp>
          <p:nvSpPr>
            <p:cNvPr id="23607" name="Line 57"/>
            <p:cNvSpPr/>
            <p:nvPr/>
          </p:nvSpPr>
          <p:spPr>
            <a:xfrm>
              <a:off x="4228" y="1413"/>
              <a:ext cx="10" cy="158"/>
            </a:xfrm>
            <a:prstGeom prst="line">
              <a:avLst/>
            </a:prstGeom>
            <a:ln w="28575" cap="flat" cmpd="sng">
              <a:solidFill>
                <a:schemeClr val="tx1"/>
              </a:solidFill>
              <a:prstDash val="solid"/>
              <a:headEnd type="none" w="med" len="med"/>
              <a:tailEnd type="triangle" w="sm" len="med"/>
            </a:ln>
          </p:spPr>
        </p:sp>
        <p:sp>
          <p:nvSpPr>
            <p:cNvPr id="23608" name="Line 58"/>
            <p:cNvSpPr/>
            <p:nvPr/>
          </p:nvSpPr>
          <p:spPr>
            <a:xfrm>
              <a:off x="3693" y="2911"/>
              <a:ext cx="822" cy="0"/>
            </a:xfrm>
            <a:prstGeom prst="line">
              <a:avLst/>
            </a:prstGeom>
            <a:ln w="28575" cap="flat" cmpd="sng">
              <a:solidFill>
                <a:schemeClr val="tx1"/>
              </a:solidFill>
              <a:prstDash val="solid"/>
              <a:headEnd type="none" w="med" len="med"/>
              <a:tailEnd type="triangle" w="med" len="med"/>
            </a:ln>
          </p:spPr>
        </p:sp>
        <p:sp>
          <p:nvSpPr>
            <p:cNvPr id="23609" name="Line 59"/>
            <p:cNvSpPr/>
            <p:nvPr/>
          </p:nvSpPr>
          <p:spPr>
            <a:xfrm>
              <a:off x="3684" y="1403"/>
              <a:ext cx="0" cy="1494"/>
            </a:xfrm>
            <a:prstGeom prst="line">
              <a:avLst/>
            </a:prstGeom>
            <a:ln w="28575" cap="flat" cmpd="sng">
              <a:solidFill>
                <a:schemeClr val="tx1"/>
              </a:solidFill>
              <a:prstDash val="solid"/>
              <a:headEnd type="none" w="med" len="med"/>
              <a:tailEnd type="none" w="med" len="med"/>
            </a:ln>
          </p:spPr>
        </p:sp>
        <p:sp>
          <p:nvSpPr>
            <p:cNvPr id="23610" name="Line 60"/>
            <p:cNvSpPr/>
            <p:nvPr/>
          </p:nvSpPr>
          <p:spPr>
            <a:xfrm>
              <a:off x="3684" y="2412"/>
              <a:ext cx="504" cy="0"/>
            </a:xfrm>
            <a:prstGeom prst="line">
              <a:avLst/>
            </a:prstGeom>
            <a:ln w="28575" cap="flat" cmpd="sng">
              <a:solidFill>
                <a:schemeClr val="tx1"/>
              </a:solidFill>
              <a:prstDash val="solid"/>
              <a:headEnd type="none" w="med" len="med"/>
              <a:tailEnd type="triangle" w="sm" len="med"/>
            </a:ln>
          </p:spPr>
        </p:sp>
        <p:sp>
          <p:nvSpPr>
            <p:cNvPr id="23611" name="Line 61"/>
            <p:cNvSpPr/>
            <p:nvPr/>
          </p:nvSpPr>
          <p:spPr>
            <a:xfrm>
              <a:off x="3684" y="1997"/>
              <a:ext cx="376" cy="0"/>
            </a:xfrm>
            <a:prstGeom prst="line">
              <a:avLst/>
            </a:prstGeom>
            <a:ln w="28575" cap="flat" cmpd="sng">
              <a:solidFill>
                <a:schemeClr val="tx1"/>
              </a:solidFill>
              <a:prstDash val="solid"/>
              <a:headEnd type="none" w="med" len="med"/>
              <a:tailEnd type="triangle" w="sm" len="med"/>
            </a:ln>
          </p:spPr>
        </p:sp>
        <p:sp>
          <p:nvSpPr>
            <p:cNvPr id="23612" name="Line 62"/>
            <p:cNvSpPr/>
            <p:nvPr/>
          </p:nvSpPr>
          <p:spPr>
            <a:xfrm>
              <a:off x="1466" y="2788"/>
              <a:ext cx="0" cy="119"/>
            </a:xfrm>
            <a:prstGeom prst="line">
              <a:avLst/>
            </a:prstGeom>
            <a:ln w="28575" cap="flat" cmpd="sng">
              <a:solidFill>
                <a:schemeClr val="tx1"/>
              </a:solidFill>
              <a:prstDash val="solid"/>
              <a:headEnd type="none" w="med" len="med"/>
              <a:tailEnd type="none" w="med" len="med"/>
            </a:ln>
          </p:spPr>
        </p:sp>
        <p:sp>
          <p:nvSpPr>
            <p:cNvPr id="23613" name="AutoShape 63"/>
            <p:cNvSpPr/>
            <p:nvPr/>
          </p:nvSpPr>
          <p:spPr>
            <a:xfrm>
              <a:off x="4198" y="1393"/>
              <a:ext cx="49" cy="49"/>
            </a:xfrm>
            <a:prstGeom prst="flowChartConnector">
              <a:avLst/>
            </a:prstGeom>
            <a:solidFill>
              <a:schemeClr val="accent1"/>
            </a:solidFill>
            <a:ln w="28575" cap="flat" cmpd="sng">
              <a:solidFill>
                <a:schemeClr val="tx1"/>
              </a:solidFill>
              <a:prstDash val="solid"/>
              <a:headEnd type="none" w="med" len="med"/>
              <a:tailEnd type="none" w="med" len="med"/>
            </a:ln>
          </p:spPr>
          <p:txBody>
            <a:bodyPr anchor="ctr" anchorCtr="1"/>
            <a:lstStyle/>
            <a:p>
              <a:endParaRPr lang="zh-CN" altLang="en-US" dirty="0">
                <a:latin typeface="Arial" panose="020B0604020202020204" pitchFamily="34" charset="0"/>
                <a:ea typeface="宋体" panose="02010600030101010101" pitchFamily="2" charset="-122"/>
              </a:endParaRPr>
            </a:p>
          </p:txBody>
        </p:sp>
        <p:sp>
          <p:nvSpPr>
            <p:cNvPr id="23614" name="AutoShape 64"/>
            <p:cNvSpPr/>
            <p:nvPr/>
          </p:nvSpPr>
          <p:spPr>
            <a:xfrm>
              <a:off x="3664" y="1967"/>
              <a:ext cx="49" cy="49"/>
            </a:xfrm>
            <a:prstGeom prst="flowChartConnector">
              <a:avLst/>
            </a:prstGeom>
            <a:solidFill>
              <a:schemeClr val="accent1"/>
            </a:solidFill>
            <a:ln w="28575" cap="flat" cmpd="sng">
              <a:solidFill>
                <a:schemeClr val="tx1"/>
              </a:solidFill>
              <a:prstDash val="solid"/>
              <a:headEnd type="none" w="med" len="med"/>
              <a:tailEnd type="none" w="med" len="med"/>
            </a:ln>
          </p:spPr>
          <p:txBody>
            <a:bodyPr anchor="ctr" anchorCtr="1"/>
            <a:lstStyle/>
            <a:p>
              <a:endParaRPr lang="zh-CN" altLang="en-US" dirty="0">
                <a:latin typeface="Arial" panose="020B0604020202020204" pitchFamily="34" charset="0"/>
                <a:ea typeface="宋体" panose="02010600030101010101" pitchFamily="2" charset="-122"/>
              </a:endParaRPr>
            </a:p>
          </p:txBody>
        </p:sp>
        <p:sp>
          <p:nvSpPr>
            <p:cNvPr id="23615" name="AutoShape 65"/>
            <p:cNvSpPr/>
            <p:nvPr/>
          </p:nvSpPr>
          <p:spPr>
            <a:xfrm>
              <a:off x="3664" y="2402"/>
              <a:ext cx="49" cy="50"/>
            </a:xfrm>
            <a:prstGeom prst="flowChartConnector">
              <a:avLst/>
            </a:prstGeom>
            <a:solidFill>
              <a:schemeClr val="accent1"/>
            </a:solidFill>
            <a:ln w="28575" cap="flat" cmpd="sng">
              <a:solidFill>
                <a:schemeClr val="tx1"/>
              </a:solidFill>
              <a:prstDash val="solid"/>
              <a:headEnd type="none" w="med" len="med"/>
              <a:tailEnd type="none" w="med" len="med"/>
            </a:ln>
          </p:spPr>
          <p:txBody>
            <a:bodyPr anchor="ctr" anchorCtr="1"/>
            <a:lstStyle/>
            <a:p>
              <a:endParaRPr lang="zh-CN" altLang="en-US" dirty="0">
                <a:latin typeface="Arial" panose="020B0604020202020204" pitchFamily="34" charset="0"/>
                <a:ea typeface="宋体" panose="02010600030101010101" pitchFamily="2" charset="-122"/>
              </a:endParaRPr>
            </a:p>
          </p:txBody>
        </p:sp>
        <p:sp>
          <p:nvSpPr>
            <p:cNvPr id="23616" name="AutoShape 66"/>
            <p:cNvSpPr/>
            <p:nvPr/>
          </p:nvSpPr>
          <p:spPr>
            <a:xfrm>
              <a:off x="3674" y="2867"/>
              <a:ext cx="49" cy="50"/>
            </a:xfrm>
            <a:prstGeom prst="flowChartConnector">
              <a:avLst/>
            </a:prstGeom>
            <a:solidFill>
              <a:schemeClr val="accent1"/>
            </a:solidFill>
            <a:ln w="28575" cap="flat" cmpd="sng">
              <a:solidFill>
                <a:schemeClr val="tx1"/>
              </a:solidFill>
              <a:prstDash val="solid"/>
              <a:headEnd type="none" w="med" len="med"/>
              <a:tailEnd type="none" w="med" len="med"/>
            </a:ln>
          </p:spPr>
          <p:txBody>
            <a:bodyPr anchor="ctr" anchorCtr="1"/>
            <a:lstStyle/>
            <a:p>
              <a:endParaRPr lang="zh-CN" altLang="en-US" dirty="0">
                <a:latin typeface="Arial" panose="020B0604020202020204" pitchFamily="34" charset="0"/>
                <a:ea typeface="宋体" panose="02010600030101010101" pitchFamily="2" charset="-122"/>
              </a:endParaRPr>
            </a:p>
          </p:txBody>
        </p:sp>
      </p:grpSp>
      <p:sp>
        <p:nvSpPr>
          <p:cNvPr id="43075" name="Text Box 67"/>
          <p:cNvSpPr txBox="1"/>
          <p:nvPr/>
        </p:nvSpPr>
        <p:spPr>
          <a:xfrm>
            <a:off x="914400" y="968375"/>
            <a:ext cx="2090738" cy="403225"/>
          </a:xfrm>
          <a:prstGeom prst="rect">
            <a:avLst/>
          </a:prstGeom>
          <a:noFill/>
          <a:ln w="28575">
            <a:noFill/>
          </a:ln>
        </p:spPr>
        <p:txBody>
          <a:bodyPr lIns="0" tIns="0" rIns="0" bIns="0" anchor="ctr" anchorCtr="1"/>
          <a:lstStyle/>
          <a:p>
            <a:pPr algn="ctr" eaLnBrk="0" hangingPunct="0"/>
            <a:r>
              <a:rPr lang="zh-CN" altLang="en-US" sz="2400" b="1" dirty="0">
                <a:solidFill>
                  <a:srgbClr val="FF0000"/>
                </a:solidFill>
                <a:latin typeface="楷体_GB2312" panose="02010609030101010101" pitchFamily="49" charset="-122"/>
                <a:ea typeface="楷体_GB2312" panose="02010609030101010101" pitchFamily="49" charset="-122"/>
              </a:rPr>
              <a:t>地址总线</a:t>
            </a:r>
            <a:r>
              <a:rPr lang="en-US" altLang="zh-CN" sz="2400" b="1">
                <a:solidFill>
                  <a:srgbClr val="FF0000"/>
                </a:solidFill>
                <a:latin typeface="楷体_GB2312" panose="02010609030101010101" pitchFamily="49" charset="-122"/>
                <a:ea typeface="楷体_GB2312" panose="02010609030101010101" pitchFamily="49" charset="-122"/>
              </a:rPr>
              <a:t>AB</a:t>
            </a:r>
          </a:p>
        </p:txBody>
      </p:sp>
      <p:sp>
        <p:nvSpPr>
          <p:cNvPr id="43076" name="Text Box 68"/>
          <p:cNvSpPr txBox="1"/>
          <p:nvPr/>
        </p:nvSpPr>
        <p:spPr>
          <a:xfrm>
            <a:off x="5181600" y="1020763"/>
            <a:ext cx="1698625" cy="427037"/>
          </a:xfrm>
          <a:prstGeom prst="rect">
            <a:avLst/>
          </a:prstGeom>
          <a:noFill/>
          <a:ln w="28575">
            <a:noFill/>
          </a:ln>
        </p:spPr>
        <p:txBody>
          <a:bodyPr lIns="0" tIns="0" rIns="0" bIns="0" anchor="ctr" anchorCtr="1"/>
          <a:lstStyle/>
          <a:p>
            <a:pPr algn="ctr" eaLnBrk="0" hangingPunct="0"/>
            <a:r>
              <a:rPr lang="zh-CN" altLang="en-US" sz="2400" b="1" dirty="0">
                <a:solidFill>
                  <a:srgbClr val="FF0000"/>
                </a:solidFill>
                <a:latin typeface="楷体_GB2312" panose="02010609030101010101" pitchFamily="49" charset="-122"/>
                <a:ea typeface="楷体_GB2312" panose="02010609030101010101" pitchFamily="49" charset="-122"/>
              </a:rPr>
              <a:t>数据总线</a:t>
            </a:r>
            <a:r>
              <a:rPr lang="en-US" altLang="zh-CN" sz="2400" b="1">
                <a:solidFill>
                  <a:srgbClr val="FF0000"/>
                </a:solidFill>
                <a:latin typeface="楷体_GB2312" panose="02010609030101010101" pitchFamily="49" charset="-122"/>
                <a:ea typeface="楷体_GB2312" panose="02010609030101010101" pitchFamily="49" charset="-122"/>
              </a:rPr>
              <a:t>DB</a:t>
            </a:r>
          </a:p>
        </p:txBody>
      </p:sp>
      <p:grpSp>
        <p:nvGrpSpPr>
          <p:cNvPr id="12" name="Group 69"/>
          <p:cNvGrpSpPr/>
          <p:nvPr/>
        </p:nvGrpSpPr>
        <p:grpSpPr>
          <a:xfrm>
            <a:off x="0" y="2179638"/>
            <a:ext cx="9148763" cy="509587"/>
            <a:chOff x="0" y="983"/>
            <a:chExt cx="5763" cy="321"/>
          </a:xfrm>
        </p:grpSpPr>
        <p:sp>
          <p:nvSpPr>
            <p:cNvPr id="23602" name="AutoShape 70"/>
            <p:cNvSpPr/>
            <p:nvPr/>
          </p:nvSpPr>
          <p:spPr>
            <a:xfrm>
              <a:off x="0" y="1116"/>
              <a:ext cx="5763" cy="188"/>
            </a:xfrm>
            <a:prstGeom prst="leftRightArrow">
              <a:avLst>
                <a:gd name="adj1" fmla="val 55555"/>
                <a:gd name="adj2" fmla="val 79473"/>
              </a:avLst>
            </a:prstGeom>
            <a:solidFill>
              <a:schemeClr val="accent1"/>
            </a:solidFill>
            <a:ln w="9525" cap="flat" cmpd="sng">
              <a:solidFill>
                <a:schemeClr val="tx1"/>
              </a:solidFill>
              <a:prstDash val="solid"/>
              <a:miter/>
              <a:headEnd type="none" w="med" len="med"/>
              <a:tailEnd type="none" w="med" len="med"/>
            </a:ln>
          </p:spPr>
          <p:txBody>
            <a:bodyPr anchor="ctr" anchorCtr="1"/>
            <a:lstStyle/>
            <a:p>
              <a:endParaRPr lang="zh-CN" altLang="en-US" dirty="0">
                <a:latin typeface="Arial" panose="020B0604020202020204" pitchFamily="34" charset="0"/>
                <a:ea typeface="宋体" panose="02010600030101010101" pitchFamily="2" charset="-122"/>
              </a:endParaRPr>
            </a:p>
          </p:txBody>
        </p:sp>
        <p:sp>
          <p:nvSpPr>
            <p:cNvPr id="23603" name="Text Box 71"/>
            <p:cNvSpPr txBox="1"/>
            <p:nvPr/>
          </p:nvSpPr>
          <p:spPr>
            <a:xfrm>
              <a:off x="2079" y="983"/>
              <a:ext cx="1041" cy="153"/>
            </a:xfrm>
            <a:prstGeom prst="rect">
              <a:avLst/>
            </a:prstGeom>
            <a:noFill/>
            <a:ln w="28575">
              <a:noFill/>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内部总线</a:t>
              </a:r>
            </a:p>
          </p:txBody>
        </p:sp>
      </p:grpSp>
      <p:grpSp>
        <p:nvGrpSpPr>
          <p:cNvPr id="13" name="Group 72"/>
          <p:cNvGrpSpPr/>
          <p:nvPr/>
        </p:nvGrpSpPr>
        <p:grpSpPr>
          <a:xfrm>
            <a:off x="1143000" y="1504950"/>
            <a:ext cx="1547813" cy="947738"/>
            <a:chOff x="720" y="558"/>
            <a:chExt cx="975" cy="597"/>
          </a:xfrm>
        </p:grpSpPr>
        <p:sp>
          <p:nvSpPr>
            <p:cNvPr id="23599" name="Text Box 73"/>
            <p:cNvSpPr txBox="1"/>
            <p:nvPr/>
          </p:nvSpPr>
          <p:spPr>
            <a:xfrm>
              <a:off x="720" y="796"/>
              <a:ext cx="975" cy="185"/>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地址缓冲器</a:t>
              </a:r>
            </a:p>
          </p:txBody>
        </p:sp>
        <p:sp>
          <p:nvSpPr>
            <p:cNvPr id="23600" name="AutoShape 74"/>
            <p:cNvSpPr/>
            <p:nvPr/>
          </p:nvSpPr>
          <p:spPr>
            <a:xfrm>
              <a:off x="1108" y="990"/>
              <a:ext cx="208" cy="165"/>
            </a:xfrm>
            <a:prstGeom prst="upArrow">
              <a:avLst>
                <a:gd name="adj1" fmla="val 50000"/>
                <a:gd name="adj2" fmla="val 25000"/>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3601" name="AutoShape 75"/>
            <p:cNvSpPr/>
            <p:nvPr/>
          </p:nvSpPr>
          <p:spPr>
            <a:xfrm>
              <a:off x="1098" y="558"/>
              <a:ext cx="209" cy="215"/>
            </a:xfrm>
            <a:prstGeom prst="upArrow">
              <a:avLst>
                <a:gd name="adj1" fmla="val 50000"/>
                <a:gd name="adj2" fmla="val 25717"/>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grpSp>
        <p:nvGrpSpPr>
          <p:cNvPr id="14" name="Group 76"/>
          <p:cNvGrpSpPr/>
          <p:nvPr/>
        </p:nvGrpSpPr>
        <p:grpSpPr>
          <a:xfrm>
            <a:off x="5387975" y="1562100"/>
            <a:ext cx="1333500" cy="860425"/>
            <a:chOff x="3394" y="594"/>
            <a:chExt cx="840" cy="542"/>
          </a:xfrm>
        </p:grpSpPr>
        <p:sp>
          <p:nvSpPr>
            <p:cNvPr id="23596" name="Text Box 77"/>
            <p:cNvSpPr txBox="1"/>
            <p:nvPr/>
          </p:nvSpPr>
          <p:spPr>
            <a:xfrm>
              <a:off x="3394" y="796"/>
              <a:ext cx="840" cy="193"/>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r>
                <a:rPr lang="zh-CN" altLang="en-US" sz="2000" b="1" dirty="0">
                  <a:latin typeface="Arial" panose="020B0604020202020204" pitchFamily="34" charset="0"/>
                  <a:ea typeface="宋体" panose="02010600030101010101" pitchFamily="2" charset="-122"/>
                </a:rPr>
                <a:t>数据缓冲器</a:t>
              </a:r>
            </a:p>
          </p:txBody>
        </p:sp>
        <p:sp>
          <p:nvSpPr>
            <p:cNvPr id="23597" name="AutoShape 78"/>
            <p:cNvSpPr/>
            <p:nvPr/>
          </p:nvSpPr>
          <p:spPr>
            <a:xfrm>
              <a:off x="3702" y="594"/>
              <a:ext cx="209" cy="179"/>
            </a:xfrm>
            <a:prstGeom prst="upDownArrow">
              <a:avLst>
                <a:gd name="adj1" fmla="val 50240"/>
                <a:gd name="adj2" fmla="val 20111"/>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3598" name="AutoShape 79"/>
            <p:cNvSpPr/>
            <p:nvPr/>
          </p:nvSpPr>
          <p:spPr>
            <a:xfrm>
              <a:off x="3702" y="998"/>
              <a:ext cx="209" cy="138"/>
            </a:xfrm>
            <a:prstGeom prst="upDownArrow">
              <a:avLst>
                <a:gd name="adj1" fmla="val 50000"/>
                <a:gd name="adj2" fmla="val 20000"/>
              </a:avLst>
            </a:prstGeom>
            <a:solidFill>
              <a:schemeClr val="accent1"/>
            </a:solidFill>
            <a:ln w="28575" cap="flat" cmpd="sng">
              <a:solidFill>
                <a:schemeClr val="tx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sp>
        <p:nvSpPr>
          <p:cNvPr id="43088" name="Line 80"/>
          <p:cNvSpPr/>
          <p:nvPr/>
        </p:nvSpPr>
        <p:spPr>
          <a:xfrm>
            <a:off x="5627688" y="2416175"/>
            <a:ext cx="0" cy="3722688"/>
          </a:xfrm>
          <a:prstGeom prst="line">
            <a:avLst/>
          </a:prstGeom>
          <a:ln w="28575" cap="flat" cmpd="sng">
            <a:solidFill>
              <a:schemeClr val="accent2"/>
            </a:solidFill>
            <a:prstDash val="dash"/>
            <a:headEnd type="none" w="med" len="med"/>
            <a:tailEnd type="none" w="med" len="med"/>
          </a:ln>
        </p:spPr>
      </p:sp>
      <p:sp>
        <p:nvSpPr>
          <p:cNvPr id="43089" name="Line 81"/>
          <p:cNvSpPr/>
          <p:nvPr/>
        </p:nvSpPr>
        <p:spPr>
          <a:xfrm>
            <a:off x="3409950" y="2416175"/>
            <a:ext cx="0" cy="3738563"/>
          </a:xfrm>
          <a:prstGeom prst="line">
            <a:avLst/>
          </a:prstGeom>
          <a:ln w="28575" cap="flat" cmpd="sng">
            <a:solidFill>
              <a:schemeClr val="accent2"/>
            </a:solidFill>
            <a:prstDash val="dash"/>
            <a:headEnd type="none" w="med" len="med"/>
            <a:tailEnd type="none" w="med" len="med"/>
          </a:ln>
        </p:spPr>
      </p:sp>
      <p:sp>
        <p:nvSpPr>
          <p:cNvPr id="43090" name="Text Box 82"/>
          <p:cNvSpPr txBox="1"/>
          <p:nvPr/>
        </p:nvSpPr>
        <p:spPr>
          <a:xfrm>
            <a:off x="6681788" y="5838825"/>
            <a:ext cx="1651000" cy="385763"/>
          </a:xfrm>
          <a:prstGeom prst="rect">
            <a:avLst/>
          </a:prstGeom>
          <a:noFill/>
          <a:ln w="28575">
            <a:noFill/>
          </a:ln>
        </p:spPr>
        <p:txBody>
          <a:bodyPr lIns="0" tIns="0" rIns="0" bIns="0" anchor="ctr" anchorCtr="1"/>
          <a:lstStyle/>
          <a:p>
            <a:pPr marL="548005" indent="-411480" eaLnBrk="0" hangingPunct="0">
              <a:lnSpc>
                <a:spcPct val="150000"/>
              </a:lnSpc>
            </a:pPr>
            <a:r>
              <a:rPr lang="zh-CN" altLang="en-US" sz="2400" b="1" dirty="0">
                <a:solidFill>
                  <a:srgbClr val="0000FF"/>
                </a:solidFill>
                <a:latin typeface="Comic Sans MS" panose="030F0702030302020204" pitchFamily="66" charset="0"/>
                <a:ea typeface="华文细黑" panose="02010600040101010101" pitchFamily="2" charset="-122"/>
              </a:rPr>
              <a:t>运算器</a:t>
            </a:r>
          </a:p>
        </p:txBody>
      </p:sp>
      <p:sp>
        <p:nvSpPr>
          <p:cNvPr id="43091" name="Text Box 83"/>
          <p:cNvSpPr txBox="1"/>
          <p:nvPr/>
        </p:nvSpPr>
        <p:spPr>
          <a:xfrm>
            <a:off x="3771900" y="5807075"/>
            <a:ext cx="1652588" cy="417513"/>
          </a:xfrm>
          <a:prstGeom prst="rect">
            <a:avLst/>
          </a:prstGeom>
          <a:noFill/>
          <a:ln w="28575">
            <a:noFill/>
          </a:ln>
        </p:spPr>
        <p:txBody>
          <a:bodyPr lIns="0" tIns="0" rIns="0" bIns="0" anchor="ctr" anchorCtr="1"/>
          <a:lstStyle/>
          <a:p>
            <a:pPr marL="548005" indent="-411480" eaLnBrk="0" hangingPunct="0">
              <a:lnSpc>
                <a:spcPct val="150000"/>
              </a:lnSpc>
            </a:pPr>
            <a:r>
              <a:rPr lang="zh-CN" altLang="en-US" sz="2400" b="1" dirty="0">
                <a:solidFill>
                  <a:srgbClr val="0000FF"/>
                </a:solidFill>
                <a:latin typeface="Comic Sans MS" panose="030F0702030302020204" pitchFamily="66" charset="0"/>
                <a:ea typeface="华文细黑" panose="02010600040101010101" pitchFamily="2" charset="-122"/>
              </a:rPr>
              <a:t>寄存器组</a:t>
            </a:r>
          </a:p>
        </p:txBody>
      </p:sp>
      <p:sp>
        <p:nvSpPr>
          <p:cNvPr id="43092" name="Text Box 84"/>
          <p:cNvSpPr txBox="1"/>
          <p:nvPr/>
        </p:nvSpPr>
        <p:spPr>
          <a:xfrm>
            <a:off x="785813" y="5791200"/>
            <a:ext cx="1728787" cy="509588"/>
          </a:xfrm>
          <a:prstGeom prst="rect">
            <a:avLst/>
          </a:prstGeom>
          <a:noFill/>
          <a:ln w="28575">
            <a:noFill/>
          </a:ln>
        </p:spPr>
        <p:txBody>
          <a:bodyPr lIns="0" tIns="0" rIns="0" bIns="0" anchor="ctr" anchorCtr="1"/>
          <a:lstStyle/>
          <a:p>
            <a:pPr marL="548005" indent="-411480" eaLnBrk="0" hangingPunct="0">
              <a:lnSpc>
                <a:spcPct val="150000"/>
              </a:lnSpc>
            </a:pPr>
            <a:r>
              <a:rPr lang="zh-CN" altLang="en-US" sz="2400" b="1" dirty="0">
                <a:solidFill>
                  <a:srgbClr val="0000FF"/>
                </a:solidFill>
                <a:latin typeface="Comic Sans MS" panose="030F0702030302020204" pitchFamily="66" charset="0"/>
                <a:ea typeface="华文细黑" panose="02010600040101010101" pitchFamily="2" charset="-122"/>
              </a:rPr>
              <a:t>控制器</a:t>
            </a:r>
          </a:p>
        </p:txBody>
      </p:sp>
      <p:grpSp>
        <p:nvGrpSpPr>
          <p:cNvPr id="15" name="Group 86"/>
          <p:cNvGrpSpPr/>
          <p:nvPr/>
        </p:nvGrpSpPr>
        <p:grpSpPr>
          <a:xfrm>
            <a:off x="6019800" y="4733925"/>
            <a:ext cx="1066800" cy="304800"/>
            <a:chOff x="3792" y="2592"/>
            <a:chExt cx="672" cy="192"/>
          </a:xfrm>
        </p:grpSpPr>
        <p:sp>
          <p:nvSpPr>
            <p:cNvPr id="23594" name="Rectangle 89"/>
            <p:cNvSpPr/>
            <p:nvPr/>
          </p:nvSpPr>
          <p:spPr>
            <a:xfrm>
              <a:off x="3792" y="2688"/>
              <a:ext cx="672" cy="9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3595" name="Rectangle 90"/>
            <p:cNvSpPr/>
            <p:nvPr/>
          </p:nvSpPr>
          <p:spPr>
            <a:xfrm>
              <a:off x="4368" y="2592"/>
              <a:ext cx="9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sp>
        <p:nvSpPr>
          <p:cNvPr id="23584" name="Rectangle 94"/>
          <p:cNvSpPr>
            <a:spLocks noGrp="1"/>
          </p:cNvSpPr>
          <p:nvPr>
            <p:ph type="title"/>
          </p:nvPr>
        </p:nvSpPr>
        <p:spPr>
          <a:xfrm>
            <a:off x="609600" y="0"/>
            <a:ext cx="7772400" cy="819150"/>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模型机</a:t>
            </a:r>
            <a:r>
              <a:rPr lang="en-US" altLang="zh-CN" sz="3200">
                <a:latin typeface="Comic Sans MS" panose="030F0702030302020204" pitchFamily="66" charset="0"/>
                <a:ea typeface="隶书" panose="02010509060101010101" pitchFamily="49" charset="-122"/>
              </a:rPr>
              <a:t>CPU</a:t>
            </a:r>
            <a:r>
              <a:rPr lang="zh-CN" altLang="en-US" sz="3200" dirty="0">
                <a:latin typeface="Comic Sans MS" panose="030F0702030302020204" pitchFamily="66" charset="0"/>
                <a:ea typeface="隶书" panose="02010509060101010101" pitchFamily="49" charset="-122"/>
              </a:rPr>
              <a:t>子系统</a:t>
            </a:r>
          </a:p>
        </p:txBody>
      </p:sp>
      <p:sp>
        <p:nvSpPr>
          <p:cNvPr id="93" name="直角上箭头 92"/>
          <p:cNvSpPr/>
          <p:nvPr/>
        </p:nvSpPr>
        <p:spPr>
          <a:xfrm>
            <a:off x="5334000" y="3886200"/>
            <a:ext cx="1828800" cy="457200"/>
          </a:xfrm>
          <a:prstGeom prst="bentUpArrow">
            <a:avLst>
              <a:gd name="adj1" fmla="val 32142"/>
              <a:gd name="adj2" fmla="val 17857"/>
              <a:gd name="adj3" fmla="val 25000"/>
            </a:avLst>
          </a:prstGeom>
          <a:ln>
            <a:solidFill>
              <a:schemeClr val="tx1"/>
            </a:solidFill>
          </a:ln>
          <a:scene3d>
            <a:camera prst="orthographicFront">
              <a:rot lat="0" lon="10800000" rev="16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4"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6"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16</a:t>
            </a:fld>
            <a:endParaRPr lang="zh-CN" altLang="en-US" sz="1200" b="1" dirty="0">
              <a:solidFill>
                <a:srgbClr val="7F7F7F"/>
              </a:solidFill>
              <a:latin typeface="Comic Sans MS" panose="030F0702030302020204" pitchFamily="66" charset="0"/>
            </a:endParaRPr>
          </a:p>
        </p:txBody>
      </p:sp>
      <p:sp>
        <p:nvSpPr>
          <p:cNvPr id="97"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/61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90"/>
                                        </p:tgtEl>
                                        <p:attrNameLst>
                                          <p:attrName>style.visibility</p:attrName>
                                        </p:attrNameLst>
                                      </p:cBhvr>
                                      <p:to>
                                        <p:strVal val="visible"/>
                                      </p:to>
                                    </p:set>
                                    <p:animEffect transition="in" filter="dissolve">
                                      <p:cBhvr>
                                        <p:cTn id="7" dur="500"/>
                                        <p:tgtEl>
                                          <p:spTgt spid="4309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091"/>
                                        </p:tgtEl>
                                        <p:attrNameLst>
                                          <p:attrName>style.visibility</p:attrName>
                                        </p:attrNameLst>
                                      </p:cBhvr>
                                      <p:to>
                                        <p:strVal val="visible"/>
                                      </p:to>
                                    </p:set>
                                    <p:animEffect transition="in" filter="dissolve">
                                      <p:cBhvr>
                                        <p:cTn id="10" dur="500"/>
                                        <p:tgtEl>
                                          <p:spTgt spid="4309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3092"/>
                                        </p:tgtEl>
                                        <p:attrNameLst>
                                          <p:attrName>style.visibility</p:attrName>
                                        </p:attrNameLst>
                                      </p:cBhvr>
                                      <p:to>
                                        <p:strVal val="visible"/>
                                      </p:to>
                                    </p:set>
                                    <p:animEffect transition="in" filter="dissolve">
                                      <p:cBhvr>
                                        <p:cTn id="13" dur="500"/>
                                        <p:tgtEl>
                                          <p:spTgt spid="43092"/>
                                        </p:tgtEl>
                                      </p:cBhvr>
                                    </p:animEffect>
                                  </p:childTnLst>
                                </p:cTn>
                              </p:par>
                              <p:par>
                                <p:cTn id="14" presetID="9" presetClass="entr" presetSubtype="0" fill="hold" nodeType="withEffect">
                                  <p:stCondLst>
                                    <p:cond delay="0"/>
                                  </p:stCondLst>
                                  <p:childTnLst>
                                    <p:set>
                                      <p:cBhvr>
                                        <p:cTn id="15" dur="1" fill="hold">
                                          <p:stCondLst>
                                            <p:cond delay="0"/>
                                          </p:stCondLst>
                                        </p:cTn>
                                        <p:tgtEl>
                                          <p:spTgt spid="43088"/>
                                        </p:tgtEl>
                                        <p:attrNameLst>
                                          <p:attrName>style.visibility</p:attrName>
                                        </p:attrNameLst>
                                      </p:cBhvr>
                                      <p:to>
                                        <p:strVal val="visible"/>
                                      </p:to>
                                    </p:set>
                                    <p:animEffect transition="in" filter="dissolve">
                                      <p:cBhvr>
                                        <p:cTn id="16" dur="500"/>
                                        <p:tgtEl>
                                          <p:spTgt spid="43088"/>
                                        </p:tgtEl>
                                      </p:cBhvr>
                                    </p:animEffect>
                                  </p:childTnLst>
                                </p:cTn>
                              </p:par>
                              <p:par>
                                <p:cTn id="17" presetID="9" presetClass="entr" presetSubtype="0" fill="hold" nodeType="withEffect">
                                  <p:stCondLst>
                                    <p:cond delay="0"/>
                                  </p:stCondLst>
                                  <p:childTnLst>
                                    <p:set>
                                      <p:cBhvr>
                                        <p:cTn id="18" dur="1" fill="hold">
                                          <p:stCondLst>
                                            <p:cond delay="0"/>
                                          </p:stCondLst>
                                        </p:cTn>
                                        <p:tgtEl>
                                          <p:spTgt spid="43089"/>
                                        </p:tgtEl>
                                        <p:attrNameLst>
                                          <p:attrName>style.visibility</p:attrName>
                                        </p:attrNameLst>
                                      </p:cBhvr>
                                      <p:to>
                                        <p:strVal val="visible"/>
                                      </p:to>
                                    </p:set>
                                    <p:animEffect transition="in" filter="dissolve">
                                      <p:cBhvr>
                                        <p:cTn id="19" dur="500"/>
                                        <p:tgtEl>
                                          <p:spTgt spid="4308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out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5"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vertic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ppt_x</p:attrName>
                                        </p:attrNameLst>
                                      </p:cBhvr>
                                      <p:tavLst>
                                        <p:tav tm="0">
                                          <p:val>
                                            <p:strVal val="#ppt_x"/>
                                          </p:val>
                                        </p:tav>
                                        <p:tav tm="100000">
                                          <p:val>
                                            <p:strVal val="#ppt_x"/>
                                          </p:val>
                                        </p:tav>
                                      </p:tavLst>
                                    </p:anim>
                                    <p:anim calcmode="lin" valueType="num">
                                      <p:cBhvr>
                                        <p:cTn id="35" dur="500" fill="hold"/>
                                        <p:tgtEl>
                                          <p:spTgt spid="3"/>
                                        </p:tgtEl>
                                        <p:attrNameLst>
                                          <p:attrName>ppt_y</p:attrName>
                                        </p:attrNameLst>
                                      </p:cBhvr>
                                      <p:tavLst>
                                        <p:tav tm="0">
                                          <p:val>
                                            <p:strVal val="#ppt_y-#ppt_h/2"/>
                                          </p:val>
                                        </p:tav>
                                        <p:tav tm="100000">
                                          <p:val>
                                            <p:strVal val="#ppt_y"/>
                                          </p:val>
                                        </p:tav>
                                      </p:tavLst>
                                    </p:anim>
                                    <p:anim calcmode="lin" valueType="num">
                                      <p:cBhvr>
                                        <p:cTn id="36" dur="500" fill="hold"/>
                                        <p:tgtEl>
                                          <p:spTgt spid="3"/>
                                        </p:tgtEl>
                                        <p:attrNameLst>
                                          <p:attrName>ppt_w</p:attrName>
                                        </p:attrNameLst>
                                      </p:cBhvr>
                                      <p:tavLst>
                                        <p:tav tm="0">
                                          <p:val>
                                            <p:strVal val="#ppt_w"/>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ppt_x</p:attrName>
                                        </p:attrNameLst>
                                      </p:cBhvr>
                                      <p:tavLst>
                                        <p:tav tm="0">
                                          <p:val>
                                            <p:strVal val="#ppt_x"/>
                                          </p:val>
                                        </p:tav>
                                        <p:tav tm="100000">
                                          <p:val>
                                            <p:strVal val="#ppt_x"/>
                                          </p:val>
                                        </p:tav>
                                      </p:tavLst>
                                    </p:anim>
                                    <p:anim calcmode="lin" valueType="num">
                                      <p:cBhvr>
                                        <p:cTn id="43" dur="500" fill="hold"/>
                                        <p:tgtEl>
                                          <p:spTgt spid="4"/>
                                        </p:tgtEl>
                                        <p:attrNameLst>
                                          <p:attrName>ppt_y</p:attrName>
                                        </p:attrNameLst>
                                      </p:cBhvr>
                                      <p:tavLst>
                                        <p:tav tm="0">
                                          <p:val>
                                            <p:strVal val="#ppt_y-#ppt_h/2"/>
                                          </p:val>
                                        </p:tav>
                                        <p:tav tm="100000">
                                          <p:val>
                                            <p:strVal val="#ppt_y"/>
                                          </p:val>
                                        </p:tav>
                                      </p:tavLst>
                                    </p:anim>
                                    <p:anim calcmode="lin" valueType="num">
                                      <p:cBhvr>
                                        <p:cTn id="44" dur="500" fill="hold"/>
                                        <p:tgtEl>
                                          <p:spTgt spid="4"/>
                                        </p:tgtEl>
                                        <p:attrNameLst>
                                          <p:attrName>ppt_w</p:attrName>
                                        </p:attrNameLst>
                                      </p:cBhvr>
                                      <p:tavLst>
                                        <p:tav tm="0">
                                          <p:val>
                                            <p:strVal val="#ppt_w"/>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4"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ppt_x</p:attrName>
                                        </p:attrNameLst>
                                      </p:cBhvr>
                                      <p:tavLst>
                                        <p:tav tm="0">
                                          <p:val>
                                            <p:strVal val="#ppt_x"/>
                                          </p:val>
                                        </p:tav>
                                        <p:tav tm="100000">
                                          <p:val>
                                            <p:strVal val="#ppt_x"/>
                                          </p:val>
                                        </p:tav>
                                      </p:tavLst>
                                    </p:anim>
                                    <p:anim calcmode="lin" valueType="num">
                                      <p:cBhvr>
                                        <p:cTn id="51" dur="500" fill="hold"/>
                                        <p:tgtEl>
                                          <p:spTgt spid="5"/>
                                        </p:tgtEl>
                                        <p:attrNameLst>
                                          <p:attrName>ppt_y</p:attrName>
                                        </p:attrNameLst>
                                      </p:cBhvr>
                                      <p:tavLst>
                                        <p:tav tm="0">
                                          <p:val>
                                            <p:strVal val="#ppt_y+#ppt_h/2"/>
                                          </p:val>
                                        </p:tav>
                                        <p:tav tm="100000">
                                          <p:val>
                                            <p:strVal val="#ppt_y"/>
                                          </p:val>
                                        </p:tav>
                                      </p:tavLst>
                                    </p:anim>
                                    <p:anim calcmode="lin" valueType="num">
                                      <p:cBhvr>
                                        <p:cTn id="52" dur="500" fill="hold"/>
                                        <p:tgtEl>
                                          <p:spTgt spid="5"/>
                                        </p:tgtEl>
                                        <p:attrNameLst>
                                          <p:attrName>ppt_w</p:attrName>
                                        </p:attrNameLst>
                                      </p:cBhvr>
                                      <p:tavLst>
                                        <p:tav tm="0">
                                          <p:val>
                                            <p:strVal val="#ppt_w"/>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4"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ppt_x</p:attrName>
                                        </p:attrNameLst>
                                      </p:cBhvr>
                                      <p:tavLst>
                                        <p:tav tm="0">
                                          <p:val>
                                            <p:strVal val="#ppt_x"/>
                                          </p:val>
                                        </p:tav>
                                        <p:tav tm="100000">
                                          <p:val>
                                            <p:strVal val="#ppt_x"/>
                                          </p:val>
                                        </p:tav>
                                      </p:tavLst>
                                    </p:anim>
                                    <p:anim calcmode="lin" valueType="num">
                                      <p:cBhvr>
                                        <p:cTn id="59" dur="500" fill="hold"/>
                                        <p:tgtEl>
                                          <p:spTgt spid="15"/>
                                        </p:tgtEl>
                                        <p:attrNameLst>
                                          <p:attrName>ppt_y</p:attrName>
                                        </p:attrNameLst>
                                      </p:cBhvr>
                                      <p:tavLst>
                                        <p:tav tm="0">
                                          <p:val>
                                            <p:strVal val="#ppt_y+#ppt_h/2"/>
                                          </p:val>
                                        </p:tav>
                                        <p:tav tm="100000">
                                          <p:val>
                                            <p:strVal val="#ppt_y"/>
                                          </p:val>
                                        </p:tav>
                                      </p:tavLst>
                                    </p:anim>
                                    <p:anim calcmode="lin" valueType="num">
                                      <p:cBhvr>
                                        <p:cTn id="60" dur="500" fill="hold"/>
                                        <p:tgtEl>
                                          <p:spTgt spid="15"/>
                                        </p:tgtEl>
                                        <p:attrNameLst>
                                          <p:attrName>ppt_w</p:attrName>
                                        </p:attrNameLst>
                                      </p:cBhvr>
                                      <p:tavLst>
                                        <p:tav tm="0">
                                          <p:val>
                                            <p:strVal val="#ppt_w"/>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childTnLst>
                                </p:cTn>
                              </p:par>
                              <p:par>
                                <p:cTn id="62" presetID="9" presetClass="entr" presetSubtype="0" fill="hold" nodeType="with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dissolve">
                                      <p:cBhvr>
                                        <p:cTn id="64" dur="500"/>
                                        <p:tgtEl>
                                          <p:spTgt spid="93"/>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1" fill="hold" nodeType="clickEffect">
                                  <p:stCondLst>
                                    <p:cond delay="0"/>
                                  </p:stCondLst>
                                  <p:childTnLst>
                                    <p:set>
                                      <p:cBhvr>
                                        <p:cTn id="68" dur="1" fill="hold">
                                          <p:stCondLst>
                                            <p:cond delay="0"/>
                                          </p:stCondLst>
                                        </p:cTn>
                                        <p:tgtEl>
                                          <p:spTgt spid="43029"/>
                                        </p:tgtEl>
                                        <p:attrNameLst>
                                          <p:attrName>style.visibility</p:attrName>
                                        </p:attrNameLst>
                                      </p:cBhvr>
                                      <p:to>
                                        <p:strVal val="visible"/>
                                      </p:to>
                                    </p:set>
                                    <p:animEffect transition="in" filter="slide(fromTop)">
                                      <p:cBhvr>
                                        <p:cTn id="69" dur="500"/>
                                        <p:tgtEl>
                                          <p:spTgt spid="43029"/>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43033"/>
                                        </p:tgtEl>
                                        <p:attrNameLst>
                                          <p:attrName>style.visibility</p:attrName>
                                        </p:attrNameLst>
                                      </p:cBhvr>
                                      <p:to>
                                        <p:strVal val="visible"/>
                                      </p:to>
                                    </p:set>
                                    <p:animEffect transition="in" filter="dissolve">
                                      <p:cBhvr>
                                        <p:cTn id="74" dur="500"/>
                                        <p:tgtEl>
                                          <p:spTgt spid="43033"/>
                                        </p:tgtEl>
                                      </p:cBhvr>
                                    </p:animEffect>
                                  </p:childTnLst>
                                </p:cTn>
                              </p:par>
                              <p:par>
                                <p:cTn id="75" presetID="16" presetClass="entr" presetSubtype="42" fill="hold" grpId="0" nodeType="withEffect">
                                  <p:stCondLst>
                                    <p:cond delay="0"/>
                                  </p:stCondLst>
                                  <p:childTnLst>
                                    <p:set>
                                      <p:cBhvr>
                                        <p:cTn id="76" dur="1" fill="hold">
                                          <p:stCondLst>
                                            <p:cond delay="0"/>
                                          </p:stCondLst>
                                        </p:cTn>
                                        <p:tgtEl>
                                          <p:spTgt spid="43034"/>
                                        </p:tgtEl>
                                        <p:attrNameLst>
                                          <p:attrName>style.visibility</p:attrName>
                                        </p:attrNameLst>
                                      </p:cBhvr>
                                      <p:to>
                                        <p:strVal val="visible"/>
                                      </p:to>
                                    </p:set>
                                    <p:animEffect transition="in" filter="barn(outHorizontal)">
                                      <p:cBhvr>
                                        <p:cTn id="77" dur="500"/>
                                        <p:tgtEl>
                                          <p:spTgt spid="4303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blinds(horizontal)">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43035"/>
                                        </p:tgtEl>
                                        <p:attrNameLst>
                                          <p:attrName>style.visibility</p:attrName>
                                        </p:attrNameLst>
                                      </p:cBhvr>
                                      <p:to>
                                        <p:strVal val="visible"/>
                                      </p:to>
                                    </p:set>
                                    <p:animEffect transition="in" filter="dissolve">
                                      <p:cBhvr>
                                        <p:cTn id="92" dur="500"/>
                                        <p:tgtEl>
                                          <p:spTgt spid="43035"/>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1" fill="hold" grpId="0" nodeType="clickEffect">
                                  <p:stCondLst>
                                    <p:cond delay="0"/>
                                  </p:stCondLst>
                                  <p:childTnLst>
                                    <p:set>
                                      <p:cBhvr>
                                        <p:cTn id="96" dur="1" fill="hold">
                                          <p:stCondLst>
                                            <p:cond delay="0"/>
                                          </p:stCondLst>
                                        </p:cTn>
                                        <p:tgtEl>
                                          <p:spTgt spid="43036"/>
                                        </p:tgtEl>
                                        <p:attrNameLst>
                                          <p:attrName>style.visibility</p:attrName>
                                        </p:attrNameLst>
                                      </p:cBhvr>
                                      <p:to>
                                        <p:strVal val="visible"/>
                                      </p:to>
                                    </p:set>
                                    <p:animEffect transition="in" filter="slide(fromTop)">
                                      <p:cBhvr>
                                        <p:cTn id="97" dur="500"/>
                                        <p:tgtEl>
                                          <p:spTgt spid="43036"/>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1" fill="hold" grpId="0" nodeType="clickEffect">
                                  <p:stCondLst>
                                    <p:cond delay="0"/>
                                  </p:stCondLst>
                                  <p:childTnLst>
                                    <p:set>
                                      <p:cBhvr>
                                        <p:cTn id="101" dur="1" fill="hold">
                                          <p:stCondLst>
                                            <p:cond delay="0"/>
                                          </p:stCondLst>
                                        </p:cTn>
                                        <p:tgtEl>
                                          <p:spTgt spid="43038"/>
                                        </p:tgtEl>
                                        <p:attrNameLst>
                                          <p:attrName>style.visibility</p:attrName>
                                        </p:attrNameLst>
                                      </p:cBhvr>
                                      <p:to>
                                        <p:strVal val="visible"/>
                                      </p:to>
                                    </p:set>
                                    <p:animEffect transition="in" filter="slide(fromTop)">
                                      <p:cBhvr>
                                        <p:cTn id="102" dur="500"/>
                                        <p:tgtEl>
                                          <p:spTgt spid="43038"/>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8" fill="hold" grpId="0" nodeType="clickEffect">
                                  <p:stCondLst>
                                    <p:cond delay="0"/>
                                  </p:stCondLst>
                                  <p:childTnLst>
                                    <p:set>
                                      <p:cBhvr>
                                        <p:cTn id="106" dur="1" fill="hold">
                                          <p:stCondLst>
                                            <p:cond delay="0"/>
                                          </p:stCondLst>
                                        </p:cTn>
                                        <p:tgtEl>
                                          <p:spTgt spid="43037"/>
                                        </p:tgtEl>
                                        <p:attrNameLst>
                                          <p:attrName>style.visibility</p:attrName>
                                        </p:attrNameLst>
                                      </p:cBhvr>
                                      <p:to>
                                        <p:strVal val="visible"/>
                                      </p:to>
                                    </p:set>
                                    <p:animEffect transition="in" filter="slide(fromLeft)">
                                      <p:cBhvr>
                                        <p:cTn id="107" dur="500"/>
                                        <p:tgtEl>
                                          <p:spTgt spid="43037"/>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1" fill="hold"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slide(fromTop)">
                                      <p:cBhvr>
                                        <p:cTn id="112" dur="500"/>
                                        <p:tgtEl>
                                          <p:spTgt spid="6"/>
                                        </p:tgtEl>
                                      </p:cBhvr>
                                    </p:animEffect>
                                  </p:childTnLst>
                                </p:cTn>
                              </p:par>
                            </p:childTnLst>
                          </p:cTn>
                        </p:par>
                      </p:childTnLst>
                    </p:cTn>
                  </p:par>
                  <p:par>
                    <p:cTn id="113" fill="hold">
                      <p:stCondLst>
                        <p:cond delay="indefinite"/>
                      </p:stCondLst>
                      <p:childTnLst>
                        <p:par>
                          <p:cTn id="114" fill="hold">
                            <p:stCondLst>
                              <p:cond delay="0"/>
                            </p:stCondLst>
                            <p:childTnLst>
                              <p:par>
                                <p:cTn id="115" presetID="17" presetClass="entr" presetSubtype="8"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 calcmode="lin" valueType="num">
                                      <p:cBhvr>
                                        <p:cTn id="117" dur="500" fill="hold"/>
                                        <p:tgtEl>
                                          <p:spTgt spid="10"/>
                                        </p:tgtEl>
                                        <p:attrNameLst>
                                          <p:attrName>ppt_x</p:attrName>
                                        </p:attrNameLst>
                                      </p:cBhvr>
                                      <p:tavLst>
                                        <p:tav tm="0">
                                          <p:val>
                                            <p:strVal val="#ppt_x-#ppt_w/2"/>
                                          </p:val>
                                        </p:tav>
                                        <p:tav tm="100000">
                                          <p:val>
                                            <p:strVal val="#ppt_x"/>
                                          </p:val>
                                        </p:tav>
                                      </p:tavLst>
                                    </p:anim>
                                    <p:anim calcmode="lin" valueType="num">
                                      <p:cBhvr>
                                        <p:cTn id="118" dur="500" fill="hold"/>
                                        <p:tgtEl>
                                          <p:spTgt spid="10"/>
                                        </p:tgtEl>
                                        <p:attrNameLst>
                                          <p:attrName>ppt_y</p:attrName>
                                        </p:attrNameLst>
                                      </p:cBhvr>
                                      <p:tavLst>
                                        <p:tav tm="0">
                                          <p:val>
                                            <p:strVal val="#ppt_y"/>
                                          </p:val>
                                        </p:tav>
                                        <p:tav tm="100000">
                                          <p:val>
                                            <p:strVal val="#ppt_y"/>
                                          </p:val>
                                        </p:tav>
                                      </p:tavLst>
                                    </p:anim>
                                    <p:anim calcmode="lin" valueType="num">
                                      <p:cBhvr>
                                        <p:cTn id="119" dur="500" fill="hold"/>
                                        <p:tgtEl>
                                          <p:spTgt spid="10"/>
                                        </p:tgtEl>
                                        <p:attrNameLst>
                                          <p:attrName>ppt_w</p:attrName>
                                        </p:attrNameLst>
                                      </p:cBhvr>
                                      <p:tavLst>
                                        <p:tav tm="0">
                                          <p:val>
                                            <p:fltVal val="0"/>
                                          </p:val>
                                        </p:tav>
                                        <p:tav tm="100000">
                                          <p:val>
                                            <p:strVal val="#ppt_w"/>
                                          </p:val>
                                        </p:tav>
                                      </p:tavLst>
                                    </p:anim>
                                    <p:anim calcmode="lin" valueType="num">
                                      <p:cBhvr>
                                        <p:cTn id="120"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7" presetClass="entr" presetSubtype="8" fill="hold" nodeType="click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ppt_x</p:attrName>
                                        </p:attrNameLst>
                                      </p:cBhvr>
                                      <p:tavLst>
                                        <p:tav tm="0">
                                          <p:val>
                                            <p:strVal val="#ppt_x-#ppt_w/2"/>
                                          </p:val>
                                        </p:tav>
                                        <p:tav tm="100000">
                                          <p:val>
                                            <p:strVal val="#ppt_x"/>
                                          </p:val>
                                        </p:tav>
                                      </p:tavLst>
                                    </p:anim>
                                    <p:anim calcmode="lin" valueType="num">
                                      <p:cBhvr>
                                        <p:cTn id="126" dur="500" fill="hold"/>
                                        <p:tgtEl>
                                          <p:spTgt spid="11"/>
                                        </p:tgtEl>
                                        <p:attrNameLst>
                                          <p:attrName>ppt_y</p:attrName>
                                        </p:attrNameLst>
                                      </p:cBhvr>
                                      <p:tavLst>
                                        <p:tav tm="0">
                                          <p:val>
                                            <p:strVal val="#ppt_y"/>
                                          </p:val>
                                        </p:tav>
                                        <p:tav tm="100000">
                                          <p:val>
                                            <p:strVal val="#ppt_y"/>
                                          </p:val>
                                        </p:tav>
                                      </p:tavLst>
                                    </p:anim>
                                    <p:anim calcmode="lin" valueType="num">
                                      <p:cBhvr>
                                        <p:cTn id="127" dur="500" fill="hold"/>
                                        <p:tgtEl>
                                          <p:spTgt spid="11"/>
                                        </p:tgtEl>
                                        <p:attrNameLst>
                                          <p:attrName>ppt_w</p:attrName>
                                        </p:attrNameLst>
                                      </p:cBhvr>
                                      <p:tavLst>
                                        <p:tav tm="0">
                                          <p:val>
                                            <p:fltVal val="0"/>
                                          </p:val>
                                        </p:tav>
                                        <p:tav tm="100000">
                                          <p:val>
                                            <p:strVal val="#ppt_w"/>
                                          </p:val>
                                        </p:tav>
                                      </p:tavLst>
                                    </p:anim>
                                    <p:anim calcmode="lin" valueType="num">
                                      <p:cBhvr>
                                        <p:cTn id="128"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2" presetClass="entr" presetSubtype="4" fill="hold" nodeType="clickEffect">
                                  <p:stCondLst>
                                    <p:cond delay="0"/>
                                  </p:stCondLst>
                                  <p:childTnLst>
                                    <p:set>
                                      <p:cBhvr>
                                        <p:cTn id="132" dur="1" fill="hold">
                                          <p:stCondLst>
                                            <p:cond delay="0"/>
                                          </p:stCondLst>
                                        </p:cTn>
                                        <p:tgtEl>
                                          <p:spTgt spid="43042"/>
                                        </p:tgtEl>
                                        <p:attrNameLst>
                                          <p:attrName>style.visibility</p:attrName>
                                        </p:attrNameLst>
                                      </p:cBhvr>
                                      <p:to>
                                        <p:strVal val="visible"/>
                                      </p:to>
                                    </p:set>
                                    <p:animEffect transition="in" filter="slide(fromBottom)">
                                      <p:cBhvr>
                                        <p:cTn id="133" dur="500"/>
                                        <p:tgtEl>
                                          <p:spTgt spid="43042"/>
                                        </p:tgtEl>
                                      </p:cBhvr>
                                    </p:animEffect>
                                  </p:childTnLst>
                                </p:cTn>
                              </p:par>
                            </p:childTnLst>
                          </p:cTn>
                        </p:par>
                      </p:childTnLst>
                    </p:cTn>
                  </p:par>
                  <p:par>
                    <p:cTn id="134" fill="hold">
                      <p:stCondLst>
                        <p:cond delay="indefinite"/>
                      </p:stCondLst>
                      <p:childTnLst>
                        <p:par>
                          <p:cTn id="135" fill="hold">
                            <p:stCondLst>
                              <p:cond delay="0"/>
                            </p:stCondLst>
                            <p:childTnLst>
                              <p:par>
                                <p:cTn id="136" presetID="12" presetClass="entr" presetSubtype="1" fill="hold" nodeType="clickEffect">
                                  <p:stCondLst>
                                    <p:cond delay="0"/>
                                  </p:stCondLst>
                                  <p:childTnLst>
                                    <p:set>
                                      <p:cBhvr>
                                        <p:cTn id="137" dur="1" fill="hold">
                                          <p:stCondLst>
                                            <p:cond delay="0"/>
                                          </p:stCondLst>
                                        </p:cTn>
                                        <p:tgtEl>
                                          <p:spTgt spid="9"/>
                                        </p:tgtEl>
                                        <p:attrNameLst>
                                          <p:attrName>style.visibility</p:attrName>
                                        </p:attrNameLst>
                                      </p:cBhvr>
                                      <p:to>
                                        <p:strVal val="visible"/>
                                      </p:to>
                                    </p:set>
                                    <p:animEffect transition="in" filter="slide(fromTop)">
                                      <p:cBhvr>
                                        <p:cTn id="138" dur="500"/>
                                        <p:tgtEl>
                                          <p:spTgt spid="9"/>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43055"/>
                                        </p:tgtEl>
                                        <p:attrNameLst>
                                          <p:attrName>style.visibility</p:attrName>
                                        </p:attrNameLst>
                                      </p:cBhvr>
                                      <p:to>
                                        <p:strVal val="visible"/>
                                      </p:to>
                                    </p:set>
                                    <p:animEffect transition="in" filter="dissolve">
                                      <p:cBhvr>
                                        <p:cTn id="143" dur="500"/>
                                        <p:tgtEl>
                                          <p:spTgt spid="43055"/>
                                        </p:tgtEl>
                                      </p:cBhvr>
                                    </p:animEffect>
                                  </p:childTnLst>
                                </p:cTn>
                              </p:par>
                            </p:childTnLst>
                          </p:cTn>
                        </p:par>
                      </p:childTnLst>
                    </p:cTn>
                  </p:par>
                  <p:par>
                    <p:cTn id="144" fill="hold">
                      <p:stCondLst>
                        <p:cond delay="indefinite"/>
                      </p:stCondLst>
                      <p:childTnLst>
                        <p:par>
                          <p:cTn id="145" fill="hold">
                            <p:stCondLst>
                              <p:cond delay="0"/>
                            </p:stCondLst>
                            <p:childTnLst>
                              <p:par>
                                <p:cTn id="146" presetID="17" presetClass="entr" presetSubtype="4" fill="hold" nodeType="clickEffect">
                                  <p:stCondLst>
                                    <p:cond delay="0"/>
                                  </p:stCondLst>
                                  <p:childTnLst>
                                    <p:set>
                                      <p:cBhvr>
                                        <p:cTn id="147" dur="1" fill="hold">
                                          <p:stCondLst>
                                            <p:cond delay="0"/>
                                          </p:stCondLst>
                                        </p:cTn>
                                        <p:tgtEl>
                                          <p:spTgt spid="13"/>
                                        </p:tgtEl>
                                        <p:attrNameLst>
                                          <p:attrName>style.visibility</p:attrName>
                                        </p:attrNameLst>
                                      </p:cBhvr>
                                      <p:to>
                                        <p:strVal val="visible"/>
                                      </p:to>
                                    </p:set>
                                    <p:anim calcmode="lin" valueType="num">
                                      <p:cBhvr>
                                        <p:cTn id="148" dur="500" fill="hold"/>
                                        <p:tgtEl>
                                          <p:spTgt spid="13"/>
                                        </p:tgtEl>
                                        <p:attrNameLst>
                                          <p:attrName>ppt_x</p:attrName>
                                        </p:attrNameLst>
                                      </p:cBhvr>
                                      <p:tavLst>
                                        <p:tav tm="0">
                                          <p:val>
                                            <p:strVal val="#ppt_x"/>
                                          </p:val>
                                        </p:tav>
                                        <p:tav tm="100000">
                                          <p:val>
                                            <p:strVal val="#ppt_x"/>
                                          </p:val>
                                        </p:tav>
                                      </p:tavLst>
                                    </p:anim>
                                    <p:anim calcmode="lin" valueType="num">
                                      <p:cBhvr>
                                        <p:cTn id="149" dur="500" fill="hold"/>
                                        <p:tgtEl>
                                          <p:spTgt spid="13"/>
                                        </p:tgtEl>
                                        <p:attrNameLst>
                                          <p:attrName>ppt_y</p:attrName>
                                        </p:attrNameLst>
                                      </p:cBhvr>
                                      <p:tavLst>
                                        <p:tav tm="0">
                                          <p:val>
                                            <p:strVal val="#ppt_y+#ppt_h/2"/>
                                          </p:val>
                                        </p:tav>
                                        <p:tav tm="100000">
                                          <p:val>
                                            <p:strVal val="#ppt_y"/>
                                          </p:val>
                                        </p:tav>
                                      </p:tavLst>
                                    </p:anim>
                                    <p:anim calcmode="lin" valueType="num">
                                      <p:cBhvr>
                                        <p:cTn id="150" dur="500" fill="hold"/>
                                        <p:tgtEl>
                                          <p:spTgt spid="13"/>
                                        </p:tgtEl>
                                        <p:attrNameLst>
                                          <p:attrName>ppt_w</p:attrName>
                                        </p:attrNameLst>
                                      </p:cBhvr>
                                      <p:tavLst>
                                        <p:tav tm="0">
                                          <p:val>
                                            <p:strVal val="#ppt_w"/>
                                          </p:val>
                                        </p:tav>
                                        <p:tav tm="100000">
                                          <p:val>
                                            <p:strVal val="#ppt_w"/>
                                          </p:val>
                                        </p:tav>
                                      </p:tavLst>
                                    </p:anim>
                                    <p:anim calcmode="lin" valueType="num">
                                      <p:cBhvr>
                                        <p:cTn id="151"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43075"/>
                                        </p:tgtEl>
                                        <p:attrNameLst>
                                          <p:attrName>style.visibility</p:attrName>
                                        </p:attrNameLst>
                                      </p:cBhvr>
                                      <p:to>
                                        <p:strVal val="visible"/>
                                      </p:to>
                                    </p:set>
                                    <p:animEffect transition="in" filter="dissolve">
                                      <p:cBhvr>
                                        <p:cTn id="156" dur="500"/>
                                        <p:tgtEl>
                                          <p:spTgt spid="43075"/>
                                        </p:tgtEl>
                                      </p:cBhvr>
                                    </p:animEffect>
                                  </p:childTnLst>
                                </p:cTn>
                              </p:par>
                            </p:childTnLst>
                          </p:cTn>
                        </p:par>
                      </p:childTnLst>
                    </p:cTn>
                  </p:par>
                  <p:par>
                    <p:cTn id="157" fill="hold">
                      <p:stCondLst>
                        <p:cond delay="indefinite"/>
                      </p:stCondLst>
                      <p:childTnLst>
                        <p:par>
                          <p:cTn id="158" fill="hold">
                            <p:stCondLst>
                              <p:cond delay="0"/>
                            </p:stCondLst>
                            <p:childTnLst>
                              <p:par>
                                <p:cTn id="159" presetID="17" presetClass="entr" presetSubtype="4" fill="hold" nodeType="clickEffect">
                                  <p:stCondLst>
                                    <p:cond delay="0"/>
                                  </p:stCondLst>
                                  <p:childTnLst>
                                    <p:set>
                                      <p:cBhvr>
                                        <p:cTn id="160" dur="1" fill="hold">
                                          <p:stCondLst>
                                            <p:cond delay="0"/>
                                          </p:stCondLst>
                                        </p:cTn>
                                        <p:tgtEl>
                                          <p:spTgt spid="14"/>
                                        </p:tgtEl>
                                        <p:attrNameLst>
                                          <p:attrName>style.visibility</p:attrName>
                                        </p:attrNameLst>
                                      </p:cBhvr>
                                      <p:to>
                                        <p:strVal val="visible"/>
                                      </p:to>
                                    </p:set>
                                    <p:anim calcmode="lin" valueType="num">
                                      <p:cBhvr>
                                        <p:cTn id="161" dur="500" fill="hold"/>
                                        <p:tgtEl>
                                          <p:spTgt spid="14"/>
                                        </p:tgtEl>
                                        <p:attrNameLst>
                                          <p:attrName>ppt_x</p:attrName>
                                        </p:attrNameLst>
                                      </p:cBhvr>
                                      <p:tavLst>
                                        <p:tav tm="0">
                                          <p:val>
                                            <p:strVal val="#ppt_x"/>
                                          </p:val>
                                        </p:tav>
                                        <p:tav tm="100000">
                                          <p:val>
                                            <p:strVal val="#ppt_x"/>
                                          </p:val>
                                        </p:tav>
                                      </p:tavLst>
                                    </p:anim>
                                    <p:anim calcmode="lin" valueType="num">
                                      <p:cBhvr>
                                        <p:cTn id="162" dur="500" fill="hold"/>
                                        <p:tgtEl>
                                          <p:spTgt spid="14"/>
                                        </p:tgtEl>
                                        <p:attrNameLst>
                                          <p:attrName>ppt_y</p:attrName>
                                        </p:attrNameLst>
                                      </p:cBhvr>
                                      <p:tavLst>
                                        <p:tav tm="0">
                                          <p:val>
                                            <p:strVal val="#ppt_y+#ppt_h/2"/>
                                          </p:val>
                                        </p:tav>
                                        <p:tav tm="100000">
                                          <p:val>
                                            <p:strVal val="#ppt_y"/>
                                          </p:val>
                                        </p:tav>
                                      </p:tavLst>
                                    </p:anim>
                                    <p:anim calcmode="lin" valueType="num">
                                      <p:cBhvr>
                                        <p:cTn id="163" dur="500" fill="hold"/>
                                        <p:tgtEl>
                                          <p:spTgt spid="14"/>
                                        </p:tgtEl>
                                        <p:attrNameLst>
                                          <p:attrName>ppt_w</p:attrName>
                                        </p:attrNameLst>
                                      </p:cBhvr>
                                      <p:tavLst>
                                        <p:tav tm="0">
                                          <p:val>
                                            <p:strVal val="#ppt_w"/>
                                          </p:val>
                                        </p:tav>
                                        <p:tav tm="100000">
                                          <p:val>
                                            <p:strVal val="#ppt_w"/>
                                          </p:val>
                                        </p:tav>
                                      </p:tavLst>
                                    </p:anim>
                                    <p:anim calcmode="lin" valueType="num">
                                      <p:cBhvr>
                                        <p:cTn id="164"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grpId="0" nodeType="clickEffect">
                                  <p:stCondLst>
                                    <p:cond delay="0"/>
                                  </p:stCondLst>
                                  <p:childTnLst>
                                    <p:set>
                                      <p:cBhvr>
                                        <p:cTn id="168" dur="1" fill="hold">
                                          <p:stCondLst>
                                            <p:cond delay="0"/>
                                          </p:stCondLst>
                                        </p:cTn>
                                        <p:tgtEl>
                                          <p:spTgt spid="43076"/>
                                        </p:tgtEl>
                                        <p:attrNameLst>
                                          <p:attrName>style.visibility</p:attrName>
                                        </p:attrNameLst>
                                      </p:cBhvr>
                                      <p:to>
                                        <p:strVal val="visible"/>
                                      </p:to>
                                    </p:set>
                                    <p:animEffect transition="in" filter="dissolve">
                                      <p:cBhvr>
                                        <p:cTn id="169" dur="500"/>
                                        <p:tgtEl>
                                          <p:spTgt spid="4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3" grpId="0" animBg="1"/>
      <p:bldP spid="43034" grpId="0" animBg="1"/>
      <p:bldP spid="43035" grpId="0" animBg="1"/>
      <p:bldP spid="43036" grpId="0" animBg="1"/>
      <p:bldP spid="43037" grpId="0" animBg="1"/>
      <p:bldP spid="43038" grpId="0" animBg="1"/>
      <p:bldP spid="43055" grpId="0"/>
      <p:bldP spid="43075" grpId="0"/>
      <p:bldP spid="43076" grpId="0"/>
      <p:bldP spid="43090" grpId="0"/>
      <p:bldP spid="43091" grpId="0"/>
      <p:bldP spid="430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533400" y="0"/>
            <a:ext cx="8610600" cy="685800"/>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模型机指令系统</a:t>
            </a:r>
          </a:p>
        </p:txBody>
      </p:sp>
      <p:sp>
        <p:nvSpPr>
          <p:cNvPr id="24579" name="内容占位符 2"/>
          <p:cNvSpPr>
            <a:spLocks noGrp="1"/>
          </p:cNvSpPr>
          <p:nvPr>
            <p:ph type="dt" sz="half" idx="10"/>
          </p:nvPr>
        </p:nvSpPr>
        <p:spPr>
          <a:xfrm>
            <a:off x="609600" y="3429000"/>
            <a:ext cx="8382000" cy="1905000"/>
          </a:xfrm>
        </p:spPr>
        <p:txBody>
          <a:bodyPr vert="horz" wrap="square" lIns="0" tIns="0" rIns="0" bIns="0" anchor="t"/>
          <a:lstStyle/>
          <a:p>
            <a:pPr>
              <a:spcBef>
                <a:spcPts val="600"/>
              </a:spcBef>
              <a:buNone/>
            </a:pPr>
            <a:r>
              <a:rPr lang="zh-CN" altLang="en-US" sz="2000" dirty="0">
                <a:latin typeface="楷体_GB2312" panose="02010609030101010101" pitchFamily="49" charset="-122"/>
                <a:ea typeface="楷体_GB2312" panose="02010609030101010101" pitchFamily="49" charset="-122"/>
              </a:rPr>
              <a:t>    </a:t>
            </a:r>
            <a:r>
              <a:rPr lang="zh-CN" altLang="zh-CN" sz="2000" dirty="0">
                <a:solidFill>
                  <a:schemeClr val="tx1"/>
                </a:solidFill>
                <a:latin typeface="楷体_GB2312" panose="02010609030101010101" pitchFamily="49" charset="-122"/>
                <a:ea typeface="楷体_GB2312" panose="02010609030101010101" pitchFamily="49" charset="-122"/>
              </a:rPr>
              <a:t>指令是发送到</a:t>
            </a:r>
            <a:r>
              <a:rPr lang="en-US" altLang="zh-CN" sz="2000">
                <a:solidFill>
                  <a:schemeClr val="tx1"/>
                </a:solidFill>
                <a:latin typeface="楷体_GB2312" panose="02010609030101010101" pitchFamily="49" charset="-122"/>
                <a:ea typeface="楷体_GB2312" panose="02010609030101010101" pitchFamily="49" charset="-122"/>
              </a:rPr>
              <a:t>CPU</a:t>
            </a:r>
            <a:r>
              <a:rPr lang="zh-CN" altLang="zh-CN" sz="2000" dirty="0">
                <a:solidFill>
                  <a:schemeClr val="tx1"/>
                </a:solidFill>
                <a:latin typeface="楷体_GB2312" panose="02010609030101010101" pitchFamily="49" charset="-122"/>
                <a:ea typeface="楷体_GB2312" panose="02010609030101010101" pitchFamily="49" charset="-122"/>
              </a:rPr>
              <a:t>的命令，指示</a:t>
            </a:r>
            <a:r>
              <a:rPr lang="en-US" altLang="zh-CN" sz="2000">
                <a:solidFill>
                  <a:schemeClr val="tx1"/>
                </a:solidFill>
                <a:latin typeface="楷体_GB2312" panose="02010609030101010101" pitchFamily="49" charset="-122"/>
                <a:ea typeface="楷体_GB2312" panose="02010609030101010101" pitchFamily="49" charset="-122"/>
              </a:rPr>
              <a:t>CPU</a:t>
            </a:r>
            <a:r>
              <a:rPr lang="zh-CN" altLang="zh-CN" sz="2000" dirty="0">
                <a:solidFill>
                  <a:schemeClr val="tx1"/>
                </a:solidFill>
                <a:latin typeface="楷体_GB2312" panose="02010609030101010101" pitchFamily="49" charset="-122"/>
                <a:ea typeface="楷体_GB2312" panose="02010609030101010101" pitchFamily="49" charset="-122"/>
              </a:rPr>
              <a:t>执行一个特定的处理，如从存储器</a:t>
            </a:r>
            <a:endParaRPr lang="zh-CN" altLang="en-US" sz="2000" dirty="0">
              <a:solidFill>
                <a:schemeClr val="tx1"/>
              </a:solidFill>
              <a:latin typeface="楷体_GB2312" panose="02010609030101010101" pitchFamily="49" charset="-122"/>
              <a:ea typeface="楷体_GB2312" panose="02010609030101010101" pitchFamily="49" charset="-122"/>
            </a:endParaRPr>
          </a:p>
          <a:p>
            <a:pPr>
              <a:spcBef>
                <a:spcPts val="600"/>
              </a:spcBef>
              <a:buNone/>
            </a:pPr>
            <a:r>
              <a:rPr lang="zh-CN" altLang="zh-CN" sz="2000" dirty="0">
                <a:solidFill>
                  <a:schemeClr val="tx1"/>
                </a:solidFill>
                <a:latin typeface="楷体_GB2312" panose="02010609030101010101" pitchFamily="49" charset="-122"/>
                <a:ea typeface="楷体_GB2312" panose="02010609030101010101" pitchFamily="49" charset="-122"/>
              </a:rPr>
              <a:t>取数据、对数据进行逻辑运算等。</a:t>
            </a:r>
            <a:r>
              <a:rPr lang="en-US" altLang="zh-CN" sz="2000">
                <a:solidFill>
                  <a:schemeClr val="tx1"/>
                </a:solidFill>
                <a:latin typeface="楷体_GB2312" panose="02010609030101010101" pitchFamily="49" charset="-122"/>
                <a:ea typeface="楷体_GB2312" panose="02010609030101010101" pitchFamily="49" charset="-122"/>
              </a:rPr>
              <a:t>CPU</a:t>
            </a:r>
            <a:r>
              <a:rPr lang="zh-CN" altLang="zh-CN" sz="2000" dirty="0">
                <a:solidFill>
                  <a:schemeClr val="tx1"/>
                </a:solidFill>
                <a:latin typeface="楷体_GB2312" panose="02010609030101010101" pitchFamily="49" charset="-122"/>
                <a:ea typeface="楷体_GB2312" panose="02010609030101010101" pitchFamily="49" charset="-122"/>
              </a:rPr>
              <a:t>可以处理的全部指令集合称为</a:t>
            </a:r>
            <a:r>
              <a:rPr lang="zh-CN" altLang="zh-CN" sz="2000" dirty="0">
                <a:solidFill>
                  <a:srgbClr val="FF0000"/>
                </a:solidFill>
                <a:latin typeface="楷体_GB2312" panose="02010609030101010101" pitchFamily="49" charset="-122"/>
                <a:ea typeface="楷体_GB2312" panose="02010609030101010101" pitchFamily="49" charset="-122"/>
              </a:rPr>
              <a:t>指令集</a:t>
            </a:r>
            <a:endParaRPr lang="zh-CN" altLang="en-US" sz="2000" dirty="0">
              <a:solidFill>
                <a:srgbClr val="FF0000"/>
              </a:solidFill>
              <a:latin typeface="楷体_GB2312" panose="02010609030101010101" pitchFamily="49" charset="-122"/>
              <a:ea typeface="楷体_GB2312" panose="02010609030101010101" pitchFamily="49" charset="-122"/>
            </a:endParaRPr>
          </a:p>
          <a:p>
            <a:pPr>
              <a:spcBef>
                <a:spcPts val="600"/>
              </a:spcBef>
              <a:buNone/>
            </a:pPr>
            <a:r>
              <a:rPr lang="en-US" altLang="zh-CN" sz="2000">
                <a:solidFill>
                  <a:schemeClr val="tx1"/>
                </a:solidFill>
                <a:latin typeface="楷体_GB2312" panose="02010609030101010101" pitchFamily="49" charset="-122"/>
                <a:ea typeface="楷体_GB2312" panose="02010609030101010101" pitchFamily="49" charset="-122"/>
              </a:rPr>
              <a:t>(Instruction Set)</a:t>
            </a:r>
            <a:r>
              <a:rPr lang="zh-CN" altLang="zh-CN" sz="2000" dirty="0">
                <a:solidFill>
                  <a:schemeClr val="tx1"/>
                </a:solidFill>
                <a:latin typeface="楷体_GB2312" panose="02010609030101010101" pitchFamily="49" charset="-122"/>
                <a:ea typeface="楷体_GB2312" panose="02010609030101010101" pitchFamily="49" charset="-122"/>
              </a:rPr>
              <a:t>。</a:t>
            </a:r>
            <a:r>
              <a:rPr lang="zh-CN" altLang="en-US" sz="2000" dirty="0">
                <a:solidFill>
                  <a:schemeClr val="tx1"/>
                </a:solidFill>
                <a:latin typeface="楷体_GB2312" panose="02010609030101010101" pitchFamily="49" charset="-122"/>
                <a:ea typeface="楷体_GB2312" panose="02010609030101010101" pitchFamily="49" charset="-122"/>
              </a:rPr>
              <a:t>指令集结构</a:t>
            </a:r>
            <a:r>
              <a:rPr lang="en-US" altLang="zh-CN" sz="2000">
                <a:solidFill>
                  <a:schemeClr val="tx1"/>
                </a:solidFill>
                <a:latin typeface="楷体_GB2312" panose="02010609030101010101" pitchFamily="49" charset="-122"/>
                <a:ea typeface="楷体_GB2312" panose="02010609030101010101" pitchFamily="49" charset="-122"/>
              </a:rPr>
              <a:t>(</a:t>
            </a:r>
            <a:r>
              <a:rPr lang="en-US" altLang="zh-CN" sz="2000">
                <a:solidFill>
                  <a:srgbClr val="FF0000"/>
                </a:solidFill>
                <a:latin typeface="楷体_GB2312" panose="02010609030101010101" pitchFamily="49" charset="-122"/>
                <a:ea typeface="楷体_GB2312" panose="02010609030101010101" pitchFamily="49" charset="-122"/>
              </a:rPr>
              <a:t>ISA</a:t>
            </a:r>
            <a:r>
              <a:rPr lang="zh-CN" altLang="en-US" sz="2000" dirty="0">
                <a:solidFill>
                  <a:schemeClr val="accent4"/>
                </a:solidFill>
                <a:latin typeface="楷体_GB2312" panose="02010609030101010101" pitchFamily="49" charset="-122"/>
                <a:ea typeface="楷体_GB2312" panose="02010609030101010101" pitchFamily="49" charset="-122"/>
              </a:rPr>
              <a:t>，</a:t>
            </a:r>
            <a:r>
              <a:rPr lang="en-US" altLang="zh-CN" sz="2000">
                <a:solidFill>
                  <a:schemeClr val="accent4"/>
                </a:solidFill>
                <a:latin typeface="楷体_GB2312" panose="02010609030101010101" pitchFamily="49" charset="-122"/>
                <a:ea typeface="楷体_GB2312" panose="02010609030101010101" pitchFamily="49" charset="-122"/>
              </a:rPr>
              <a:t>Instruction Set Architecture)</a:t>
            </a:r>
            <a:r>
              <a:rPr lang="zh-CN" altLang="en-US" sz="2000" dirty="0">
                <a:solidFill>
                  <a:schemeClr val="accent4"/>
                </a:solidFill>
                <a:latin typeface="楷体_GB2312" panose="02010609030101010101" pitchFamily="49" charset="-122"/>
                <a:ea typeface="楷体_GB2312" panose="02010609030101010101" pitchFamily="49" charset="-122"/>
              </a:rPr>
              <a:t> </a:t>
            </a:r>
          </a:p>
          <a:p>
            <a:pPr>
              <a:spcBef>
                <a:spcPts val="600"/>
              </a:spcBef>
              <a:buNone/>
            </a:pPr>
            <a:r>
              <a:rPr lang="zh-CN" altLang="en-US" sz="2000" dirty="0">
                <a:solidFill>
                  <a:schemeClr val="accent4"/>
                </a:solidFill>
                <a:latin typeface="楷体_GB2312" panose="02010609030101010101" pitchFamily="49" charset="-122"/>
                <a:ea typeface="楷体_GB2312" panose="02010609030101010101" pitchFamily="49" charset="-122"/>
              </a:rPr>
              <a:t>是体系结构的主要内容之一，对</a:t>
            </a:r>
            <a:r>
              <a:rPr lang="en-US" altLang="zh-CN" sz="2000">
                <a:solidFill>
                  <a:schemeClr val="accent4"/>
                </a:solidFill>
                <a:latin typeface="楷体_GB2312" panose="02010609030101010101" pitchFamily="49" charset="-122"/>
                <a:ea typeface="楷体_GB2312" panose="02010609030101010101" pitchFamily="49" charset="-122"/>
              </a:rPr>
              <a:t>CPU</a:t>
            </a:r>
            <a:r>
              <a:rPr lang="zh-CN" altLang="en-US" sz="2000" dirty="0">
                <a:solidFill>
                  <a:schemeClr val="accent4"/>
                </a:solidFill>
                <a:latin typeface="楷体_GB2312" panose="02010609030101010101" pitchFamily="49" charset="-122"/>
                <a:ea typeface="楷体_GB2312" panose="02010609030101010101" pitchFamily="49" charset="-122"/>
              </a:rPr>
              <a:t>的基本组织会产生非常大的影响。</a:t>
            </a:r>
            <a:r>
              <a:rPr lang="en-US" altLang="zh-CN" sz="2000">
                <a:solidFill>
                  <a:schemeClr val="accent4"/>
                </a:solidFill>
                <a:latin typeface="楷体_GB2312" panose="02010609030101010101" pitchFamily="49" charset="-122"/>
                <a:ea typeface="楷体_GB2312" panose="02010609030101010101" pitchFamily="49" charset="-122"/>
              </a:rPr>
              <a:t>ISA</a:t>
            </a:r>
          </a:p>
          <a:p>
            <a:pPr>
              <a:spcBef>
                <a:spcPts val="600"/>
              </a:spcBef>
              <a:buNone/>
            </a:pPr>
            <a:r>
              <a:rPr lang="zh-CN" altLang="en-US" sz="2000" dirty="0">
                <a:solidFill>
                  <a:schemeClr val="accent4"/>
                </a:solidFill>
                <a:latin typeface="楷体_GB2312" panose="02010609030101010101" pitchFamily="49" charset="-122"/>
                <a:ea typeface="楷体_GB2312" panose="02010609030101010101" pitchFamily="49" charset="-122"/>
              </a:rPr>
              <a:t>功能设计实际就是</a:t>
            </a:r>
            <a:r>
              <a:rPr lang="zh-CN" altLang="en-US" sz="2000" dirty="0">
                <a:solidFill>
                  <a:srgbClr val="FF0000"/>
                </a:solidFill>
                <a:latin typeface="楷体_GB2312" panose="02010609030101010101" pitchFamily="49" charset="-122"/>
                <a:ea typeface="楷体_GB2312" panose="02010609030101010101" pitchFamily="49" charset="-122"/>
              </a:rPr>
              <a:t>确定软硬件的功能分配</a:t>
            </a:r>
            <a:r>
              <a:rPr lang="zh-CN" altLang="en-US" sz="2000" dirty="0">
                <a:latin typeface="楷体_GB2312" panose="02010609030101010101" pitchFamily="49" charset="-122"/>
                <a:ea typeface="楷体_GB2312" panose="02010609030101010101" pitchFamily="49" charset="-122"/>
              </a:rPr>
              <a:t>。</a:t>
            </a:r>
          </a:p>
        </p:txBody>
      </p:sp>
      <p:grpSp>
        <p:nvGrpSpPr>
          <p:cNvPr id="2" name="Group 12"/>
          <p:cNvGrpSpPr/>
          <p:nvPr/>
        </p:nvGrpSpPr>
        <p:grpSpPr>
          <a:xfrm>
            <a:off x="685800" y="914400"/>
            <a:ext cx="8050213" cy="1065213"/>
            <a:chOff x="336" y="1828"/>
            <a:chExt cx="5071" cy="671"/>
          </a:xfrm>
        </p:grpSpPr>
        <p:sp>
          <p:nvSpPr>
            <p:cNvPr id="24581" name="Text Box 5"/>
            <p:cNvSpPr txBox="1">
              <a:spLocks noChangeAspect="1"/>
            </p:cNvSpPr>
            <p:nvPr/>
          </p:nvSpPr>
          <p:spPr>
            <a:xfrm>
              <a:off x="348" y="1848"/>
              <a:ext cx="1571" cy="270"/>
            </a:xfrm>
            <a:prstGeom prst="rect">
              <a:avLst/>
            </a:prstGeom>
            <a:noFill/>
            <a:ln w="31750" cap="flat" cmpd="sng">
              <a:solidFill>
                <a:schemeClr val="tx1"/>
              </a:solidFill>
              <a:prstDash val="solid"/>
              <a:miter/>
              <a:headEnd type="none" w="med" len="med"/>
              <a:tailEnd type="none" w="med" len="med"/>
            </a:ln>
          </p:spPr>
          <p:txBody>
            <a:bodyPr/>
            <a:lstStyle/>
            <a:p>
              <a:pPr algn="ctr" eaLnBrk="0" hangingPunct="0">
                <a:lnSpc>
                  <a:spcPct val="96000"/>
                </a:lnSpc>
              </a:pPr>
              <a:r>
                <a:rPr lang="zh-CN" altLang="en-US" sz="2400" b="1" dirty="0">
                  <a:solidFill>
                    <a:srgbClr val="C00000"/>
                  </a:solidFill>
                  <a:latin typeface="Arial" panose="020B0604020202020204" pitchFamily="34" charset="0"/>
                  <a:ea typeface="楷体_GB2312" panose="02010609030101010101" pitchFamily="49" charset="-122"/>
                </a:rPr>
                <a:t>汇编语言源程序</a:t>
              </a:r>
            </a:p>
          </p:txBody>
        </p:sp>
        <p:sp>
          <p:nvSpPr>
            <p:cNvPr id="24582" name="Text Box 6"/>
            <p:cNvSpPr txBox="1">
              <a:spLocks noChangeAspect="1"/>
            </p:cNvSpPr>
            <p:nvPr/>
          </p:nvSpPr>
          <p:spPr>
            <a:xfrm>
              <a:off x="4020" y="1885"/>
              <a:ext cx="1387" cy="614"/>
            </a:xfrm>
            <a:prstGeom prst="rect">
              <a:avLst/>
            </a:prstGeom>
            <a:noFill/>
            <a:ln w="31750" cap="flat" cmpd="sng">
              <a:solidFill>
                <a:schemeClr val="tx1"/>
              </a:solidFill>
              <a:prstDash val="solid"/>
              <a:miter/>
              <a:headEnd type="none" w="med" len="med"/>
              <a:tailEnd type="none" w="med" len="med"/>
            </a:ln>
          </p:spPr>
          <p:txBody>
            <a:bodyPr/>
            <a:lstStyle/>
            <a:p>
              <a:pPr algn="ctr" eaLnBrk="0" hangingPunct="0">
                <a:lnSpc>
                  <a:spcPct val="96000"/>
                </a:lnSpc>
                <a:spcBef>
                  <a:spcPts val="775"/>
                </a:spcBef>
              </a:pPr>
              <a:r>
                <a:rPr lang="zh-CN" altLang="en-US" sz="2400" b="1" dirty="0">
                  <a:solidFill>
                    <a:srgbClr val="C00000"/>
                  </a:solidFill>
                  <a:latin typeface="Arial" panose="020B0604020202020204" pitchFamily="34" charset="0"/>
                  <a:ea typeface="宋体" panose="02010600030101010101" pitchFamily="2" charset="-122"/>
                </a:rPr>
                <a:t>机器语言程序</a:t>
              </a:r>
            </a:p>
            <a:p>
              <a:pPr algn="ctr" eaLnBrk="0" hangingPunct="0">
                <a:lnSpc>
                  <a:spcPct val="96000"/>
                </a:lnSpc>
                <a:spcBef>
                  <a:spcPts val="775"/>
                </a:spcBef>
              </a:pPr>
              <a:r>
                <a:rPr lang="zh-CN" altLang="en-US" sz="2400" b="1" dirty="0">
                  <a:solidFill>
                    <a:srgbClr val="C00000"/>
                  </a:solidFill>
                  <a:latin typeface="Arial" panose="020B0604020202020204" pitchFamily="34" charset="0"/>
                  <a:ea typeface="宋体" panose="02010600030101010101" pitchFamily="2" charset="-122"/>
                </a:rPr>
                <a:t>（目标代码）</a:t>
              </a:r>
            </a:p>
          </p:txBody>
        </p:sp>
        <p:sp>
          <p:nvSpPr>
            <p:cNvPr id="24583" name="Text Box 7"/>
            <p:cNvSpPr txBox="1">
              <a:spLocks noChangeAspect="1"/>
            </p:cNvSpPr>
            <p:nvPr/>
          </p:nvSpPr>
          <p:spPr>
            <a:xfrm>
              <a:off x="2183" y="1828"/>
              <a:ext cx="1599" cy="264"/>
            </a:xfrm>
            <a:prstGeom prst="rect">
              <a:avLst/>
            </a:prstGeom>
            <a:noFill/>
            <a:ln w="9525">
              <a:noFill/>
            </a:ln>
          </p:spPr>
          <p:txBody>
            <a:bodyPr lIns="0" tIns="0" rIns="0" bIns="0"/>
            <a:lstStyle/>
            <a:p>
              <a:pPr algn="ctr" eaLnBrk="0" hangingPunct="0">
                <a:lnSpc>
                  <a:spcPct val="96000"/>
                </a:lnSpc>
              </a:pPr>
              <a:r>
                <a:rPr lang="zh-CN" altLang="en-US" sz="2200" b="1" dirty="0">
                  <a:latin typeface="Arial" panose="020B0604020202020204" pitchFamily="34" charset="0"/>
                  <a:ea typeface="楷体_GB2312" panose="02010609030101010101" pitchFamily="49" charset="-122"/>
                </a:rPr>
                <a:t>汇编（汇编程序）</a:t>
              </a:r>
            </a:p>
          </p:txBody>
        </p:sp>
        <p:sp>
          <p:nvSpPr>
            <p:cNvPr id="24584" name="Text Box 8"/>
            <p:cNvSpPr txBox="1">
              <a:spLocks noChangeAspect="1"/>
            </p:cNvSpPr>
            <p:nvPr/>
          </p:nvSpPr>
          <p:spPr>
            <a:xfrm>
              <a:off x="336" y="2178"/>
              <a:ext cx="1583" cy="292"/>
            </a:xfrm>
            <a:prstGeom prst="rect">
              <a:avLst/>
            </a:prstGeom>
            <a:noFill/>
            <a:ln w="31750" cap="flat" cmpd="sng">
              <a:solidFill>
                <a:schemeClr val="tx1"/>
              </a:solidFill>
              <a:prstDash val="solid"/>
              <a:miter/>
              <a:headEnd type="none" w="med" len="med"/>
              <a:tailEnd type="none" w="med" len="med"/>
            </a:ln>
          </p:spPr>
          <p:txBody>
            <a:bodyPr/>
            <a:lstStyle/>
            <a:p>
              <a:pPr algn="ctr" eaLnBrk="0" hangingPunct="0">
                <a:lnSpc>
                  <a:spcPct val="96000"/>
                </a:lnSpc>
              </a:pPr>
              <a:r>
                <a:rPr lang="zh-CN" altLang="en-US" sz="2400" b="1" dirty="0">
                  <a:solidFill>
                    <a:srgbClr val="0000FF"/>
                  </a:solidFill>
                  <a:latin typeface="Arial" panose="020B0604020202020204" pitchFamily="34" charset="0"/>
                  <a:ea typeface="楷体_GB2312" panose="02010609030101010101" pitchFamily="49" charset="-122"/>
                </a:rPr>
                <a:t>高级语言源程序</a:t>
              </a:r>
            </a:p>
          </p:txBody>
        </p:sp>
        <p:sp>
          <p:nvSpPr>
            <p:cNvPr id="24585" name="Text Box 9"/>
            <p:cNvSpPr txBox="1">
              <a:spLocks noChangeAspect="1"/>
            </p:cNvSpPr>
            <p:nvPr/>
          </p:nvSpPr>
          <p:spPr>
            <a:xfrm>
              <a:off x="1943" y="2170"/>
              <a:ext cx="2169" cy="274"/>
            </a:xfrm>
            <a:prstGeom prst="rect">
              <a:avLst/>
            </a:prstGeom>
            <a:noFill/>
            <a:ln w="9525">
              <a:noFill/>
            </a:ln>
          </p:spPr>
          <p:txBody>
            <a:bodyPr lIns="0" tIns="0" rIns="0" bIns="0"/>
            <a:lstStyle/>
            <a:p>
              <a:pPr algn="ctr" eaLnBrk="0" hangingPunct="0">
                <a:lnSpc>
                  <a:spcPct val="96000"/>
                </a:lnSpc>
              </a:pPr>
              <a:r>
                <a:rPr lang="zh-CN" altLang="en-US" sz="2200" b="1" dirty="0">
                  <a:latin typeface="Arial" panose="020B0604020202020204" pitchFamily="34" charset="0"/>
                  <a:ea typeface="楷体_GB2312" panose="02010609030101010101" pitchFamily="49" charset="-122"/>
                </a:rPr>
                <a:t>编译或解释（编译程序）</a:t>
              </a:r>
            </a:p>
          </p:txBody>
        </p:sp>
        <p:sp>
          <p:nvSpPr>
            <p:cNvPr id="24586" name="Line 10"/>
            <p:cNvSpPr>
              <a:spLocks noChangeAspect="1"/>
            </p:cNvSpPr>
            <p:nvPr/>
          </p:nvSpPr>
          <p:spPr>
            <a:xfrm>
              <a:off x="1919" y="2409"/>
              <a:ext cx="2113" cy="0"/>
            </a:xfrm>
            <a:prstGeom prst="line">
              <a:avLst/>
            </a:prstGeom>
            <a:ln w="50800" cap="flat" cmpd="sng">
              <a:solidFill>
                <a:schemeClr val="tx1"/>
              </a:solidFill>
              <a:prstDash val="solid"/>
              <a:headEnd type="none" w="med" len="med"/>
              <a:tailEnd type="triangle" w="med" len="med"/>
            </a:ln>
          </p:spPr>
        </p:sp>
        <p:sp>
          <p:nvSpPr>
            <p:cNvPr id="24587" name="Line 11"/>
            <p:cNvSpPr>
              <a:spLocks noChangeAspect="1"/>
            </p:cNvSpPr>
            <p:nvPr/>
          </p:nvSpPr>
          <p:spPr>
            <a:xfrm>
              <a:off x="1908" y="2020"/>
              <a:ext cx="2089" cy="0"/>
            </a:xfrm>
            <a:prstGeom prst="line">
              <a:avLst/>
            </a:prstGeom>
            <a:ln w="50800" cap="flat" cmpd="sng">
              <a:solidFill>
                <a:schemeClr val="tx1"/>
              </a:solidFill>
              <a:prstDash val="solid"/>
              <a:headEnd type="none" w="med" len="med"/>
              <a:tailEnd type="triangle" w="med" len="med"/>
            </a:ln>
          </p:spPr>
        </p:sp>
      </p:grpSp>
      <p:sp>
        <p:nvSpPr>
          <p:cNvPr id="24594" name="矩形 24593"/>
          <p:cNvSpPr/>
          <p:nvPr/>
        </p:nvSpPr>
        <p:spPr>
          <a:xfrm>
            <a:off x="519113" y="2085975"/>
            <a:ext cx="8577262" cy="1141413"/>
          </a:xfrm>
          <a:prstGeom prst="rect">
            <a:avLst/>
          </a:prstGeom>
          <a:noFill/>
          <a:ln w="9525">
            <a:noFill/>
          </a:ln>
        </p:spPr>
        <p:txBody>
          <a:bodyPr>
            <a:spAutoFit/>
          </a:bodyPr>
          <a:lstStyle/>
          <a:p>
            <a:pPr>
              <a:lnSpc>
                <a:spcPct val="110000"/>
              </a:lnSpc>
              <a:spcBef>
                <a:spcPct val="20000"/>
              </a:spcBef>
              <a:buClr>
                <a:schemeClr val="folHlink"/>
              </a:buClr>
              <a:buSzPct val="75000"/>
              <a:buFont typeface="Wingdings" panose="05000000000000000000" pitchFamily="2" charset="2"/>
              <a:buNone/>
            </a:pPr>
            <a:r>
              <a:rPr lang="zh-CN" altLang="en-US" sz="2000" b="1" dirty="0">
                <a:solidFill>
                  <a:srgbClr val="FF0000"/>
                </a:solidFill>
                <a:latin typeface="楷体_GB2312" panose="02010609030101010101" pitchFamily="49" charset="-122"/>
                <a:ea typeface="楷体_GB2312" panose="02010609030101010101" pitchFamily="49" charset="-122"/>
              </a:rPr>
              <a:t>指令（</a:t>
            </a:r>
            <a:r>
              <a:rPr lang="en-US" altLang="zh-CN" sz="2000" b="1">
                <a:solidFill>
                  <a:srgbClr val="FF0000"/>
                </a:solidFill>
                <a:latin typeface="楷体_GB2312" panose="02010609030101010101" pitchFamily="49" charset="-122"/>
                <a:ea typeface="楷体_GB2312" panose="02010609030101010101" pitchFamily="49" charset="-122"/>
              </a:rPr>
              <a:t>Instruction</a:t>
            </a:r>
            <a:r>
              <a:rPr lang="zh-CN" altLang="en-US" sz="2000" b="1" dirty="0">
                <a:solidFill>
                  <a:srgbClr val="FF0000"/>
                </a:solidFill>
                <a:latin typeface="楷体_GB2312" panose="02010609030101010101" pitchFamily="49" charset="-122"/>
                <a:ea typeface="楷体_GB2312" panose="02010609030101010101" pitchFamily="49" charset="-122"/>
              </a:rPr>
              <a:t>）</a:t>
            </a:r>
            <a:r>
              <a:rPr lang="zh-CN" altLang="en-US" sz="2000" b="1" dirty="0">
                <a:solidFill>
                  <a:srgbClr val="000000"/>
                </a:solidFill>
                <a:latin typeface="楷体_GB2312" panose="02010609030101010101" pitchFamily="49" charset="-122"/>
                <a:ea typeface="楷体_GB2312" panose="02010609030101010101" pitchFamily="49" charset="-122"/>
              </a:rPr>
              <a:t>是</a:t>
            </a:r>
            <a:r>
              <a:rPr lang="en-US" altLang="zh-CN" sz="2000" b="1">
                <a:solidFill>
                  <a:srgbClr val="000000"/>
                </a:solidFill>
                <a:latin typeface="楷体_GB2312" panose="02010609030101010101" pitchFamily="49" charset="-122"/>
                <a:ea typeface="楷体_GB2312" panose="02010609030101010101" pitchFamily="49" charset="-122"/>
              </a:rPr>
              <a:t>CPU</a:t>
            </a:r>
            <a:r>
              <a:rPr lang="zh-CN" altLang="en-US" sz="2000" b="1" dirty="0">
                <a:solidFill>
                  <a:srgbClr val="000000"/>
                </a:solidFill>
                <a:latin typeface="楷体_GB2312" panose="02010609030101010101" pitchFamily="49" charset="-122"/>
                <a:ea typeface="楷体_GB2312" panose="02010609030101010101" pitchFamily="49" charset="-122"/>
              </a:rPr>
              <a:t>执行某种操作的命令。</a:t>
            </a:r>
          </a:p>
          <a:p>
            <a:pPr>
              <a:lnSpc>
                <a:spcPct val="110000"/>
              </a:lnSpc>
              <a:spcBef>
                <a:spcPct val="20000"/>
              </a:spcBef>
              <a:buClr>
                <a:schemeClr val="folHlink"/>
              </a:buClr>
              <a:buSzPct val="75000"/>
              <a:buFont typeface="Wingdings" panose="05000000000000000000" pitchFamily="2" charset="2"/>
              <a:buNone/>
            </a:pPr>
            <a:r>
              <a:rPr lang="zh-CN" altLang="en-US" b="1" dirty="0">
                <a:solidFill>
                  <a:srgbClr val="FF0000"/>
                </a:solidFill>
                <a:latin typeface="Arial" panose="020B0604020202020204" pitchFamily="34" charset="0"/>
                <a:ea typeface="楷体_GB2312" panose="02010609030101010101" pitchFamily="49" charset="-122"/>
              </a:rPr>
              <a:t>指令系统</a:t>
            </a:r>
            <a:r>
              <a:rPr lang="zh-CN" altLang="en-US" b="1" dirty="0">
                <a:solidFill>
                  <a:srgbClr val="000000"/>
                </a:solidFill>
                <a:latin typeface="Arial" panose="020B0604020202020204" pitchFamily="34" charset="0"/>
                <a:ea typeface="楷体_GB2312" panose="02010609030101010101" pitchFamily="49" charset="-122"/>
              </a:rPr>
              <a:t>是某一类</a:t>
            </a:r>
            <a:r>
              <a:rPr lang="en-US" altLang="zh-CN" b="1">
                <a:solidFill>
                  <a:srgbClr val="000000"/>
                </a:solidFill>
                <a:latin typeface="Arial" panose="020B0604020202020204" pitchFamily="34" charset="0"/>
                <a:ea typeface="楷体_GB2312" panose="02010609030101010101" pitchFamily="49" charset="-122"/>
              </a:rPr>
              <a:t>CPU</a:t>
            </a:r>
            <a:r>
              <a:rPr lang="zh-CN" altLang="en-US" b="1" dirty="0">
                <a:solidFill>
                  <a:srgbClr val="000000"/>
                </a:solidFill>
                <a:latin typeface="Arial" panose="020B0604020202020204" pitchFamily="34" charset="0"/>
                <a:ea typeface="楷体_GB2312" panose="02010609030101010101" pitchFamily="49" charset="-122"/>
              </a:rPr>
              <a:t>所能识别和执行的全部指令的集合。</a:t>
            </a:r>
          </a:p>
          <a:p>
            <a:pPr>
              <a:lnSpc>
                <a:spcPct val="110000"/>
              </a:lnSpc>
              <a:spcBef>
                <a:spcPct val="20000"/>
              </a:spcBef>
              <a:buClr>
                <a:schemeClr val="folHlink"/>
              </a:buClr>
              <a:buSzPct val="75000"/>
              <a:buFont typeface="Wingdings" panose="05000000000000000000" pitchFamily="2" charset="2"/>
              <a:buNone/>
            </a:pPr>
            <a:r>
              <a:rPr lang="zh-CN" altLang="en-US" b="1" dirty="0">
                <a:solidFill>
                  <a:srgbClr val="FF0000"/>
                </a:solidFill>
                <a:latin typeface="Arial" panose="020B0604020202020204" pitchFamily="34" charset="0"/>
                <a:ea typeface="楷体_GB2312" panose="02010609030101010101" pitchFamily="49" charset="-122"/>
              </a:rPr>
              <a:t>每种</a:t>
            </a:r>
            <a:r>
              <a:rPr lang="en-US" altLang="zh-CN" b="1">
                <a:solidFill>
                  <a:srgbClr val="FF0000"/>
                </a:solidFill>
                <a:latin typeface="Arial" panose="020B0604020202020204" pitchFamily="34" charset="0"/>
                <a:ea typeface="楷体_GB2312" panose="02010609030101010101" pitchFamily="49" charset="-122"/>
              </a:rPr>
              <a:t>CPU</a:t>
            </a:r>
            <a:r>
              <a:rPr lang="zh-CN" altLang="en-US" b="1" dirty="0">
                <a:solidFill>
                  <a:srgbClr val="FF0000"/>
                </a:solidFill>
                <a:latin typeface="Arial" panose="020B0604020202020204" pitchFamily="34" charset="0"/>
                <a:ea typeface="楷体_GB2312" panose="02010609030101010101" pitchFamily="49" charset="-122"/>
              </a:rPr>
              <a:t>都有它自己支持的指令集合</a:t>
            </a:r>
            <a:r>
              <a:rPr lang="zh-CN" altLang="en-US" b="1" dirty="0">
                <a:solidFill>
                  <a:srgbClr val="000000"/>
                </a:solidFill>
                <a:latin typeface="Arial" panose="020B0604020202020204" pitchFamily="34" charset="0"/>
                <a:ea typeface="楷体_GB2312" panose="02010609030101010101" pitchFamily="49" charset="-122"/>
              </a:rPr>
              <a:t>（</a:t>
            </a:r>
            <a:r>
              <a:rPr lang="en-US" altLang="zh-CN" b="1">
                <a:solidFill>
                  <a:srgbClr val="000000"/>
                </a:solidFill>
                <a:latin typeface="Arial" panose="020B0604020202020204" pitchFamily="34" charset="0"/>
                <a:ea typeface="楷体_GB2312" panose="02010609030101010101" pitchFamily="49" charset="-122"/>
              </a:rPr>
              <a:t>ARM</a:t>
            </a:r>
            <a:r>
              <a:rPr lang="zh-CN" altLang="en-US" b="1" dirty="0">
                <a:solidFill>
                  <a:srgbClr val="000000"/>
                </a:solidFill>
                <a:latin typeface="Arial" panose="020B0604020202020204" pitchFamily="34" charset="0"/>
                <a:ea typeface="楷体_GB2312" panose="02010609030101010101" pitchFamily="49" charset="-122"/>
              </a:rPr>
              <a:t>、单片机、</a:t>
            </a:r>
            <a:r>
              <a:rPr lang="en-US" altLang="zh-CN" b="1">
                <a:solidFill>
                  <a:srgbClr val="000000"/>
                </a:solidFill>
                <a:latin typeface="Arial" panose="020B0604020202020204" pitchFamily="34" charset="0"/>
                <a:ea typeface="楷体_GB2312" panose="02010609030101010101" pitchFamily="49" charset="-122"/>
              </a:rPr>
              <a:t>DSP</a:t>
            </a:r>
            <a:r>
              <a:rPr lang="zh-CN" altLang="en-US" b="1" dirty="0">
                <a:solidFill>
                  <a:srgbClr val="000000"/>
                </a:solidFill>
                <a:latin typeface="Arial" panose="020B0604020202020204" pitchFamily="34" charset="0"/>
                <a:ea typeface="楷体_GB2312" panose="02010609030101010101" pitchFamily="49" charset="-122"/>
              </a:rPr>
              <a:t>等都有自己的指令集合）</a:t>
            </a:r>
          </a:p>
        </p:txBody>
      </p:sp>
      <p:sp>
        <p:nvSpPr>
          <p:cNvPr id="24598" name="矩形 24597"/>
          <p:cNvSpPr/>
          <p:nvPr/>
        </p:nvSpPr>
        <p:spPr>
          <a:xfrm>
            <a:off x="479425" y="5486400"/>
            <a:ext cx="8664575" cy="1006475"/>
          </a:xfrm>
          <a:prstGeom prst="rect">
            <a:avLst/>
          </a:prstGeom>
          <a:noFill/>
          <a:ln w="9525">
            <a:noFill/>
          </a:ln>
          <a:effectLst>
            <a:prstShdw prst="shdw17" dist="17961" dir="2699999">
              <a:schemeClr val="accent1">
                <a:gamma/>
                <a:shade val="60000"/>
                <a:invGamma/>
              </a:schemeClr>
            </a:prstShdw>
          </a:effectLst>
        </p:spPr>
        <p:txBody>
          <a:bodyPr>
            <a:spAutoFit/>
          </a:bodyPr>
          <a:lstStyle/>
          <a:p>
            <a:r>
              <a:rPr lang="zh-CN" altLang="en-US" sz="2000" b="1" dirty="0">
                <a:latin typeface="Arial" panose="020B0604020202020204" pitchFamily="34" charset="0"/>
                <a:ea typeface="楷体_GB2312" panose="02010609030101010101" pitchFamily="49" charset="-122"/>
              </a:rPr>
              <a:t>        指令通常包含</a:t>
            </a:r>
            <a:r>
              <a:rPr lang="zh-CN" altLang="en-US" sz="2000" b="1" dirty="0">
                <a:solidFill>
                  <a:srgbClr val="FF00FF"/>
                </a:solidFill>
                <a:latin typeface="Arial" panose="020B0604020202020204" pitchFamily="34" charset="0"/>
                <a:ea typeface="楷体_GB2312" panose="02010609030101010101" pitchFamily="49" charset="-122"/>
              </a:rPr>
              <a:t>操作码和操作数</a:t>
            </a:r>
            <a:r>
              <a:rPr lang="zh-CN" altLang="en-US" sz="2000" b="1" dirty="0">
                <a:latin typeface="Arial" panose="020B0604020202020204" pitchFamily="34" charset="0"/>
                <a:ea typeface="楷体_GB2312" panose="02010609030101010101" pitchFamily="49" charset="-122"/>
              </a:rPr>
              <a:t>两部分。操作码指明要完成操作的性质，如加、减、乘、除、数据传送、移位等；操作数指明参加上述规定操作的数据或数据所存放的地址。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dissolve">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dissolve">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dissolve">
                                      <p:cBhvr>
                                        <p:cTn id="17" dur="500"/>
                                        <p:tgtEl>
                                          <p:spTgt spid="24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dissolve">
                                      <p:cBhvr>
                                        <p:cTn id="22" dur="500"/>
                                        <p:tgtEl>
                                          <p:spTgt spid="24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4579">
                                            <p:txEl>
                                              <p:pRg st="4" end="4"/>
                                            </p:txEl>
                                          </p:spTgt>
                                        </p:tgtEl>
                                        <p:attrNameLst>
                                          <p:attrName>style.visibility</p:attrName>
                                        </p:attrNameLst>
                                      </p:cBhvr>
                                      <p:to>
                                        <p:strVal val="visible"/>
                                      </p:to>
                                    </p:set>
                                    <p:animEffect transition="in" filter="dissolve">
                                      <p:cBhvr>
                                        <p:cTn id="27" dur="500"/>
                                        <p:tgtEl>
                                          <p:spTgt spid="245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ssolv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533400" y="0"/>
            <a:ext cx="8610600" cy="685800"/>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模型机常用汇编指令</a:t>
            </a:r>
            <a:endParaRPr lang="zh-CN" altLang="en-US" sz="3200" dirty="0"/>
          </a:p>
        </p:txBody>
      </p:sp>
      <p:graphicFrame>
        <p:nvGraphicFramePr>
          <p:cNvPr id="25703" name="表格 25702"/>
          <p:cNvGraphicFramePr/>
          <p:nvPr/>
        </p:nvGraphicFramePr>
        <p:xfrm>
          <a:off x="685800" y="609600"/>
          <a:ext cx="8305800" cy="6054408"/>
        </p:xfrm>
        <a:graphic>
          <a:graphicData uri="http://schemas.openxmlformats.org/drawingml/2006/table">
            <a:tbl>
              <a:tblPr/>
              <a:tblGrid>
                <a:gridCol w="754063">
                  <a:extLst>
                    <a:ext uri="{9D8B030D-6E8A-4147-A177-3AD203B41FA5}">
                      <a16:colId xmlns:a16="http://schemas.microsoft.com/office/drawing/2014/main" val="20000"/>
                    </a:ext>
                  </a:extLst>
                </a:gridCol>
                <a:gridCol w="1089025">
                  <a:extLst>
                    <a:ext uri="{9D8B030D-6E8A-4147-A177-3AD203B41FA5}">
                      <a16:colId xmlns:a16="http://schemas.microsoft.com/office/drawing/2014/main" val="20001"/>
                    </a:ext>
                  </a:extLst>
                </a:gridCol>
                <a:gridCol w="1087437">
                  <a:extLst>
                    <a:ext uri="{9D8B030D-6E8A-4147-A177-3AD203B41FA5}">
                      <a16:colId xmlns:a16="http://schemas.microsoft.com/office/drawing/2014/main" val="20002"/>
                    </a:ext>
                  </a:extLst>
                </a:gridCol>
                <a:gridCol w="1508125">
                  <a:extLst>
                    <a:ext uri="{9D8B030D-6E8A-4147-A177-3AD203B41FA5}">
                      <a16:colId xmlns:a16="http://schemas.microsoft.com/office/drawing/2014/main" val="20003"/>
                    </a:ext>
                  </a:extLst>
                </a:gridCol>
                <a:gridCol w="1674813">
                  <a:extLst>
                    <a:ext uri="{9D8B030D-6E8A-4147-A177-3AD203B41FA5}">
                      <a16:colId xmlns:a16="http://schemas.microsoft.com/office/drawing/2014/main" val="20004"/>
                    </a:ext>
                  </a:extLst>
                </a:gridCol>
                <a:gridCol w="2192337">
                  <a:extLst>
                    <a:ext uri="{9D8B030D-6E8A-4147-A177-3AD203B41FA5}">
                      <a16:colId xmlns:a16="http://schemas.microsoft.com/office/drawing/2014/main" val="20005"/>
                    </a:ext>
                  </a:extLst>
                </a:gridCol>
              </a:tblGrid>
              <a:tr h="457200">
                <a:tc grid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lnSpc>
                          <a:spcPts val="1565"/>
                        </a:lnSpc>
                        <a:spcBef>
                          <a:spcPct val="0"/>
                        </a:spcBef>
                        <a:buNone/>
                      </a:pPr>
                      <a:r>
                        <a:rPr lang="zh-CN" altLang="en-US" sz="1400" dirty="0">
                          <a:latin typeface="Arial" panose="020B0604020202020204" pitchFamily="34" charset="0"/>
                          <a:ea typeface="黑体" panose="02010609060101010101" pitchFamily="2" charset="-122"/>
                        </a:rPr>
                        <a:t>指</a:t>
                      </a:r>
                      <a:r>
                        <a:rPr lang="zh-CN" altLang="en-US" sz="1400" dirty="0">
                          <a:latin typeface="Times New Roman" panose="02020603050405020304" pitchFamily="18" charset="0"/>
                          <a:cs typeface="Arial" panose="020B0604020202020204" pitchFamily="34" charset="0"/>
                        </a:rPr>
                        <a:t> </a:t>
                      </a:r>
                      <a:r>
                        <a:rPr lang="zh-CN" altLang="en-US" sz="1400" dirty="0">
                          <a:latin typeface="Arial" panose="020B0604020202020204" pitchFamily="34" charset="0"/>
                          <a:ea typeface="黑体" panose="02010609060101010101" pitchFamily="2" charset="-122"/>
                        </a:rPr>
                        <a:t>令</a:t>
                      </a:r>
                      <a:r>
                        <a:rPr lang="zh-CN" altLang="en-US" sz="1400" dirty="0">
                          <a:latin typeface="Times New Roman" panose="02020603050405020304" pitchFamily="18" charset="0"/>
                          <a:cs typeface="Arial" panose="020B0604020202020204" pitchFamily="34" charset="0"/>
                        </a:rPr>
                        <a:t> </a:t>
                      </a:r>
                      <a:r>
                        <a:rPr lang="zh-CN" altLang="en-US" sz="1400" dirty="0">
                          <a:latin typeface="Arial" panose="020B0604020202020204" pitchFamily="34" charset="0"/>
                          <a:ea typeface="黑体" panose="02010609060101010101" pitchFamily="2" charset="-122"/>
                        </a:rPr>
                        <a:t>类</a:t>
                      </a:r>
                      <a:r>
                        <a:rPr lang="zh-CN" altLang="en-US" sz="1400" dirty="0">
                          <a:latin typeface="Times New Roman" panose="02020603050405020304" pitchFamily="18" charset="0"/>
                          <a:cs typeface="Arial" panose="020B0604020202020204" pitchFamily="34" charset="0"/>
                        </a:rPr>
                        <a:t> </a:t>
                      </a:r>
                      <a:r>
                        <a:rPr lang="zh-CN" altLang="en-US" sz="1400" dirty="0">
                          <a:latin typeface="Arial" panose="020B0604020202020204" pitchFamily="34" charset="0"/>
                          <a:ea typeface="黑体" panose="02010609060101010101" pitchFamily="2" charset="-122"/>
                        </a:rPr>
                        <a:t>型</a:t>
                      </a:r>
                      <a:endParaRPr lang="zh-CN" altLang="en-US"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lnSpc>
                          <a:spcPts val="1565"/>
                        </a:lnSpc>
                        <a:spcBef>
                          <a:spcPct val="0"/>
                        </a:spcBef>
                        <a:buNone/>
                      </a:pPr>
                      <a:r>
                        <a:rPr lang="zh-CN" altLang="en-US" sz="1400" dirty="0">
                          <a:latin typeface="Arial" panose="020B0604020202020204" pitchFamily="34" charset="0"/>
                          <a:ea typeface="黑体" panose="02010609060101010101" pitchFamily="2" charset="-122"/>
                        </a:rPr>
                        <a:t>操作码示例</a:t>
                      </a:r>
                      <a:endParaRPr lang="zh-CN" altLang="en-US"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ctr" eaLnBrk="1" hangingPunct="1">
                        <a:lnSpc>
                          <a:spcPts val="1565"/>
                        </a:lnSpc>
                        <a:spcBef>
                          <a:spcPct val="0"/>
                        </a:spcBef>
                        <a:buNone/>
                      </a:pPr>
                      <a:r>
                        <a:rPr lang="zh-CN" altLang="en-US" sz="1400" dirty="0">
                          <a:latin typeface="Arial" panose="020B0604020202020204" pitchFamily="34" charset="0"/>
                          <a:ea typeface="黑体" panose="02010609060101010101" pitchFamily="2" charset="-122"/>
                        </a:rPr>
                        <a:t>操作数示例</a:t>
                      </a:r>
                      <a:endParaRPr lang="zh-CN" altLang="en-US"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ctr" eaLnBrk="1" hangingPunct="1">
                        <a:lnSpc>
                          <a:spcPts val="1565"/>
                        </a:lnSpc>
                        <a:spcBef>
                          <a:spcPct val="0"/>
                        </a:spcBef>
                        <a:buNone/>
                      </a:pPr>
                      <a:r>
                        <a:rPr lang="zh-CN" altLang="en-US" sz="1400" dirty="0">
                          <a:latin typeface="Arial" panose="020B0604020202020204" pitchFamily="34" charset="0"/>
                          <a:ea typeface="黑体" panose="02010609060101010101" pitchFamily="2" charset="-122"/>
                        </a:rPr>
                        <a:t>说</a:t>
                      </a:r>
                      <a:r>
                        <a:rPr lang="en-US" altLang="zh-CN" sz="1400">
                          <a:latin typeface="Arial" panose="020B0604020202020204" pitchFamily="34" charset="0"/>
                          <a:ea typeface="黑体" panose="02010609060101010101" pitchFamily="2" charset="-122"/>
                        </a:rPr>
                        <a:t>    </a:t>
                      </a:r>
                      <a:r>
                        <a:rPr lang="zh-CN" altLang="en-US" sz="1400" dirty="0">
                          <a:latin typeface="Arial" panose="020B0604020202020204" pitchFamily="34" charset="0"/>
                          <a:ea typeface="黑体" panose="02010609060101010101" pitchFamily="2" charset="-122"/>
                        </a:rPr>
                        <a:t>明</a:t>
                      </a:r>
                      <a:endParaRPr lang="zh-CN" altLang="en-US"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427038">
                <a:tc row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lnSpc>
                          <a:spcPts val="1565"/>
                        </a:lnSpc>
                        <a:spcBef>
                          <a:spcPct val="0"/>
                        </a:spcBef>
                        <a:buNone/>
                      </a:pPr>
                      <a:r>
                        <a:rPr lang="zh-CN" altLang="en-US" sz="1400" dirty="0">
                          <a:latin typeface="Times New Roman" panose="02020603050405020304" pitchFamily="18" charset="0"/>
                          <a:ea typeface="方正书宋_GBK" panose="03000509000000000000" charset="-122"/>
                        </a:rPr>
                        <a:t>算术类</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solidFill>
                            <a:srgbClr val="FF0000"/>
                          </a:solidFill>
                          <a:latin typeface="Times New Roman" panose="02020603050405020304" pitchFamily="18" charset="0"/>
                          <a:ea typeface="方正书宋_GBK" panose="03000509000000000000" charset="-122"/>
                        </a:rPr>
                        <a:t>加法</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solidFill>
                            <a:srgbClr val="FF0000"/>
                          </a:solidFill>
                          <a:latin typeface="Times New Roman" panose="02020603050405020304" pitchFamily="18" charset="0"/>
                          <a:ea typeface="方正书宋_GBK" panose="03000509000000000000" charset="-122"/>
                        </a:rPr>
                        <a:t>ADD</a:t>
                      </a:r>
                      <a:endParaRPr lang="zh-CN" altLang="zh-CN" sz="1400" dirty="0">
                        <a:solidFill>
                          <a:srgbClr val="FF0000"/>
                        </a:solidFill>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Rs1, Rs2, Rd</a:t>
                      </a:r>
                      <a:r>
                        <a:rPr lang="zh-CN" altLang="zh-CN" sz="1400" baseline="30000" dirty="0">
                          <a:latin typeface="Times New Roman" panose="02020603050405020304" pitchFamily="18" charset="0"/>
                          <a:ea typeface="宋体-方正超大字符集"/>
                        </a:rPr>
                        <a:t>①</a:t>
                      </a:r>
                      <a:endParaRPr lang="zh-CN" altLang="zh-CN" sz="1400" dirty="0">
                        <a:latin typeface="Times New Roman" panose="02020603050405020304" pitchFamily="18" charset="0"/>
                        <a:ea typeface="方正书宋_GBK" panose="03000509000000000000" charset="-122"/>
                      </a:endParaRPr>
                    </a:p>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Rs</a:t>
                      </a:r>
                      <a:r>
                        <a:rPr lang="en-US" altLang="zh-CN" sz="1400">
                          <a:latin typeface="Times New Roman" panose="02020603050405020304" pitchFamily="18" charset="0"/>
                          <a:ea typeface="方正书宋_GBK" panose="03000509000000000000" charset="-122"/>
                        </a:rPr>
                        <a:t>, </a:t>
                      </a:r>
                      <a:r>
                        <a:rPr lang="en-US" altLang="zh-CN" sz="1400" err="1">
                          <a:latin typeface="Times New Roman" panose="02020603050405020304" pitchFamily="18" charset="0"/>
                          <a:ea typeface="方正书宋_GBK" panose="03000509000000000000" charset="-122"/>
                        </a:rPr>
                        <a:t>Imm</a:t>
                      </a:r>
                      <a:r>
                        <a:rPr lang="zh-CN" altLang="zh-CN" sz="1400" baseline="30000" dirty="0">
                          <a:latin typeface="Times New Roman" panose="02020603050405020304" pitchFamily="18" charset="0"/>
                          <a:ea typeface="宋体-方正超大字符集"/>
                        </a:rPr>
                        <a:t>②</a:t>
                      </a:r>
                      <a:r>
                        <a:rPr lang="en-US" altLang="zh-CN" sz="1400">
                          <a:latin typeface="Times New Roman" panose="02020603050405020304" pitchFamily="18" charset="0"/>
                          <a:ea typeface="方正书宋_GBK" panose="03000509000000000000" charset="-122"/>
                        </a:rPr>
                        <a:t>, 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Rs1</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Rs2</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sym typeface="Wingdings" panose="05000000000000000000" pitchFamily="2" charset="2"/>
                        </a:rPr>
                        <a:t></a:t>
                      </a:r>
                      <a:r>
                        <a:rPr lang="en-US" altLang="zh-CN" sz="1400">
                          <a:latin typeface="Times New Roman" panose="02020603050405020304" pitchFamily="18" charset="0"/>
                          <a:ea typeface="方正书宋_GBK" panose="03000509000000000000" charset="-122"/>
                        </a:rPr>
                        <a:t>Rd</a:t>
                      </a:r>
                      <a:endParaRPr lang="zh-CN" altLang="zh-CN" sz="1400" dirty="0">
                        <a:latin typeface="Times New Roman" panose="02020603050405020304" pitchFamily="18" charset="0"/>
                        <a:ea typeface="方正书宋_GBK" panose="03000509000000000000" charset="-122"/>
                      </a:endParaRPr>
                    </a:p>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Rs</a:t>
                      </a:r>
                      <a:r>
                        <a:rPr lang="en-US" altLang="zh-CN" sz="1400" err="1">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+Imm</a:t>
                      </a:r>
                      <a:r>
                        <a:rPr lang="en-US" altLang="zh-CN" sz="1400" err="1">
                          <a:latin typeface="Times New Roman" panose="02020603050405020304" pitchFamily="18" charset="0"/>
                          <a:ea typeface="方正书宋_GBK" panose="03000509000000000000" charset="-122"/>
                          <a:sym typeface="Wingdings" panose="05000000000000000000" pitchFamily="2" charset="2"/>
                        </a:rPr>
                        <a:t></a:t>
                      </a:r>
                      <a:r>
                        <a:rPr lang="en-US" altLang="zh-CN" sz="1400" err="1">
                          <a:latin typeface="Times New Roman" panose="02020603050405020304" pitchFamily="18" charset="0"/>
                          <a:ea typeface="方正书宋_GBK" panose="03000509000000000000" charset="-122"/>
                        </a:rPr>
                        <a:t>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5">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182880" lvl="0" indent="0" algn="ctr" eaLnBrk="1" hangingPunct="1">
                        <a:spcBef>
                          <a:spcPct val="0"/>
                        </a:spcBef>
                        <a:buNone/>
                      </a:pPr>
                      <a:r>
                        <a:rPr lang="zh-CN" altLang="en-US" sz="1200" dirty="0">
                          <a:latin typeface="Times New Roman" panose="02020603050405020304" pitchFamily="18" charset="0"/>
                          <a:ea typeface="方正书宋_GBK" panose="03000509000000000000" charset="-122"/>
                        </a:rPr>
                        <a:t>运算类指令只能对寄存器中的数据或立即数进行直接操作</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7037">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latin typeface="Times New Roman" panose="02020603050405020304" pitchFamily="18" charset="0"/>
                          <a:ea typeface="方正书宋_GBK" panose="03000509000000000000" charset="-122"/>
                        </a:rPr>
                        <a:t>减法</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SUB</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Rs1, Rs2, Rd</a:t>
                      </a:r>
                      <a:endParaRPr lang="zh-CN" altLang="zh-CN" sz="1400" dirty="0">
                        <a:latin typeface="Times New Roman" panose="02020603050405020304" pitchFamily="18" charset="0"/>
                        <a:ea typeface="方正书宋_GBK" panose="03000509000000000000" charset="-122"/>
                      </a:endParaRPr>
                    </a:p>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Rs</a:t>
                      </a:r>
                      <a:r>
                        <a:rPr lang="en-US" altLang="zh-CN" sz="1400">
                          <a:latin typeface="Times New Roman" panose="02020603050405020304" pitchFamily="18" charset="0"/>
                          <a:ea typeface="方正书宋_GBK" panose="03000509000000000000" charset="-122"/>
                        </a:rPr>
                        <a:t>, </a:t>
                      </a:r>
                      <a:r>
                        <a:rPr lang="en-US" altLang="zh-CN" sz="1400" err="1">
                          <a:latin typeface="Times New Roman" panose="02020603050405020304" pitchFamily="18" charset="0"/>
                          <a:ea typeface="方正书宋_GBK" panose="03000509000000000000" charset="-122"/>
                        </a:rPr>
                        <a:t>Imm</a:t>
                      </a:r>
                      <a:r>
                        <a:rPr lang="en-US" altLang="zh-CN" sz="1400">
                          <a:latin typeface="Times New Roman" panose="02020603050405020304" pitchFamily="18" charset="0"/>
                          <a:ea typeface="方正书宋_GBK" panose="03000509000000000000" charset="-122"/>
                        </a:rPr>
                        <a:t>, 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Rs1</a:t>
                      </a:r>
                      <a:r>
                        <a:rPr lang="en-US" altLang="zh-CN" sz="1400">
                          <a:latin typeface="宋体" panose="02010600030101010101" pitchFamily="2" charset="-122"/>
                          <a:ea typeface="方正书宋_GBK" panose="03000509000000000000" charset="-122"/>
                        </a:rPr>
                        <a:t>)</a:t>
                      </a:r>
                      <a:r>
                        <a:rPr lang="en-US" altLang="zh-CN" sz="1400">
                          <a:latin typeface="Symbol" panose="05050102010706020507" pitchFamily="18" charset="2"/>
                          <a:ea typeface="方正书宋_GBK" panose="03000509000000000000" charset="-122"/>
                        </a:rPr>
                        <a:t>-</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Rs2</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sym typeface="Wingdings" panose="05000000000000000000" pitchFamily="2" charset="2"/>
                        </a:rPr>
                        <a:t></a:t>
                      </a:r>
                      <a:r>
                        <a:rPr lang="en-US" altLang="zh-CN" sz="1400">
                          <a:latin typeface="Times New Roman" panose="02020603050405020304" pitchFamily="18" charset="0"/>
                          <a:ea typeface="方正书宋_GBK" panose="03000509000000000000" charset="-122"/>
                        </a:rPr>
                        <a:t>Rd</a:t>
                      </a:r>
                      <a:endParaRPr lang="zh-CN" altLang="zh-CN" sz="1400" dirty="0">
                        <a:latin typeface="Times New Roman" panose="02020603050405020304" pitchFamily="18" charset="0"/>
                        <a:ea typeface="方正书宋_GBK" panose="03000509000000000000" charset="-122"/>
                      </a:endParaRPr>
                    </a:p>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Rs</a:t>
                      </a:r>
                      <a:r>
                        <a:rPr lang="en-US" altLang="zh-CN" sz="1400" err="1">
                          <a:latin typeface="宋体" panose="02010600030101010101" pitchFamily="2" charset="-122"/>
                          <a:ea typeface="方正书宋_GBK" panose="03000509000000000000" charset="-122"/>
                        </a:rPr>
                        <a:t>)</a:t>
                      </a:r>
                      <a:r>
                        <a:rPr lang="en-US" altLang="zh-CN" sz="1400" err="1">
                          <a:latin typeface="Symbol" panose="05050102010706020507" pitchFamily="18" charset="2"/>
                          <a:ea typeface="方正书宋_GBK" panose="03000509000000000000" charset="-122"/>
                        </a:rPr>
                        <a:t>-</a:t>
                      </a:r>
                      <a:r>
                        <a:rPr lang="en-US" altLang="zh-CN" sz="1400" err="1">
                          <a:latin typeface="Times New Roman" panose="02020603050405020304" pitchFamily="18" charset="0"/>
                          <a:ea typeface="方正书宋_GBK" panose="03000509000000000000" charset="-122"/>
                        </a:rPr>
                        <a:t>Imm</a:t>
                      </a:r>
                      <a:r>
                        <a:rPr lang="en-US" altLang="zh-CN" sz="1400" err="1">
                          <a:latin typeface="Times New Roman" panose="02020603050405020304" pitchFamily="18" charset="0"/>
                          <a:ea typeface="方正书宋_GBK" panose="03000509000000000000" charset="-122"/>
                          <a:sym typeface="Wingdings" panose="05000000000000000000" pitchFamily="2" charset="2"/>
                        </a:rPr>
                        <a:t></a:t>
                      </a:r>
                      <a:r>
                        <a:rPr lang="en-US" altLang="zh-CN" sz="1400" err="1">
                          <a:latin typeface="Times New Roman" panose="02020603050405020304" pitchFamily="18" charset="0"/>
                          <a:ea typeface="方正书宋_GBK" panose="03000509000000000000" charset="-122"/>
                        </a:rPr>
                        <a:t>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extLst>
                  <a:ext uri="{0D108BD9-81ED-4DB2-BD59-A6C34878D82A}">
                    <a16:rowId xmlns:a16="http://schemas.microsoft.com/office/drawing/2014/main" val="10002"/>
                  </a:ext>
                </a:extLst>
              </a:tr>
              <a:tr h="425450">
                <a:tc rowSpan="3">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lnSpc>
                          <a:spcPts val="1565"/>
                        </a:lnSpc>
                        <a:spcBef>
                          <a:spcPct val="0"/>
                        </a:spcBef>
                        <a:buNone/>
                      </a:pPr>
                      <a:r>
                        <a:rPr lang="zh-CN" altLang="en-US" sz="1400" dirty="0">
                          <a:latin typeface="Times New Roman" panose="02020603050405020304" pitchFamily="18" charset="0"/>
                          <a:ea typeface="方正书宋_GBK" panose="03000509000000000000" charset="-122"/>
                        </a:rPr>
                        <a:t>逻辑类</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latin typeface="Times New Roman" panose="02020603050405020304" pitchFamily="18" charset="0"/>
                          <a:ea typeface="方正书宋_GBK" panose="03000509000000000000" charset="-122"/>
                        </a:rPr>
                        <a:t>位与</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AND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Rs1, Rs2, Rd</a:t>
                      </a:r>
                      <a:endParaRPr lang="zh-CN" altLang="zh-CN" sz="1400" dirty="0">
                        <a:latin typeface="Times New Roman" panose="02020603050405020304" pitchFamily="18" charset="0"/>
                        <a:ea typeface="方正书宋_GBK" panose="03000509000000000000" charset="-122"/>
                      </a:endParaRPr>
                    </a:p>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Rs</a:t>
                      </a:r>
                      <a:r>
                        <a:rPr lang="en-US" altLang="zh-CN" sz="1400">
                          <a:latin typeface="Times New Roman" panose="02020603050405020304" pitchFamily="18" charset="0"/>
                          <a:ea typeface="方正书宋_GBK" panose="03000509000000000000" charset="-122"/>
                        </a:rPr>
                        <a:t>, </a:t>
                      </a:r>
                      <a:r>
                        <a:rPr lang="en-US" altLang="zh-CN" sz="1400" err="1">
                          <a:latin typeface="Times New Roman" panose="02020603050405020304" pitchFamily="18" charset="0"/>
                          <a:ea typeface="方正书宋_GBK" panose="03000509000000000000" charset="-122"/>
                        </a:rPr>
                        <a:t>Imm</a:t>
                      </a:r>
                      <a:r>
                        <a:rPr lang="en-US" altLang="zh-CN" sz="1400">
                          <a:latin typeface="Times New Roman" panose="02020603050405020304" pitchFamily="18" charset="0"/>
                          <a:ea typeface="方正书宋_GBK" panose="03000509000000000000" charset="-122"/>
                        </a:rPr>
                        <a:t>, 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Rs1</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Rs2</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sym typeface="Wingdings" panose="05000000000000000000" pitchFamily="2" charset="2"/>
                        </a:rPr>
                        <a:t></a:t>
                      </a:r>
                      <a:r>
                        <a:rPr lang="en-US" altLang="zh-CN" sz="1400">
                          <a:latin typeface="Times New Roman" panose="02020603050405020304" pitchFamily="18" charset="0"/>
                          <a:ea typeface="方正书宋_GBK" panose="03000509000000000000" charset="-122"/>
                        </a:rPr>
                        <a:t>Rd</a:t>
                      </a:r>
                      <a:endParaRPr lang="zh-CN" altLang="zh-CN" sz="1400" dirty="0">
                        <a:latin typeface="Times New Roman" panose="02020603050405020304" pitchFamily="18" charset="0"/>
                        <a:ea typeface="方正书宋_GBK" panose="03000509000000000000" charset="-122"/>
                      </a:endParaRPr>
                    </a:p>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Rs</a:t>
                      </a:r>
                      <a:r>
                        <a:rPr lang="en-US" altLang="zh-CN" sz="1400" err="1">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˄Imm</a:t>
                      </a:r>
                      <a:r>
                        <a:rPr lang="en-US" altLang="zh-CN" sz="1400" err="1">
                          <a:latin typeface="Times New Roman" panose="02020603050405020304" pitchFamily="18" charset="0"/>
                          <a:ea typeface="方正书宋_GBK" panose="03000509000000000000" charset="-122"/>
                          <a:sym typeface="Wingdings" panose="05000000000000000000" pitchFamily="2" charset="2"/>
                        </a:rPr>
                        <a:t></a:t>
                      </a:r>
                      <a:r>
                        <a:rPr lang="en-US" altLang="zh-CN" sz="1400" err="1">
                          <a:latin typeface="Times New Roman" panose="02020603050405020304" pitchFamily="18" charset="0"/>
                          <a:ea typeface="方正书宋_GBK" panose="03000509000000000000" charset="-122"/>
                        </a:rPr>
                        <a:t>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extLst>
                  <a:ext uri="{0D108BD9-81ED-4DB2-BD59-A6C34878D82A}">
                    <a16:rowId xmlns:a16="http://schemas.microsoft.com/office/drawing/2014/main" val="10003"/>
                  </a:ext>
                </a:extLst>
              </a:tr>
              <a:tr h="427038">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latin typeface="Times New Roman" panose="02020603050405020304" pitchFamily="18" charset="0"/>
                          <a:ea typeface="方正书宋_GBK" panose="03000509000000000000" charset="-122"/>
                        </a:rPr>
                        <a:t>位或</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OR</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Rs1, Rs2, Rd</a:t>
                      </a:r>
                      <a:endParaRPr lang="zh-CN" altLang="zh-CN" sz="1400" dirty="0">
                        <a:latin typeface="Times New Roman" panose="02020603050405020304" pitchFamily="18" charset="0"/>
                        <a:ea typeface="方正书宋_GBK" panose="03000509000000000000" charset="-122"/>
                      </a:endParaRPr>
                    </a:p>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Rs</a:t>
                      </a:r>
                      <a:r>
                        <a:rPr lang="en-US" altLang="zh-CN" sz="1400">
                          <a:latin typeface="Times New Roman" panose="02020603050405020304" pitchFamily="18" charset="0"/>
                          <a:ea typeface="方正书宋_GBK" panose="03000509000000000000" charset="-122"/>
                        </a:rPr>
                        <a:t>, </a:t>
                      </a:r>
                      <a:r>
                        <a:rPr lang="en-US" altLang="zh-CN" sz="1400" err="1">
                          <a:latin typeface="Times New Roman" panose="02020603050405020304" pitchFamily="18" charset="0"/>
                          <a:ea typeface="方正书宋_GBK" panose="03000509000000000000" charset="-122"/>
                        </a:rPr>
                        <a:t>Imm</a:t>
                      </a:r>
                      <a:r>
                        <a:rPr lang="en-US" altLang="zh-CN" sz="1400">
                          <a:latin typeface="Times New Roman" panose="02020603050405020304" pitchFamily="18" charset="0"/>
                          <a:ea typeface="方正书宋_GBK" panose="03000509000000000000" charset="-122"/>
                        </a:rPr>
                        <a:t>, 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Rs1</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Rs2</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sym typeface="Wingdings" panose="05000000000000000000" pitchFamily="2" charset="2"/>
                        </a:rPr>
                        <a:t></a:t>
                      </a:r>
                      <a:r>
                        <a:rPr lang="en-US" altLang="zh-CN" sz="1400">
                          <a:latin typeface="Times New Roman" panose="02020603050405020304" pitchFamily="18" charset="0"/>
                          <a:ea typeface="方正书宋_GBK" panose="03000509000000000000" charset="-122"/>
                        </a:rPr>
                        <a:t>Rd</a:t>
                      </a:r>
                      <a:endParaRPr lang="zh-CN" altLang="zh-CN" sz="1400" dirty="0">
                        <a:latin typeface="Times New Roman" panose="02020603050405020304" pitchFamily="18" charset="0"/>
                        <a:ea typeface="方正书宋_GBK" panose="03000509000000000000" charset="-122"/>
                      </a:endParaRPr>
                    </a:p>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Rs</a:t>
                      </a:r>
                      <a:r>
                        <a:rPr lang="en-US" altLang="zh-CN" sz="1400" err="1">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˅Imm</a:t>
                      </a:r>
                      <a:r>
                        <a:rPr lang="en-US" altLang="zh-CN" sz="1400" err="1">
                          <a:latin typeface="Times New Roman" panose="02020603050405020304" pitchFamily="18" charset="0"/>
                          <a:ea typeface="方正书宋_GBK" panose="03000509000000000000" charset="-122"/>
                          <a:sym typeface="Wingdings" panose="05000000000000000000" pitchFamily="2" charset="2"/>
                        </a:rPr>
                        <a:t></a:t>
                      </a:r>
                      <a:r>
                        <a:rPr lang="en-US" altLang="zh-CN" sz="1400" err="1">
                          <a:latin typeface="Times New Roman" panose="02020603050405020304" pitchFamily="18" charset="0"/>
                          <a:ea typeface="方正书宋_GBK" panose="03000509000000000000" charset="-122"/>
                        </a:rPr>
                        <a:t>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extLst>
                  <a:ext uri="{0D108BD9-81ED-4DB2-BD59-A6C34878D82A}">
                    <a16:rowId xmlns:a16="http://schemas.microsoft.com/office/drawing/2014/main" val="10004"/>
                  </a:ext>
                </a:extLst>
              </a:tr>
              <a:tr h="271462">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latin typeface="Times New Roman" panose="02020603050405020304" pitchFamily="18" charset="0"/>
                          <a:ea typeface="方正书宋_GBK" panose="03000509000000000000" charset="-122"/>
                        </a:rPr>
                        <a:t>位非</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NOT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Rs</a:t>
                      </a:r>
                      <a:r>
                        <a:rPr lang="en-US" altLang="zh-CN" sz="1400">
                          <a:latin typeface="Times New Roman" panose="02020603050405020304" pitchFamily="18" charset="0"/>
                          <a:ea typeface="方正书宋_GBK" panose="03000509000000000000" charset="-122"/>
                        </a:rPr>
                        <a:t>, 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latin typeface="Times New Roman" panose="02020603050405020304" pitchFamily="18" charset="0"/>
                          <a:ea typeface="方正书宋_GBK" panose="03000509000000000000" charset="-122"/>
                        </a:rPr>
                        <a:t>！</a:t>
                      </a:r>
                      <a:r>
                        <a:rPr lang="en-US" altLang="zh-CN" sz="1400">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Rs</a:t>
                      </a:r>
                      <a:r>
                        <a:rPr lang="en-US" altLang="zh-CN" sz="1400" err="1">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sym typeface="Wingdings" panose="05000000000000000000" pitchFamily="2" charset="2"/>
                        </a:rPr>
                        <a:t></a:t>
                      </a:r>
                      <a:r>
                        <a:rPr lang="en-US" altLang="zh-CN" sz="1400" err="1">
                          <a:latin typeface="Times New Roman" panose="02020603050405020304" pitchFamily="18" charset="0"/>
                          <a:ea typeface="方正书宋_GBK" panose="03000509000000000000" charset="-122"/>
                        </a:rPr>
                        <a:t>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5"/>
                  </a:ext>
                </a:extLst>
              </a:tr>
              <a:tr h="542925">
                <a:tc rowSpan="3">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lnSpc>
                          <a:spcPts val="1565"/>
                        </a:lnSpc>
                        <a:spcBef>
                          <a:spcPct val="0"/>
                        </a:spcBef>
                        <a:buNone/>
                      </a:pPr>
                      <a:r>
                        <a:rPr lang="zh-CN" altLang="en-US" sz="1400" dirty="0">
                          <a:latin typeface="Times New Roman" panose="02020603050405020304" pitchFamily="18" charset="0"/>
                          <a:ea typeface="方正书宋_GBK" panose="03000509000000000000" charset="-122"/>
                        </a:rPr>
                        <a:t>传送类</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200" dirty="0">
                          <a:solidFill>
                            <a:srgbClr val="FF0000"/>
                          </a:solidFill>
                          <a:latin typeface="Times New Roman" panose="02020603050405020304" pitchFamily="18" charset="0"/>
                          <a:ea typeface="方正书宋_GBK" panose="03000509000000000000" charset="-122"/>
                        </a:rPr>
                        <a:t>存储器或</a:t>
                      </a:r>
                      <a:r>
                        <a:rPr lang="en-US" altLang="zh-CN" sz="1200">
                          <a:solidFill>
                            <a:srgbClr val="FF0000"/>
                          </a:solidFill>
                          <a:latin typeface="Times New Roman" panose="02020603050405020304" pitchFamily="18" charset="0"/>
                          <a:ea typeface="方正书宋_GBK" panose="03000509000000000000" charset="-122"/>
                        </a:rPr>
                        <a:t>I/O</a:t>
                      </a:r>
                      <a:r>
                        <a:rPr lang="zh-CN" altLang="en-US" sz="1200" dirty="0">
                          <a:solidFill>
                            <a:srgbClr val="FF0000"/>
                          </a:solidFill>
                          <a:latin typeface="Times New Roman" panose="02020603050405020304" pitchFamily="18" charset="0"/>
                          <a:ea typeface="方正书宋_GBK" panose="03000509000000000000" charset="-122"/>
                        </a:rPr>
                        <a:t>读</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solidFill>
                            <a:srgbClr val="FF0000"/>
                          </a:solidFill>
                          <a:latin typeface="Times New Roman" panose="02020603050405020304" pitchFamily="18" charset="0"/>
                          <a:ea typeface="方正书宋_GBK" panose="03000509000000000000" charset="-122"/>
                        </a:rPr>
                        <a:t>LDR</a:t>
                      </a:r>
                      <a:endParaRPr lang="zh-CN" altLang="zh-CN" sz="1400" dirty="0">
                        <a:solidFill>
                          <a:srgbClr val="FF0000"/>
                        </a:solidFill>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[MEM], 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[MEM]</a:t>
                      </a:r>
                      <a:r>
                        <a:rPr lang="en-US" altLang="zh-CN" sz="1400">
                          <a:latin typeface="Times New Roman" panose="02020603050405020304" pitchFamily="18" charset="0"/>
                          <a:ea typeface="方正书宋_GBK" panose="03000509000000000000" charset="-122"/>
                          <a:sym typeface="Wingdings" panose="05000000000000000000" pitchFamily="2" charset="2"/>
                        </a:rPr>
                        <a:t></a:t>
                      </a:r>
                      <a:r>
                        <a:rPr lang="en-US" altLang="zh-CN" sz="1400">
                          <a:latin typeface="Times New Roman" panose="02020603050405020304" pitchFamily="18" charset="0"/>
                          <a:ea typeface="方正书宋_GBK" panose="03000509000000000000" charset="-122"/>
                        </a:rPr>
                        <a:t> </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Rd</a:t>
                      </a:r>
                      <a:r>
                        <a:rPr lang="en-US" altLang="zh-CN" sz="1400">
                          <a:latin typeface="宋体" panose="02010600030101010101" pitchFamily="2" charset="-122"/>
                          <a:ea typeface="方正书宋_GBK" panose="03000509000000000000" charset="-122"/>
                        </a:rPr>
                        <a: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92075" lvl="0" indent="0" algn="ctr" eaLnBrk="1" hangingPunct="1">
                        <a:spcBef>
                          <a:spcPct val="0"/>
                        </a:spcBef>
                        <a:buNone/>
                      </a:pPr>
                      <a:r>
                        <a:rPr lang="zh-CN" altLang="en-US" sz="1200" dirty="0">
                          <a:latin typeface="Times New Roman" panose="02020603050405020304" pitchFamily="18" charset="0"/>
                          <a:ea typeface="方正书宋_GBK" panose="03000509000000000000" charset="-122"/>
                        </a:rPr>
                        <a:t>将指定地址的存储单元或</a:t>
                      </a:r>
                      <a:r>
                        <a:rPr lang="en-US" altLang="zh-CN" sz="1200">
                          <a:latin typeface="Times New Roman" panose="02020603050405020304" pitchFamily="18" charset="0"/>
                          <a:ea typeface="方正书宋_GBK" panose="03000509000000000000" charset="-122"/>
                        </a:rPr>
                        <a:t>I/O</a:t>
                      </a:r>
                      <a:r>
                        <a:rPr lang="zh-CN" altLang="en-US" sz="1200" dirty="0">
                          <a:latin typeface="Times New Roman" panose="02020603050405020304" pitchFamily="18" charset="0"/>
                          <a:ea typeface="方正书宋_GBK" panose="03000509000000000000" charset="-122"/>
                        </a:rPr>
                        <a:t>端口的值读入寄存器</a:t>
                      </a:r>
                      <a:r>
                        <a:rPr lang="en-US" altLang="zh-CN" sz="1200">
                          <a:latin typeface="Times New Roman" panose="02020603050405020304" pitchFamily="18" charset="0"/>
                          <a:ea typeface="方正书宋_GBK" panose="03000509000000000000" charset="-122"/>
                        </a:rPr>
                        <a:t>Rd</a:t>
                      </a:r>
                      <a:endParaRPr lang="zh-CN" altLang="zh-CN" sz="12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1338">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latin typeface="Times New Roman" panose="02020603050405020304" pitchFamily="18" charset="0"/>
                          <a:ea typeface="方正书宋_GBK" panose="03000509000000000000" charset="-122"/>
                        </a:rPr>
                        <a:t>存储器或</a:t>
                      </a:r>
                      <a:r>
                        <a:rPr lang="en-US" altLang="zh-CN" sz="1400">
                          <a:latin typeface="Times New Roman" panose="02020603050405020304" pitchFamily="18" charset="0"/>
                          <a:ea typeface="方正书宋_GBK" panose="03000509000000000000" charset="-122"/>
                        </a:rPr>
                        <a:t>I/O</a:t>
                      </a:r>
                      <a:r>
                        <a:rPr lang="zh-CN" altLang="en-US" sz="1400" dirty="0">
                          <a:latin typeface="Times New Roman" panose="02020603050405020304" pitchFamily="18" charset="0"/>
                          <a:ea typeface="方正书宋_GBK" panose="03000509000000000000" charset="-122"/>
                        </a:rPr>
                        <a:t>写</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STR</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Rs</a:t>
                      </a:r>
                      <a:r>
                        <a:rPr lang="en-US" altLang="zh-CN" sz="1400">
                          <a:latin typeface="Times New Roman" panose="02020603050405020304" pitchFamily="18" charset="0"/>
                          <a:ea typeface="方正书宋_GBK" panose="03000509000000000000" charset="-122"/>
                        </a:rPr>
                        <a:t>, [MEM]</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Rs</a:t>
                      </a:r>
                      <a:r>
                        <a:rPr lang="en-US" altLang="zh-CN" sz="1400" err="1">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sym typeface="Wingdings" panose="05000000000000000000" pitchFamily="2" charset="2"/>
                        </a:rPr>
                        <a:t></a:t>
                      </a:r>
                      <a:r>
                        <a:rPr lang="en-US" altLang="zh-CN" sz="1400" err="1">
                          <a:latin typeface="Times New Roman" panose="02020603050405020304" pitchFamily="18" charset="0"/>
                          <a:ea typeface="方正书宋_GBK" panose="03000509000000000000" charset="-122"/>
                        </a:rPr>
                        <a:t>[MEM</a:t>
                      </a:r>
                      <a:r>
                        <a:rPr lang="en-US" altLang="zh-CN" sz="1400">
                          <a:latin typeface="Times New Roman" panose="02020603050405020304" pitchFamily="18" charset="0"/>
                          <a:ea typeface="方正书宋_GBK" panose="03000509000000000000" charset="-122"/>
                        </a:rPr>
                        <a: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200" dirty="0">
                          <a:latin typeface="Times New Roman" panose="02020603050405020304" pitchFamily="18" charset="0"/>
                          <a:ea typeface="方正书宋_GBK" panose="03000509000000000000" charset="-122"/>
                        </a:rPr>
                        <a:t>将寄存器</a:t>
                      </a:r>
                      <a:r>
                        <a:rPr lang="en-US" altLang="zh-CN" sz="1200" err="1">
                          <a:latin typeface="Times New Roman" panose="02020603050405020304" pitchFamily="18" charset="0"/>
                          <a:ea typeface="方正书宋_GBK" panose="03000509000000000000" charset="-122"/>
                        </a:rPr>
                        <a:t>Rs</a:t>
                      </a:r>
                      <a:r>
                        <a:rPr lang="zh-CN" altLang="en-US" sz="1200" dirty="0">
                          <a:latin typeface="Times New Roman" panose="02020603050405020304" pitchFamily="18" charset="0"/>
                          <a:ea typeface="方正书宋_GBK" panose="03000509000000000000" charset="-122"/>
                        </a:rPr>
                        <a:t>的值写入指定地址的存储单元或</a:t>
                      </a:r>
                      <a:r>
                        <a:rPr lang="en-US" altLang="zh-CN" sz="1200">
                          <a:latin typeface="Times New Roman" panose="02020603050405020304" pitchFamily="18" charset="0"/>
                          <a:ea typeface="方正书宋_GBK" panose="03000509000000000000" charset="-122"/>
                        </a:rPr>
                        <a:t>I/O</a:t>
                      </a:r>
                      <a:r>
                        <a:rPr lang="zh-CN" altLang="en-US" sz="1200" dirty="0">
                          <a:latin typeface="Times New Roman" panose="02020603050405020304" pitchFamily="18" charset="0"/>
                          <a:ea typeface="方正书宋_GBK" panose="03000509000000000000" charset="-122"/>
                        </a:rPr>
                        <a:t>端口</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4292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solidFill>
                            <a:srgbClr val="FF0000"/>
                          </a:solidFill>
                          <a:latin typeface="Times New Roman" panose="02020603050405020304" pitchFamily="18" charset="0"/>
                          <a:ea typeface="方正书宋_GBK" panose="03000509000000000000" charset="-122"/>
                        </a:rPr>
                        <a:t>寄存器访问</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solidFill>
                            <a:srgbClr val="FF0000"/>
                          </a:solidFill>
                          <a:latin typeface="Times New Roman" panose="02020603050405020304" pitchFamily="18" charset="0"/>
                          <a:ea typeface="方正书宋_GBK" panose="03000509000000000000" charset="-122"/>
                        </a:rPr>
                        <a:t>MOV</a:t>
                      </a:r>
                      <a:endParaRPr lang="zh-CN" altLang="zh-CN" sz="1400" dirty="0">
                        <a:solidFill>
                          <a:srgbClr val="FF0000"/>
                        </a:solidFill>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Rs</a:t>
                      </a:r>
                      <a:r>
                        <a:rPr lang="en-US" altLang="zh-CN" sz="1400">
                          <a:latin typeface="Times New Roman" panose="02020603050405020304" pitchFamily="18" charset="0"/>
                          <a:ea typeface="方正书宋_GBK" panose="03000509000000000000" charset="-122"/>
                        </a:rPr>
                        <a:t>, Rd</a:t>
                      </a:r>
                      <a:endParaRPr lang="zh-CN" altLang="zh-CN" sz="1400" dirty="0">
                        <a:latin typeface="Times New Roman" panose="02020603050405020304" pitchFamily="18" charset="0"/>
                        <a:ea typeface="方正书宋_GBK" panose="03000509000000000000" charset="-122"/>
                      </a:endParaRPr>
                    </a:p>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Imm</a:t>
                      </a:r>
                      <a:r>
                        <a:rPr lang="en-US" altLang="zh-CN" sz="1400">
                          <a:latin typeface="Times New Roman" panose="02020603050405020304" pitchFamily="18" charset="0"/>
                          <a:ea typeface="方正书宋_GBK" panose="03000509000000000000" charset="-122"/>
                        </a:rPr>
                        <a:t>, Rd</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Rs</a:t>
                      </a:r>
                      <a:r>
                        <a:rPr lang="en-US" altLang="zh-CN" sz="1400" err="1">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sym typeface="Wingdings" panose="05000000000000000000" pitchFamily="2" charset="2"/>
                        </a:rPr>
                        <a:t></a:t>
                      </a:r>
                      <a:r>
                        <a:rPr lang="en-US" altLang="zh-CN" sz="1400" err="1">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Rd</a:t>
                      </a:r>
                      <a:r>
                        <a:rPr lang="en-US" altLang="zh-CN" sz="1400">
                          <a:latin typeface="宋体" panose="02010600030101010101" pitchFamily="2" charset="-122"/>
                          <a:ea typeface="方正书宋_GBK" panose="03000509000000000000" charset="-122"/>
                        </a:rPr>
                        <a: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ctr" eaLnBrk="1" hangingPunct="1">
                        <a:spcBef>
                          <a:spcPct val="0"/>
                        </a:spcBef>
                        <a:buNone/>
                      </a:pPr>
                      <a:endParaRPr lang="en-US" altLang="zh-CN" sz="120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7662">
                <a:tc rowSpan="4">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lnSpc>
                          <a:spcPts val="1565"/>
                        </a:lnSpc>
                        <a:spcBef>
                          <a:spcPct val="0"/>
                        </a:spcBef>
                        <a:buNone/>
                      </a:pPr>
                      <a:r>
                        <a:rPr lang="zh-CN" altLang="en-US" sz="1400" dirty="0">
                          <a:latin typeface="Times New Roman" panose="02020603050405020304" pitchFamily="18" charset="0"/>
                          <a:ea typeface="方正书宋_GBK" panose="03000509000000000000" charset="-122"/>
                        </a:rPr>
                        <a:t>跳转类</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92075" algn="ctr" eaLnBrk="1" hangingPunct="1">
                        <a:spcBef>
                          <a:spcPct val="0"/>
                        </a:spcBef>
                        <a:buNone/>
                      </a:pPr>
                      <a:r>
                        <a:rPr lang="zh-CN" altLang="en-US" sz="1400" dirty="0">
                          <a:latin typeface="Times New Roman" panose="02020603050405020304" pitchFamily="18" charset="0"/>
                          <a:ea typeface="方正书宋_GBK" panose="03000509000000000000" charset="-122"/>
                        </a:rPr>
                        <a:t>无条件跳转</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JMP</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Lable</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Lable</a:t>
                      </a:r>
                      <a:r>
                        <a:rPr lang="en-US" altLang="zh-CN" sz="1400" err="1">
                          <a:latin typeface="Times New Roman" panose="02020603050405020304" pitchFamily="18" charset="0"/>
                          <a:ea typeface="方正书宋_GBK" panose="03000509000000000000" charset="-122"/>
                          <a:sym typeface="Wingdings" panose="05000000000000000000" pitchFamily="2" charset="2"/>
                        </a:rPr>
                        <a:t></a:t>
                      </a:r>
                      <a:r>
                        <a:rPr lang="en-US" altLang="zh-CN" sz="1400" err="1">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PC</a:t>
                      </a:r>
                      <a:r>
                        <a:rPr lang="en-US" altLang="zh-CN" sz="1400">
                          <a:latin typeface="宋体" panose="02010600030101010101" pitchFamily="2" charset="-122"/>
                          <a:ea typeface="方正书宋_GBK" panose="03000509000000000000" charset="-122"/>
                        </a:rPr>
                        <a: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ctr" eaLnBrk="1" hangingPunct="1">
                        <a:spcBef>
                          <a:spcPct val="0"/>
                        </a:spcBef>
                        <a:buNone/>
                      </a:pPr>
                      <a:endParaRPr lang="en-US" altLang="zh-CN" sz="120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4292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solidFill>
                            <a:srgbClr val="FF0000"/>
                          </a:solidFill>
                          <a:latin typeface="Times New Roman" panose="02020603050405020304" pitchFamily="18" charset="0"/>
                          <a:ea typeface="方正书宋_GBK" panose="03000509000000000000" charset="-122"/>
                        </a:rPr>
                        <a:t>条件跳转</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solidFill>
                            <a:srgbClr val="FF0000"/>
                          </a:solidFill>
                          <a:latin typeface="Times New Roman" panose="02020603050405020304" pitchFamily="18" charset="0"/>
                          <a:ea typeface="方正书宋_GBK" panose="03000509000000000000" charset="-122"/>
                        </a:rPr>
                        <a:t>JX/JNX</a:t>
                      </a:r>
                      <a:endParaRPr lang="zh-CN" altLang="zh-CN" sz="1400" dirty="0">
                        <a:solidFill>
                          <a:srgbClr val="FF0000"/>
                        </a:solidFill>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err="1">
                          <a:latin typeface="Times New Roman" panose="02020603050405020304" pitchFamily="18" charset="0"/>
                          <a:ea typeface="方正书宋_GBK" panose="03000509000000000000" charset="-122"/>
                        </a:rPr>
                        <a:t>Lable</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If X</a:t>
                      </a:r>
                      <a:r>
                        <a:rPr lang="zh-CN" altLang="en-US" sz="1400" dirty="0">
                          <a:latin typeface="Times New Roman" panose="02020603050405020304" pitchFamily="18" charset="0"/>
                          <a:ea typeface="方正书宋_GBK" panose="03000509000000000000" charset="-122"/>
                        </a:rPr>
                        <a:t>为真</a:t>
                      </a:r>
                      <a:r>
                        <a:rPr lang="en-US" altLang="zh-CN" sz="1400">
                          <a:latin typeface="Times New Roman" panose="02020603050405020304" pitchFamily="18" charset="0"/>
                          <a:ea typeface="方正书宋_GBK" panose="03000509000000000000" charset="-122"/>
                        </a:rPr>
                        <a:t>/</a:t>
                      </a:r>
                      <a:r>
                        <a:rPr lang="zh-CN" altLang="en-US" sz="1400" dirty="0">
                          <a:latin typeface="Times New Roman" panose="02020603050405020304" pitchFamily="18" charset="0"/>
                          <a:ea typeface="方正书宋_GBK" panose="03000509000000000000" charset="-122"/>
                        </a:rPr>
                        <a:t>假，则</a:t>
                      </a:r>
                      <a:r>
                        <a:rPr lang="en-US" altLang="zh-CN" sz="1400" err="1">
                          <a:latin typeface="Times New Roman" panose="02020603050405020304" pitchFamily="18" charset="0"/>
                          <a:ea typeface="方正书宋_GBK" panose="03000509000000000000" charset="-122"/>
                        </a:rPr>
                        <a:t>Lable</a:t>
                      </a:r>
                      <a:r>
                        <a:rPr lang="en-US" altLang="zh-CN" sz="1400">
                          <a:latin typeface="Times New Roman" panose="02020603050405020304" pitchFamily="18" charset="0"/>
                          <a:ea typeface="方正书宋_GBK" panose="03000509000000000000" charset="-122"/>
                          <a:sym typeface="Wingdings" panose="05000000000000000000" pitchFamily="2" charset="2"/>
                        </a:rPr>
                        <a:t></a:t>
                      </a:r>
                      <a:r>
                        <a:rPr lang="en-US" altLang="zh-CN" sz="1400">
                          <a:latin typeface="Times New Roman" panose="02020603050405020304" pitchFamily="18" charset="0"/>
                          <a:ea typeface="方正书宋_GBK" panose="03000509000000000000" charset="-122"/>
                        </a:rPr>
                        <a:t> </a:t>
                      </a:r>
                      <a:r>
                        <a:rPr lang="en-US" altLang="zh-CN" sz="1400">
                          <a:latin typeface="宋体" panose="02010600030101010101" pitchFamily="2" charset="-122"/>
                          <a:ea typeface="方正书宋_GBK" panose="03000509000000000000" charset="-122"/>
                        </a:rPr>
                        <a:t>(</a:t>
                      </a:r>
                      <a:r>
                        <a:rPr lang="en-US" altLang="zh-CN" sz="1400">
                          <a:latin typeface="Times New Roman" panose="02020603050405020304" pitchFamily="18" charset="0"/>
                          <a:ea typeface="方正书宋_GBK" panose="03000509000000000000" charset="-122"/>
                        </a:rPr>
                        <a:t>PC</a:t>
                      </a:r>
                      <a:r>
                        <a:rPr lang="en-US" altLang="zh-CN" sz="1400">
                          <a:latin typeface="宋体" panose="02010600030101010101" pitchFamily="2" charset="-122"/>
                          <a:ea typeface="方正书宋_GBK" panose="03000509000000000000" charset="-122"/>
                        </a:rPr>
                        <a: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ctr" eaLnBrk="1" hangingPunct="1">
                        <a:spcBef>
                          <a:spcPct val="0"/>
                        </a:spcBef>
                        <a:buNone/>
                      </a:pPr>
                      <a:endParaRPr lang="en-US" altLang="zh-CN" sz="120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71488">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latin typeface="Times New Roman" panose="02020603050405020304" pitchFamily="18" charset="0"/>
                          <a:ea typeface="方正书宋_GBK" panose="03000509000000000000" charset="-122"/>
                        </a:rPr>
                        <a:t>过程调用</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CALL</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Sub-</a:t>
                      </a:r>
                      <a:r>
                        <a:rPr lang="en-US" altLang="zh-CN" sz="1400" err="1">
                          <a:latin typeface="Times New Roman" panose="02020603050405020304" pitchFamily="18" charset="0"/>
                          <a:ea typeface="方正书宋_GBK" panose="03000509000000000000" charset="-122"/>
                        </a:rPr>
                        <a:t>Lable</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Sub-</a:t>
                      </a:r>
                      <a:r>
                        <a:rPr lang="en-US" altLang="zh-CN" sz="1400" err="1">
                          <a:latin typeface="Times New Roman" panose="02020603050405020304" pitchFamily="18" charset="0"/>
                          <a:ea typeface="方正书宋_GBK" panose="03000509000000000000" charset="-122"/>
                        </a:rPr>
                        <a:t>Lable</a:t>
                      </a:r>
                      <a:r>
                        <a:rPr lang="en-US" altLang="zh-CN" sz="1400" err="1">
                          <a:latin typeface="Times New Roman" panose="02020603050405020304" pitchFamily="18" charset="0"/>
                          <a:ea typeface="方正书宋_GBK" panose="03000509000000000000" charset="-122"/>
                          <a:sym typeface="Wingdings" panose="05000000000000000000" pitchFamily="2" charset="2"/>
                        </a:rPr>
                        <a:t></a:t>
                      </a:r>
                      <a:r>
                        <a:rPr lang="en-US" altLang="zh-CN" sz="1400" err="1">
                          <a:latin typeface="宋体" panose="02010600030101010101" pitchFamily="2" charset="-122"/>
                          <a:ea typeface="方正书宋_GBK" panose="03000509000000000000" charset="-122"/>
                        </a:rPr>
                        <a:t>(</a:t>
                      </a:r>
                      <a:r>
                        <a:rPr lang="en-US" altLang="zh-CN" sz="1400" err="1">
                          <a:latin typeface="Times New Roman" panose="02020603050405020304" pitchFamily="18" charset="0"/>
                          <a:ea typeface="方正书宋_GBK" panose="03000509000000000000" charset="-122"/>
                        </a:rPr>
                        <a:t>PC</a:t>
                      </a:r>
                      <a:r>
                        <a:rPr lang="en-US" altLang="zh-CN" sz="1400">
                          <a:latin typeface="宋体" panose="02010600030101010101" pitchFamily="2" charset="-122"/>
                          <a:ea typeface="方正书宋_GBK" panose="03000509000000000000" charset="-122"/>
                        </a:rPr>
                        <a: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200" dirty="0">
                          <a:latin typeface="Times New Roman" panose="02020603050405020304" pitchFamily="18" charset="0"/>
                          <a:ea typeface="方正书宋_GBK" panose="03000509000000000000" charset="-122"/>
                        </a:rPr>
                        <a:t>调用子程序</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57187">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92075" algn="ctr" eaLnBrk="1" hangingPunct="1">
                        <a:spcBef>
                          <a:spcPct val="0"/>
                        </a:spcBef>
                        <a:buNone/>
                      </a:pPr>
                      <a:r>
                        <a:rPr lang="zh-CN" altLang="en-US" sz="1400" dirty="0">
                          <a:latin typeface="Times New Roman" panose="02020603050405020304" pitchFamily="18" charset="0"/>
                          <a:ea typeface="方正书宋_GBK" panose="03000509000000000000" charset="-122"/>
                        </a:rPr>
                        <a:t>过程返回</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latin typeface="Times New Roman" panose="02020603050405020304" pitchFamily="18" charset="0"/>
                          <a:ea typeface="方正书宋_GBK" panose="03000509000000000000" charset="-122"/>
                        </a:rPr>
                        <a:t>RET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just" eaLnBrk="1" hangingPunct="1">
                        <a:spcBef>
                          <a:spcPct val="0"/>
                        </a:spcBef>
                        <a:buNone/>
                      </a:pPr>
                      <a:r>
                        <a:rPr lang="en-US" altLang="zh-CN" sz="1400">
                          <a:latin typeface="Symbol" panose="05050102010706020507" pitchFamily="18" charset="2"/>
                          <a:ea typeface="方正书宋_GBK" panose="03000509000000000000" charset="-122"/>
                        </a:rPr>
                        <a: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just" eaLnBrk="1" hangingPunct="1">
                        <a:spcBef>
                          <a:spcPct val="0"/>
                        </a:spcBef>
                        <a:buNone/>
                      </a:pPr>
                      <a:endParaRPr lang="en-US" altLang="zh-CN" sz="140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200" dirty="0">
                          <a:latin typeface="Times New Roman" panose="02020603050405020304" pitchFamily="18" charset="0"/>
                          <a:ea typeface="方正书宋_GBK" panose="03000509000000000000" charset="-122"/>
                        </a:rPr>
                        <a:t>返回主程序</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1463">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lnSpc>
                          <a:spcPts val="1565"/>
                        </a:lnSpc>
                        <a:spcBef>
                          <a:spcPct val="0"/>
                        </a:spcBef>
                        <a:buNone/>
                      </a:pPr>
                      <a:r>
                        <a:rPr lang="zh-CN" altLang="en-US" sz="1400" dirty="0">
                          <a:latin typeface="Times New Roman" panose="02020603050405020304" pitchFamily="18" charset="0"/>
                          <a:ea typeface="方正书宋_GBK" panose="03000509000000000000" charset="-122"/>
                        </a:rPr>
                        <a:t>其他</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zh-CN" altLang="en-US" sz="1400" dirty="0">
                          <a:solidFill>
                            <a:srgbClr val="FF0000"/>
                          </a:solidFill>
                          <a:latin typeface="Times New Roman" panose="02020603050405020304" pitchFamily="18" charset="0"/>
                          <a:ea typeface="方正书宋_GBK" panose="03000509000000000000" charset="-122"/>
                        </a:rPr>
                        <a:t>停机</a:t>
                      </a: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spcBef>
                          <a:spcPct val="0"/>
                        </a:spcBef>
                        <a:buNone/>
                      </a:pPr>
                      <a:r>
                        <a:rPr lang="en-US" altLang="zh-CN" sz="1400">
                          <a:solidFill>
                            <a:srgbClr val="FF0000"/>
                          </a:solidFill>
                          <a:latin typeface="Times New Roman" panose="02020603050405020304" pitchFamily="18" charset="0"/>
                          <a:ea typeface="方正书宋_GBK" panose="03000509000000000000" charset="-122"/>
                        </a:rPr>
                        <a:t>HLT</a:t>
                      </a:r>
                      <a:endParaRPr lang="zh-CN" altLang="zh-CN" sz="1400" dirty="0">
                        <a:solidFill>
                          <a:srgbClr val="FF0000"/>
                        </a:solidFill>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just" eaLnBrk="1" hangingPunct="1">
                        <a:spcBef>
                          <a:spcPct val="0"/>
                        </a:spcBef>
                        <a:buNone/>
                      </a:pPr>
                      <a:r>
                        <a:rPr lang="en-US" altLang="zh-CN" sz="1400">
                          <a:latin typeface="Symbol" panose="05050102010706020507" pitchFamily="18" charset="2"/>
                          <a:ea typeface="方正书宋_GBK" panose="03000509000000000000" charset="-122"/>
                        </a:rPr>
                        <a:t>-</a:t>
                      </a:r>
                      <a:endParaRPr lang="zh-CN" altLang="zh-CN" sz="1400" dirty="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just" eaLnBrk="1" hangingPunct="1">
                        <a:spcBef>
                          <a:spcPct val="0"/>
                        </a:spcBef>
                        <a:buNone/>
                      </a:pPr>
                      <a:endParaRPr lang="en-US" altLang="zh-CN" sz="140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269875" algn="ctr" eaLnBrk="1" hangingPunct="1">
                        <a:spcBef>
                          <a:spcPct val="0"/>
                        </a:spcBef>
                        <a:buNone/>
                      </a:pPr>
                      <a:endParaRPr lang="en-US" altLang="zh-CN" sz="1400">
                        <a:latin typeface="Times New Roman" panose="02020603050405020304" pitchFamily="18" charset="0"/>
                        <a:ea typeface="方正书宋_GBK" panose="03000509000000000000" charset="-122"/>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33400" y="76200"/>
            <a:ext cx="8610600" cy="685800"/>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模型机工作原理</a:t>
            </a:r>
          </a:p>
        </p:txBody>
      </p:sp>
      <p:sp>
        <p:nvSpPr>
          <p:cNvPr id="26627" name="内容占位符 2"/>
          <p:cNvSpPr>
            <a:spLocks noGrp="1"/>
          </p:cNvSpPr>
          <p:nvPr>
            <p:ph type="dt" sz="half" idx="10"/>
          </p:nvPr>
        </p:nvSpPr>
        <p:spPr>
          <a:xfrm>
            <a:off x="533400" y="762000"/>
            <a:ext cx="8486775" cy="5715000"/>
          </a:xfrm>
        </p:spPr>
        <p:txBody>
          <a:bodyPr vert="horz" wrap="square" lIns="0" tIns="0" rIns="0" bIns="0" anchor="t"/>
          <a:lstStyle/>
          <a:p>
            <a:pPr marL="0" indent="533400" eaLnBrk="1" hangingPunct="1">
              <a:lnSpc>
                <a:spcPct val="150000"/>
              </a:lnSpc>
              <a:buFont typeface="隶书" panose="02010509060101010101" pitchFamily="49" charset="-122"/>
              <a:buNone/>
            </a:pPr>
            <a:endParaRPr lang="zh-CN" altLang="en-US" sz="2000" dirty="0">
              <a:solidFill>
                <a:schemeClr val="tx1"/>
              </a:solidFill>
            </a:endParaRPr>
          </a:p>
          <a:p>
            <a:pPr marL="0" indent="533400" eaLnBrk="1" hangingPunct="1">
              <a:lnSpc>
                <a:spcPct val="150000"/>
              </a:lnSpc>
              <a:buFont typeface="隶书" panose="02010509060101010101" pitchFamily="49" charset="-122"/>
              <a:buNone/>
            </a:pPr>
            <a:r>
              <a:rPr lang="zh-CN" altLang="en-US" sz="2400" dirty="0">
                <a:solidFill>
                  <a:schemeClr val="tx1"/>
                </a:solidFill>
              </a:rPr>
              <a:t>计算机的工作本质上就是</a:t>
            </a:r>
            <a:r>
              <a:rPr lang="zh-CN" altLang="en-US" sz="2400" dirty="0">
                <a:solidFill>
                  <a:srgbClr val="FF0000"/>
                </a:solidFill>
                <a:latin typeface="Corbel" panose="020B0503020204020204" pitchFamily="34" charset="0"/>
              </a:rPr>
              <a:t>执行程序</a:t>
            </a:r>
            <a:r>
              <a:rPr lang="zh-CN" altLang="en-US" sz="2400" dirty="0">
                <a:solidFill>
                  <a:schemeClr val="tx1"/>
                </a:solidFill>
              </a:rPr>
              <a:t>的过程</a:t>
            </a:r>
            <a:r>
              <a:rPr lang="zh-CN" altLang="en-US" sz="2000" dirty="0"/>
              <a:t>。</a:t>
            </a:r>
          </a:p>
          <a:p>
            <a:pPr marL="0" indent="533400" eaLnBrk="1" hangingPunct="1">
              <a:lnSpc>
                <a:spcPct val="150000"/>
              </a:lnSpc>
              <a:buFont typeface="隶书" panose="02010509060101010101" pitchFamily="49" charset="-122"/>
              <a:buNone/>
            </a:pPr>
            <a:r>
              <a:rPr lang="zh-CN" altLang="en-US" sz="2000" dirty="0">
                <a:solidFill>
                  <a:srgbClr val="0000FF"/>
                </a:solidFill>
                <a:ea typeface="华文细黑" panose="02010600040101010101" pitchFamily="2" charset="-122"/>
              </a:rPr>
              <a:t>一</a:t>
            </a:r>
            <a:r>
              <a:rPr lang="en-US" altLang="zh-CN" sz="2000" dirty="0">
                <a:solidFill>
                  <a:srgbClr val="0000FF"/>
                </a:solidFill>
                <a:ea typeface="华文细黑" panose="02010600040101010101" pitchFamily="2" charset="-122"/>
              </a:rPr>
              <a:t>. </a:t>
            </a:r>
            <a:r>
              <a:rPr lang="zh-CN" altLang="en-US" sz="2000" dirty="0">
                <a:solidFill>
                  <a:srgbClr val="0000FF"/>
                </a:solidFill>
                <a:ea typeface="华文细黑" panose="02010600040101010101" pitchFamily="2" charset="-122"/>
              </a:rPr>
              <a:t>顺序执行</a:t>
            </a:r>
            <a:endParaRPr lang="en-US" altLang="zh-CN" sz="2000">
              <a:solidFill>
                <a:srgbClr val="0000FF"/>
              </a:solidFill>
              <a:ea typeface="华文细黑" panose="02010600040101010101" pitchFamily="2" charset="-122"/>
            </a:endParaRPr>
          </a:p>
          <a:p>
            <a:pPr marL="0" indent="533400" eaLnBrk="1" hangingPunct="1">
              <a:lnSpc>
                <a:spcPct val="150000"/>
              </a:lnSpc>
              <a:buFont typeface="隶书" panose="02010509060101010101" pitchFamily="49" charset="-122"/>
              <a:buNone/>
            </a:pPr>
            <a:r>
              <a:rPr lang="zh-CN" altLang="en-US" sz="2000" dirty="0">
                <a:solidFill>
                  <a:schemeClr val="tx1"/>
                </a:solidFill>
                <a:ea typeface="宋体" panose="02010600030101010101" pitchFamily="2" charset="-122"/>
              </a:rPr>
              <a:t>指令执行的基本过程可以分为</a:t>
            </a:r>
            <a:r>
              <a:rPr lang="zh-CN" altLang="en-US" sz="2000" dirty="0">
                <a:solidFill>
                  <a:srgbClr val="FF0000"/>
                </a:solidFill>
                <a:latin typeface="Corbel" panose="020B0503020204020204" pitchFamily="34" charset="0"/>
              </a:rPr>
              <a:t>取指令</a:t>
            </a:r>
            <a:r>
              <a:rPr lang="en-US" altLang="zh-CN" sz="2000">
                <a:solidFill>
                  <a:srgbClr val="FF0000"/>
                </a:solidFill>
                <a:latin typeface="Corbel" panose="020B0503020204020204" pitchFamily="34" charset="0"/>
              </a:rPr>
              <a:t>(fetch)</a:t>
            </a:r>
            <a:r>
              <a:rPr lang="zh-CN" altLang="en-US" sz="2000" dirty="0">
                <a:solidFill>
                  <a:srgbClr val="FF0000"/>
                </a:solidFill>
                <a:latin typeface="Corbel" panose="020B0503020204020204" pitchFamily="34" charset="0"/>
              </a:rPr>
              <a:t>、分析指令</a:t>
            </a:r>
            <a:r>
              <a:rPr lang="en-US" altLang="zh-CN" sz="2000">
                <a:solidFill>
                  <a:srgbClr val="FF0000"/>
                </a:solidFill>
                <a:latin typeface="Corbel" panose="020B0503020204020204" pitchFamily="34" charset="0"/>
              </a:rPr>
              <a:t>(decode)</a:t>
            </a:r>
            <a:r>
              <a:rPr lang="zh-CN" altLang="en-US" sz="2000" dirty="0">
                <a:solidFill>
                  <a:srgbClr val="FF0000"/>
                </a:solidFill>
                <a:latin typeface="Corbel" panose="020B0503020204020204" pitchFamily="34" charset="0"/>
              </a:rPr>
              <a:t>和执行指令</a:t>
            </a:r>
            <a:r>
              <a:rPr lang="en-US" altLang="zh-CN" sz="2000">
                <a:solidFill>
                  <a:srgbClr val="FF0000"/>
                </a:solidFill>
                <a:latin typeface="Corbel" panose="020B0503020204020204" pitchFamily="34" charset="0"/>
              </a:rPr>
              <a:t>(execute)</a:t>
            </a:r>
            <a:r>
              <a:rPr lang="zh-CN" altLang="en-US" sz="2000" dirty="0">
                <a:solidFill>
                  <a:schemeClr val="tx1"/>
                </a:solidFill>
                <a:ea typeface="宋体" panose="02010600030101010101" pitchFamily="2" charset="-122"/>
              </a:rPr>
              <a:t>三个阶段。</a:t>
            </a:r>
          </a:p>
          <a:p>
            <a:pPr marL="0" indent="533400" eaLnBrk="1" hangingPunct="1">
              <a:lnSpc>
                <a:spcPct val="150000"/>
              </a:lnSpc>
              <a:buFont typeface="隶书" panose="02010509060101010101" pitchFamily="49" charset="-122"/>
              <a:buNone/>
            </a:pPr>
            <a:r>
              <a:rPr lang="zh-CN" altLang="en-US" sz="2000" dirty="0">
                <a:solidFill>
                  <a:srgbClr val="0000FF"/>
                </a:solidFill>
                <a:ea typeface="华文细黑" panose="02010600040101010101" pitchFamily="2" charset="-122"/>
              </a:rPr>
              <a:t>二</a:t>
            </a:r>
            <a:r>
              <a:rPr lang="en-US" altLang="zh-CN" sz="2000" dirty="0">
                <a:solidFill>
                  <a:srgbClr val="0000FF"/>
                </a:solidFill>
                <a:ea typeface="华文细黑" panose="02010600040101010101" pitchFamily="2" charset="-122"/>
              </a:rPr>
              <a:t>.</a:t>
            </a:r>
            <a:r>
              <a:rPr lang="zh-CN" altLang="en-US" sz="2000" dirty="0">
                <a:solidFill>
                  <a:srgbClr val="0000FF"/>
                </a:solidFill>
                <a:ea typeface="华文细黑" panose="02010600040101010101" pitchFamily="2" charset="-122"/>
              </a:rPr>
              <a:t>  非顺序执行</a:t>
            </a:r>
            <a:endParaRPr lang="en-US" altLang="zh-CN" sz="2000">
              <a:solidFill>
                <a:srgbClr val="0000FF"/>
              </a:solidFill>
              <a:ea typeface="华文细黑" panose="02010600040101010101" pitchFamily="2" charset="-122"/>
            </a:endParaRPr>
          </a:p>
          <a:p>
            <a:pPr marL="328930" lvl="2" indent="533400" eaLnBrk="1" hangingPunct="1">
              <a:lnSpc>
                <a:spcPct val="150000"/>
              </a:lnSpc>
              <a:buFont typeface="Corbel" panose="020B0503020204020204" pitchFamily="34" charset="0"/>
              <a:buAutoNum type="arabicPeriod"/>
            </a:pPr>
            <a:r>
              <a:rPr lang="zh-CN" altLang="en-US" sz="2000" b="1" dirty="0">
                <a:ea typeface="宋体" panose="02010600030101010101" pitchFamily="2" charset="-122"/>
              </a:rPr>
              <a:t>转移（</a:t>
            </a:r>
            <a:r>
              <a:rPr lang="en-US" altLang="zh-CN" sz="2000" b="1">
                <a:ea typeface="宋体" panose="02010600030101010101" pitchFamily="2" charset="-122"/>
              </a:rPr>
              <a:t>jump</a:t>
            </a:r>
            <a:r>
              <a:rPr lang="zh-CN" altLang="en-US" sz="2000" b="1" dirty="0">
                <a:ea typeface="宋体" panose="02010600030101010101" pitchFamily="2" charset="-122"/>
              </a:rPr>
              <a:t>）：执行条件</a:t>
            </a:r>
            <a:r>
              <a:rPr lang="en-US" altLang="zh-CN" sz="2000" b="1">
                <a:ea typeface="宋体" panose="02010600030101010101" pitchFamily="2" charset="-122"/>
              </a:rPr>
              <a:t>/</a:t>
            </a:r>
            <a:r>
              <a:rPr lang="zh-CN" altLang="en-US" sz="2000" b="1" dirty="0">
                <a:ea typeface="宋体" panose="02010600030101010101" pitchFamily="2" charset="-122"/>
              </a:rPr>
              <a:t>无条件转移指令，不返回</a:t>
            </a:r>
            <a:endParaRPr lang="en-US" altLang="zh-CN" sz="2000" b="1">
              <a:ea typeface="宋体" panose="02010600030101010101" pitchFamily="2" charset="-122"/>
            </a:endParaRPr>
          </a:p>
          <a:p>
            <a:pPr marL="328930" lvl="2" indent="533400" eaLnBrk="1" hangingPunct="1">
              <a:lnSpc>
                <a:spcPct val="150000"/>
              </a:lnSpc>
              <a:buFont typeface="Corbel" panose="020B0503020204020204" pitchFamily="34" charset="0"/>
              <a:buAutoNum type="arabicPeriod"/>
            </a:pPr>
            <a:r>
              <a:rPr lang="zh-CN" altLang="en-US" sz="2000" b="1" dirty="0">
                <a:ea typeface="宋体" panose="02010600030101010101" pitchFamily="2" charset="-122"/>
              </a:rPr>
              <a:t>过程（</a:t>
            </a:r>
            <a:r>
              <a:rPr lang="en-US" altLang="zh-CN" sz="2000" b="1">
                <a:ea typeface="宋体" panose="02010600030101010101" pitchFamily="2" charset="-122"/>
              </a:rPr>
              <a:t>procedure</a:t>
            </a:r>
            <a:r>
              <a:rPr lang="zh-CN" altLang="en-US" sz="2000" b="1" dirty="0">
                <a:ea typeface="宋体" panose="02010600030101010101" pitchFamily="2" charset="-122"/>
              </a:rPr>
              <a:t>）调用：主程序调用子程序后返回断点</a:t>
            </a:r>
            <a:endParaRPr lang="en-US" altLang="zh-CN" sz="2000" b="1">
              <a:ea typeface="宋体" panose="02010600030101010101" pitchFamily="2" charset="-122"/>
            </a:endParaRPr>
          </a:p>
          <a:p>
            <a:pPr marL="328930" lvl="2" indent="533400" eaLnBrk="1" hangingPunct="1">
              <a:lnSpc>
                <a:spcPct val="150000"/>
              </a:lnSpc>
              <a:buFont typeface="Corbel" panose="020B0503020204020204" pitchFamily="34" charset="0"/>
              <a:buAutoNum type="arabicPeriod"/>
            </a:pPr>
            <a:r>
              <a:rPr lang="zh-CN" altLang="en-US" sz="2000" b="1" dirty="0">
                <a:ea typeface="宋体" panose="02010600030101010101" pitchFamily="2" charset="-122"/>
              </a:rPr>
              <a:t>中断（</a:t>
            </a:r>
            <a:r>
              <a:rPr lang="en-US" altLang="zh-CN" sz="2000" b="1">
                <a:ea typeface="宋体" panose="02010600030101010101" pitchFamily="2" charset="-122"/>
              </a:rPr>
              <a:t>interrupt</a:t>
            </a:r>
            <a:r>
              <a:rPr lang="zh-CN" altLang="en-US" sz="2000" b="1" dirty="0">
                <a:ea typeface="宋体" panose="02010600030101010101" pitchFamily="2" charset="-122"/>
              </a:rPr>
              <a:t>）：外界突发事件处理完后返回断点</a:t>
            </a:r>
            <a:endParaRPr lang="en-US" altLang="zh-CN" sz="2000" b="1">
              <a:ea typeface="宋体" panose="02010600030101010101" pitchFamily="2" charset="-122"/>
            </a:endParaRPr>
          </a:p>
          <a:p>
            <a:pPr marL="328930" lvl="2" indent="533400" eaLnBrk="1" hangingPunct="1">
              <a:lnSpc>
                <a:spcPct val="150000"/>
              </a:lnSpc>
              <a:buFont typeface="Corbel" panose="020B0503020204020204" pitchFamily="34" charset="0"/>
              <a:buAutoNum type="arabicPeriod"/>
            </a:pPr>
            <a:r>
              <a:rPr lang="zh-CN" altLang="en-US" sz="2000" b="1" dirty="0">
                <a:ea typeface="宋体" panose="02010600030101010101" pitchFamily="2" charset="-122"/>
              </a:rPr>
              <a:t>异常（</a:t>
            </a:r>
            <a:r>
              <a:rPr lang="en-US" altLang="en-US" sz="2000" b="1">
                <a:ea typeface="宋体" panose="02010600030101010101" pitchFamily="2" charset="-122"/>
              </a:rPr>
              <a:t> exception</a:t>
            </a:r>
            <a:r>
              <a:rPr lang="zh-CN" altLang="en-US" sz="2000" b="1" dirty="0">
                <a:ea typeface="宋体" panose="02010600030101010101" pitchFamily="2" charset="-122"/>
              </a:rPr>
              <a:t>）：</a:t>
            </a:r>
            <a:r>
              <a:rPr lang="zh-CN" altLang="en-US" sz="2000" b="1" dirty="0">
                <a:ea typeface="宋体" panose="02010600030101010101" pitchFamily="2" charset="-122"/>
                <a:sym typeface="+mn-ea"/>
              </a:rPr>
              <a:t>程序本身产生的某些例外处理完后重新执行</a:t>
            </a:r>
            <a:endParaRPr lang="en-US" altLang="zh-CN" sz="2000" b="1">
              <a:ea typeface="宋体" panose="02010600030101010101" pitchFamily="2" charset="-122"/>
            </a:endParaRPr>
          </a:p>
          <a:p>
            <a:pPr marL="328930" lvl="2" indent="533400" eaLnBrk="1" hangingPunct="1">
              <a:lnSpc>
                <a:spcPct val="150000"/>
              </a:lnSpc>
              <a:buFont typeface="Corbel" panose="020B0503020204020204" pitchFamily="34" charset="0"/>
              <a:buAutoNum type="arabicPeriod" startAt="5"/>
            </a:pPr>
            <a:r>
              <a:rPr lang="zh-CN" altLang="en-US" sz="2000" b="1" dirty="0">
                <a:ea typeface="宋体" panose="02010600030101010101" pitchFamily="2" charset="-122"/>
              </a:rPr>
              <a:t>陷阱</a:t>
            </a:r>
            <a:r>
              <a:rPr lang="en-US" altLang="en-US" sz="2000" b="1">
                <a:ea typeface="宋体" panose="02010600030101010101" pitchFamily="2" charset="-122"/>
              </a:rPr>
              <a:t>(trap)  </a:t>
            </a:r>
            <a:r>
              <a:rPr lang="zh-CN" altLang="en-US" sz="2000" b="1" dirty="0">
                <a:ea typeface="宋体" panose="02010600030101010101" pitchFamily="2" charset="-122"/>
              </a:rPr>
              <a:t>：程序本身产生某些例外条件处理完后返回断点</a:t>
            </a:r>
            <a:endParaRPr lang="en-US" altLang="zh-CN" sz="2000" b="1">
              <a:ea typeface="宋体" panose="02010600030101010101" pitchFamily="2" charset="-122"/>
            </a:endParaRPr>
          </a:p>
          <a:p>
            <a:pPr marL="328930" lvl="2" indent="533400" eaLnBrk="1" hangingPunct="1">
              <a:lnSpc>
                <a:spcPct val="150000"/>
              </a:lnSpc>
              <a:buFont typeface="Corbel" panose="020B0503020204020204" pitchFamily="34" charset="0"/>
              <a:buAutoNum type="arabicPeriod"/>
            </a:pPr>
            <a:endParaRPr lang="en-US" altLang="zh-CN" sz="2000" b="1">
              <a:ea typeface="宋体" panose="02010600030101010101" pitchFamily="2" charset="-122"/>
            </a:endParaRPr>
          </a:p>
        </p:txBody>
      </p:sp>
      <p:sp>
        <p:nvSpPr>
          <p:cNvPr id="5" name="日期占位符 4"/>
          <p:cNvSpPr txBox="1"/>
          <p:nvPr/>
        </p:nvSpPr>
        <p:spPr bwMode="auto">
          <a:xfrm>
            <a:off x="0" y="6500813"/>
            <a:ext cx="1571625" cy="285750"/>
          </a:xfrm>
          <a:prstGeom prst="rect">
            <a:avLst/>
          </a:prstGeom>
          <a:ln>
            <a:miter lim="800000"/>
          </a:ln>
        </p:spPr>
        <p:txBody>
          <a:bodyPr/>
          <a:lstStyle/>
          <a:p>
            <a:pPr marR="0" algn="ctr" defTabSz="914400">
              <a:buClrTx/>
              <a:buSzTx/>
              <a:buFontTx/>
              <a:buNone/>
              <a:defRPr/>
            </a:pPr>
            <a:fld id="{BFC2C8D5-D512-40ED-9ADA-33B586F93126}" type="datetime1">
              <a:rPr kumimoji="0" lang="zh-CN" altLang="en-US" sz="1600" b="1" kern="1200" cap="none" spc="0" normalizeH="0" baseline="0" noProof="0">
                <a:solidFill>
                  <a:srgbClr val="CDFFCD"/>
                </a:solidFill>
                <a:latin typeface="+mj-lt"/>
                <a:ea typeface="+mj-ea"/>
                <a:cs typeface="+mn-cs"/>
              </a:rPr>
              <a:t>2025/3/14 Friday</a:t>
            </a:fld>
            <a:endParaRPr kumimoji="0" lang="en-US" altLang="zh-CN" sz="1600" b="1" kern="1200" cap="none" spc="0" normalizeH="0" baseline="0" noProof="0">
              <a:solidFill>
                <a:srgbClr val="CDFFCD"/>
              </a:solidFill>
              <a:latin typeface="+mj-lt"/>
              <a:ea typeface="+mj-ea"/>
              <a:cs typeface="+mn-cs"/>
            </a:endParaRPr>
          </a:p>
        </p:txBody>
      </p:sp>
      <p:sp>
        <p:nvSpPr>
          <p:cNvPr id="26629" name="矩形 5"/>
          <p:cNvSpPr/>
          <p:nvPr/>
        </p:nvSpPr>
        <p:spPr>
          <a:xfrm>
            <a:off x="8316913" y="6488113"/>
            <a:ext cx="755650" cy="366712"/>
          </a:xfrm>
          <a:prstGeom prst="rect">
            <a:avLst/>
          </a:prstGeom>
          <a:noFill/>
          <a:ln w="9525">
            <a:noFill/>
          </a:ln>
        </p:spPr>
        <p:txBody>
          <a:bodyPr wrap="none">
            <a:spAutoFit/>
          </a:bodyPr>
          <a:lstStyle/>
          <a:p>
            <a:fld id="{9A0DB2DC-4C9A-4742-B13C-FB6460FD3503}" type="slidenum">
              <a:rPr lang="en-US" altLang="zh-CN" b="1">
                <a:solidFill>
                  <a:srgbClr val="CDFFCD"/>
                </a:solidFill>
                <a:latin typeface="Arial" panose="020B0604020202020204" pitchFamily="34" charset="0"/>
                <a:ea typeface="华文宋体" panose="02010600040101010101" pitchFamily="2" charset="-122"/>
              </a:rPr>
              <a:t>19</a:t>
            </a:fld>
            <a:r>
              <a:rPr lang="en-US" altLang="zh-CN" b="1">
                <a:solidFill>
                  <a:srgbClr val="CDFFCD"/>
                </a:solidFill>
                <a:latin typeface="Arial" panose="020B0604020202020204" pitchFamily="34" charset="0"/>
                <a:ea typeface="华文宋体" panose="02010600040101010101" pitchFamily="2" charset="-122"/>
              </a:rPr>
              <a:t>/81</a:t>
            </a:r>
            <a:endParaRPr lang="zh-CN" altLang="en-US" dirty="0">
              <a:latin typeface="Arial" panose="020B0604020202020204" pitchFamily="34" charset="0"/>
              <a:ea typeface="华文宋体" panose="02010600040101010101" pitchFamily="2" charset="-122"/>
            </a:endParaRPr>
          </a:p>
        </p:txBody>
      </p:sp>
      <p:sp>
        <p:nvSpPr>
          <p:cNvPr id="6"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7"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19</a:t>
            </a:fld>
            <a:endParaRPr lang="zh-CN" altLang="en-US" sz="1200" b="1" dirty="0">
              <a:solidFill>
                <a:srgbClr val="7F7F7F"/>
              </a:solidFill>
              <a:latin typeface="Comic Sans MS" panose="030F0702030302020204" pitchFamily="66" charset="0"/>
            </a:endParaRPr>
          </a:p>
        </p:txBody>
      </p:sp>
      <p:sp>
        <p:nvSpPr>
          <p:cNvPr id="8"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clickPar">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dissolve">
                                      <p:cBhvr>
                                        <p:cTn id="7" dur="500"/>
                                        <p:tgtEl>
                                          <p:spTgt spid="266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dissolve">
                                      <p:cBhvr>
                                        <p:cTn id="12" dur="500"/>
                                        <p:tgtEl>
                                          <p:spTgt spid="266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animEffect transition="in" filter="dissolve">
                                      <p:cBhvr>
                                        <p:cTn id="17" dur="500"/>
                                        <p:tgtEl>
                                          <p:spTgt spid="266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7">
                                            <p:txEl>
                                              <p:pRg st="4" end="4"/>
                                            </p:txEl>
                                          </p:spTgt>
                                        </p:tgtEl>
                                        <p:attrNameLst>
                                          <p:attrName>style.visibility</p:attrName>
                                        </p:attrNameLst>
                                      </p:cBhvr>
                                      <p:to>
                                        <p:strVal val="visible"/>
                                      </p:to>
                                    </p:set>
                                    <p:animEffect transition="in" filter="dissolve">
                                      <p:cBhvr>
                                        <p:cTn id="22" dur="500"/>
                                        <p:tgtEl>
                                          <p:spTgt spid="2662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627">
                                            <p:txEl>
                                              <p:pRg st="5" end="5"/>
                                            </p:txEl>
                                          </p:spTgt>
                                        </p:tgtEl>
                                        <p:attrNameLst>
                                          <p:attrName>style.visibility</p:attrName>
                                        </p:attrNameLst>
                                      </p:cBhvr>
                                      <p:to>
                                        <p:strVal val="visible"/>
                                      </p:to>
                                    </p:set>
                                    <p:animEffect transition="in" filter="dissolve">
                                      <p:cBhvr>
                                        <p:cTn id="27" dur="500"/>
                                        <p:tgtEl>
                                          <p:spTgt spid="2662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6627">
                                            <p:txEl>
                                              <p:pRg st="6" end="6"/>
                                            </p:txEl>
                                          </p:spTgt>
                                        </p:tgtEl>
                                        <p:attrNameLst>
                                          <p:attrName>style.visibility</p:attrName>
                                        </p:attrNameLst>
                                      </p:cBhvr>
                                      <p:to>
                                        <p:strVal val="visible"/>
                                      </p:to>
                                    </p:set>
                                    <p:animEffect transition="in" filter="dissolve">
                                      <p:cBhvr>
                                        <p:cTn id="32" dur="500"/>
                                        <p:tgtEl>
                                          <p:spTgt spid="2662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627">
                                            <p:txEl>
                                              <p:pRg st="7" end="7"/>
                                            </p:txEl>
                                          </p:spTgt>
                                        </p:tgtEl>
                                        <p:attrNameLst>
                                          <p:attrName>style.visibility</p:attrName>
                                        </p:attrNameLst>
                                      </p:cBhvr>
                                      <p:to>
                                        <p:strVal val="visible"/>
                                      </p:to>
                                    </p:set>
                                    <p:animEffect transition="in" filter="dissolve">
                                      <p:cBhvr>
                                        <p:cTn id="37" dur="500"/>
                                        <p:tgtEl>
                                          <p:spTgt spid="2662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6627">
                                            <p:txEl>
                                              <p:pRg st="8" end="8"/>
                                            </p:txEl>
                                          </p:spTgt>
                                        </p:tgtEl>
                                        <p:attrNameLst>
                                          <p:attrName>style.visibility</p:attrName>
                                        </p:attrNameLst>
                                      </p:cBhvr>
                                      <p:to>
                                        <p:strVal val="visible"/>
                                      </p:to>
                                    </p:set>
                                    <p:animEffect transition="in" filter="dissolve">
                                      <p:cBhvr>
                                        <p:cTn id="42" dur="500"/>
                                        <p:tgtEl>
                                          <p:spTgt spid="2662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6627">
                                            <p:txEl>
                                              <p:pRg st="9" end="9"/>
                                            </p:txEl>
                                          </p:spTgt>
                                        </p:tgtEl>
                                        <p:attrNameLst>
                                          <p:attrName>style.visibility</p:attrName>
                                        </p:attrNameLst>
                                      </p:cBhvr>
                                      <p:to>
                                        <p:strVal val="visible"/>
                                      </p:to>
                                    </p:set>
                                    <p:animEffect transition="in" filter="dissolve">
                                      <p:cBhvr>
                                        <p:cTn id="47" dur="500"/>
                                        <p:tgtEl>
                                          <p:spTgt spid="266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10" name="表格 10309"/>
          <p:cNvGraphicFramePr/>
          <p:nvPr/>
        </p:nvGraphicFramePr>
        <p:xfrm>
          <a:off x="457200" y="777875"/>
          <a:ext cx="8393113" cy="4206875"/>
        </p:xfrm>
        <a:graphic>
          <a:graphicData uri="http://schemas.openxmlformats.org/drawingml/2006/table">
            <a:tbl>
              <a:tblPr/>
              <a:tblGrid>
                <a:gridCol w="1042988">
                  <a:extLst>
                    <a:ext uri="{9D8B030D-6E8A-4147-A177-3AD203B41FA5}">
                      <a16:colId xmlns:a16="http://schemas.microsoft.com/office/drawing/2014/main" val="20000"/>
                    </a:ext>
                  </a:extLst>
                </a:gridCol>
                <a:gridCol w="3394075">
                  <a:extLst>
                    <a:ext uri="{9D8B030D-6E8A-4147-A177-3AD203B41FA5}">
                      <a16:colId xmlns:a16="http://schemas.microsoft.com/office/drawing/2014/main" val="20001"/>
                    </a:ext>
                  </a:extLst>
                </a:gridCol>
                <a:gridCol w="987425">
                  <a:extLst>
                    <a:ext uri="{9D8B030D-6E8A-4147-A177-3AD203B41FA5}">
                      <a16:colId xmlns:a16="http://schemas.microsoft.com/office/drawing/2014/main" val="20002"/>
                    </a:ext>
                  </a:extLst>
                </a:gridCol>
                <a:gridCol w="2968625">
                  <a:extLst>
                    <a:ext uri="{9D8B030D-6E8A-4147-A177-3AD203B41FA5}">
                      <a16:colId xmlns:a16="http://schemas.microsoft.com/office/drawing/2014/main" val="20003"/>
                    </a:ext>
                  </a:extLst>
                </a:gridCol>
              </a:tblGrid>
              <a:tr h="554038">
                <a:tc grid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tcPr>
                </a:tc>
                <a:tc rowSpan="8">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eaLnBrk="1" hangingPunct="1">
                        <a:buClr>
                          <a:srgbClr val="FFC000"/>
                        </a:buClr>
                        <a:buFont typeface="隶书" panose="02010509060101010101" pitchFamily="49" charset="-122"/>
                        <a:buNone/>
                      </a:pPr>
                      <a:endParaRPr lang="zh-CN" altLang="en-US" dirty="0">
                        <a:solidFill>
                          <a:schemeClr val="bg1"/>
                        </a:solidFill>
                        <a:latin typeface="黑体" panose="02010609060101010101" pitchFamily="2" charset="-122"/>
                        <a:ea typeface="黑体" panose="02010609060101010101" pitchFamily="2" charset="-122"/>
                      </a:endParaRPr>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a:noFill/>
                    </a:lnT>
                    <a:lnB>
                      <a:noFill/>
                    </a:lnB>
                    <a:lnTlToBr>
                      <a:noFill/>
                    </a:lnTlToBr>
                    <a:lnBlToTr>
                      <a:noFill/>
                    </a:lnBlToTr>
                    <a:noFill/>
                  </a:tcPr>
                </a:tc>
                <a:tc row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5412">
                <a:tc rowSpan="2" grid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tc rowSpan="2" hMerge="1">
                  <a:txBody>
                    <a:bodyPr/>
                    <a:lstStyle/>
                    <a:p>
                      <a:endParaRPr lang="zh-CN"/>
                    </a:p>
                  </a:txBody>
                  <a:tcPr>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tcPr>
                </a:tc>
                <a:tc vMerge="1">
                  <a:txBody>
                    <a:bodyPr/>
                    <a:lstStyle/>
                    <a:p>
                      <a:endParaRPr lang="zh-CN"/>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tcPr>
                </a:tc>
                <a:tc vMerge="1">
                  <a:txBody>
                    <a:bodyPr/>
                    <a:lstStyle/>
                    <a:p>
                      <a:endParaRPr lang="zh-CN"/>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B w="38100" cap="flat" cmpd="sng">
                      <a:solidFill>
                        <a:schemeClr val="tx1"/>
                      </a:solidFill>
                      <a:prstDash val="solid"/>
                      <a:headEnd type="none" w="med" len="med"/>
                      <a:tailEnd type="none" w="med" len="med"/>
                    </a:lnB>
                  </a:tcPr>
                </a:tc>
                <a:extLst>
                  <a:ext uri="{0D108BD9-81ED-4DB2-BD59-A6C34878D82A}">
                    <a16:rowId xmlns:a16="http://schemas.microsoft.com/office/drawing/2014/main" val="10001"/>
                  </a:ext>
                </a:extLst>
              </a:tr>
              <a:tr h="455613">
                <a:tc gridSpan="2" vMerge="1">
                  <a:txBody>
                    <a:bodyPr/>
                    <a:lstStyle/>
                    <a:p>
                      <a:endParaRPr lang="zh-CN"/>
                    </a:p>
                  </a:txBody>
                  <a:tcPr>
                    <a:lnL w="38100" cap="flat" cmpd="sng">
                      <a:solidFill>
                        <a:schemeClr val="tx1"/>
                      </a:solidFill>
                      <a:prstDash val="solid"/>
                      <a:headEnd type="none" w="med" len="med"/>
                      <a:tailEnd type="none" w="med" len="med"/>
                    </a:lnL>
                    <a:lnB w="38100" cap="flat" cmpd="sng">
                      <a:solidFill>
                        <a:schemeClr val="tx1"/>
                      </a:solidFill>
                      <a:prstDash val="solid"/>
                      <a:headEnd type="none" w="med" len="med"/>
                      <a:tailEnd type="none" w="med" len="med"/>
                    </a:lnB>
                  </a:tcPr>
                </a:tc>
                <a:tc hMerge="1" vMerge="1">
                  <a:txBody>
                    <a:bodyPr/>
                    <a:lstStyle/>
                    <a:p>
                      <a:endParaRPr lang="zh-CN"/>
                    </a:p>
                  </a:txBody>
                  <a:tcPr>
                    <a:lnR w="38100" cap="flat" cmpd="sng">
                      <a:solidFill>
                        <a:schemeClr val="tx1"/>
                      </a:solidFill>
                      <a:prstDash val="solid"/>
                      <a:headEnd type="none" w="med" len="med"/>
                      <a:tailEnd type="none" w="med" len="med"/>
                    </a:lnR>
                    <a:lnB w="38100" cap="flat" cmpd="sng">
                      <a:solidFill>
                        <a:schemeClr val="tx1"/>
                      </a:solidFill>
                      <a:prstDash val="solid"/>
                      <a:headEnd type="none" w="med" len="med"/>
                      <a:tailEnd type="none" w="med" len="med"/>
                    </a:lnB>
                  </a:tcPr>
                </a:tc>
                <a:tc vMerge="1">
                  <a:txBody>
                    <a:bodyPr/>
                    <a:lstStyle/>
                    <a:p>
                      <a:endParaRPr lang="zh-CN"/>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2">
                <a:tc grid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tcPr>
                </a:tc>
                <a:tc vMerge="1">
                  <a:txBody>
                    <a:bodyPr/>
                    <a:lstStyle/>
                    <a:p>
                      <a:endParaRPr lang="zh-CN"/>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grid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tcPr>
                </a:tc>
                <a:tc vMerge="1">
                  <a:txBody>
                    <a:bodyPr/>
                    <a:lstStyle/>
                    <a:p>
                      <a:endParaRPr lang="zh-CN"/>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2">
                <a:tc grid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tcPr>
                </a:tc>
                <a:tc vMerge="1">
                  <a:txBody>
                    <a:bodyPr/>
                    <a:lstStyle/>
                    <a:p>
                      <a:endParaRPr lang="zh-CN"/>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23900">
                <a:tc rowSpan="2">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tc vMerge="1">
                  <a:txBody>
                    <a:bodyPr/>
                    <a:lstStyle/>
                    <a:p>
                      <a:endParaRPr lang="zh-CN"/>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vMerge="1">
                  <a:txBody>
                    <a:bodyPr/>
                    <a:lstStyle/>
                    <a:p>
                      <a:endParaRPr lang="zh-CN"/>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B w="38100" cap="flat" cmpd="sng">
                      <a:solidFill>
                        <a:schemeClr val="tx1"/>
                      </a:solidFill>
                      <a:prstDash val="solid"/>
                      <a:headEnd type="none" w="med" len="med"/>
                      <a:tailEnd type="none" w="med" len="med"/>
                    </a:lnB>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tc vMerge="1">
                  <a:txBody>
                    <a:bodyPr/>
                    <a:lstStyle/>
                    <a:p>
                      <a:endParaRPr lang="zh-CN"/>
                    </a:p>
                  </a:txBody>
                  <a:tcP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tcPr>
                </a:tc>
                <a:tc>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endParaRPr lang="zh-CN" altLang="en-US" dirty="0">
                        <a:solidFill>
                          <a:schemeClr val="bg1"/>
                        </a:solidFill>
                        <a:ea typeface="宋体" panose="02010600030101010101" pitchFamily="2" charset="-122"/>
                      </a:endParaRPr>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17525">
                <a:tc gridSpan="4">
                  <a:txBody>
                    <a:bodyPr/>
                    <a:lstStyle>
                      <a:lvl1pPr marL="571500" lvl="0" indent="-571500" algn="l" rtl="0" eaLnBrk="0" fontAlgn="base" hangingPunct="0">
                        <a:spcBef>
                          <a:spcPct val="20000"/>
                        </a:spcBef>
                        <a:spcAft>
                          <a:spcPct val="0"/>
                        </a:spcAft>
                        <a:buAutoNum type="ea1JpnChsDbPeriod"/>
                        <a:defRPr sz="2400" b="1">
                          <a:solidFill>
                            <a:schemeClr val="tx1"/>
                          </a:solidFill>
                          <a:latin typeface="Comic Sans MS" panose="030F0702030302020204" pitchFamily="66" charset="0"/>
                          <a:ea typeface="+mn-ea"/>
                          <a:cs typeface="+mn-cs"/>
                        </a:defRPr>
                      </a:lvl1pPr>
                      <a:lvl2pPr marL="742950" lvl="1" indent="-28575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2pPr>
                      <a:lvl3pPr marL="1143000" lvl="2"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3pPr>
                      <a:lvl4pPr marL="1600200" lvl="3"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4pPr>
                      <a:lvl5pPr marL="2057400" lvl="4" indent="-228600" algn="l" rtl="0" eaLnBrk="0" fontAlgn="base" hangingPunct="0">
                        <a:spcBef>
                          <a:spcPct val="20000"/>
                        </a:spcBef>
                        <a:spcAft>
                          <a:spcPct val="0"/>
                        </a:spcAft>
                        <a:buChar char="»"/>
                        <a:defRPr sz="1800" b="1">
                          <a:solidFill>
                            <a:schemeClr val="tx1"/>
                          </a:solidFill>
                          <a:latin typeface="Comic Sans MS" panose="030F0702030302020204" pitchFamily="66" charset="0"/>
                          <a:ea typeface="+mn-ea"/>
                        </a:defRPr>
                      </a:lvl5pPr>
                    </a:lstStyle>
                    <a:p>
                      <a:pPr marL="0" lvl="0" indent="0" algn="ctr">
                        <a:spcBef>
                          <a:spcPct val="0"/>
                        </a:spcBef>
                        <a:buNone/>
                      </a:pPr>
                      <a:r>
                        <a:rPr lang="zh-CN" altLang="en-US" sz="2000" dirty="0">
                          <a:solidFill>
                            <a:srgbClr val="0000FF"/>
                          </a:solidFill>
                          <a:latin typeface="楷体_GB2312" panose="02010609030101010101" pitchFamily="49" charset="-122"/>
                          <a:ea typeface="楷体_GB2312" panose="02010609030101010101" pitchFamily="49" charset="-122"/>
                        </a:rPr>
                        <a:t>（</a:t>
                      </a:r>
                      <a:r>
                        <a:rPr lang="en-US" altLang="zh-CN" sz="2000" dirty="0">
                          <a:solidFill>
                            <a:srgbClr val="0000FF"/>
                          </a:solidFill>
                          <a:latin typeface="楷体_GB2312" panose="02010609030101010101" pitchFamily="49" charset="-122"/>
                          <a:ea typeface="楷体_GB2312" panose="02010609030101010101" pitchFamily="49" charset="-122"/>
                        </a:rPr>
                        <a:t>a</a:t>
                      </a:r>
                      <a:r>
                        <a:rPr lang="zh-CN" altLang="en-US" sz="2000" dirty="0">
                          <a:solidFill>
                            <a:srgbClr val="0000FF"/>
                          </a:solidFill>
                          <a:latin typeface="楷体_GB2312" panose="02010609030101010101" pitchFamily="49" charset="-122"/>
                          <a:ea typeface="楷体_GB2312" panose="02010609030101010101" pitchFamily="49" charset="-122"/>
                        </a:rPr>
                        <a:t>）软硬件层次                      （</a:t>
                      </a:r>
                      <a:r>
                        <a:rPr lang="en-US" altLang="zh-CN" sz="2000" dirty="0">
                          <a:solidFill>
                            <a:srgbClr val="0000FF"/>
                          </a:solidFill>
                          <a:latin typeface="楷体_GB2312" panose="02010609030101010101" pitchFamily="49" charset="-122"/>
                          <a:ea typeface="楷体_GB2312" panose="02010609030101010101" pitchFamily="49" charset="-122"/>
                        </a:rPr>
                        <a:t>b</a:t>
                      </a:r>
                      <a:r>
                        <a:rPr lang="zh-CN" altLang="en-US" sz="2000" dirty="0">
                          <a:solidFill>
                            <a:srgbClr val="0000FF"/>
                          </a:solidFill>
                          <a:latin typeface="楷体_GB2312" panose="02010609030101010101" pitchFamily="49" charset="-122"/>
                          <a:ea typeface="楷体_GB2312" panose="02010609030101010101" pitchFamily="49" charset="-122"/>
                        </a:rPr>
                        <a:t>）语言层次</a:t>
                      </a:r>
                    </a:p>
                  </a:txBody>
                  <a:tcPr anchor="ctr">
                    <a:lnL>
                      <a:noFill/>
                    </a:lnL>
                    <a:lnR>
                      <a:noFill/>
                    </a:lnR>
                    <a:lnT w="38100" cap="flat" cmpd="sng">
                      <a:solidFill>
                        <a:schemeClr val="tx1"/>
                      </a:solidFill>
                      <a:prstDash val="solid"/>
                      <a:headEnd type="none" w="med" len="med"/>
                      <a:tailEnd type="none" w="med" len="med"/>
                    </a:lnT>
                    <a:lnB>
                      <a:noFill/>
                    </a:lnB>
                    <a:lnTlToBr>
                      <a:noFill/>
                    </a:lnTlToBr>
                    <a:lnBlToTr>
                      <a:noFill/>
                    </a:lnBlToTr>
                    <a:noFill/>
                  </a:tcPr>
                </a:tc>
                <a:tc hMerge="1">
                  <a:txBody>
                    <a:bodyPr/>
                    <a:lstStyle/>
                    <a:p>
                      <a:endParaRPr lang="zh-CN"/>
                    </a:p>
                  </a:txBody>
                  <a:tcPr>
                    <a:lnT w="38100" cap="flat" cmpd="sng">
                      <a:solidFill>
                        <a:schemeClr val="tx1"/>
                      </a:solidFill>
                      <a:prstDash val="solid"/>
                      <a:headEnd type="none" w="med" len="med"/>
                      <a:tailEnd type="none" w="med" len="med"/>
                    </a:lnT>
                  </a:tcPr>
                </a:tc>
                <a:tc hMerge="1">
                  <a:txBody>
                    <a:bodyPr/>
                    <a:lstStyle/>
                    <a:p>
                      <a:endParaRPr lang="zh-CN"/>
                    </a:p>
                  </a:txBody>
                  <a:tcPr/>
                </a:tc>
                <a:tc hMerge="1">
                  <a:txBody>
                    <a:bodyPr/>
                    <a:lstStyle/>
                    <a:p>
                      <a:endParaRPr lang="zh-CN"/>
                    </a:p>
                  </a:txBody>
                  <a:tcPr>
                    <a:lnT w="38100" cap="flat" cmpd="sng">
                      <a:solidFill>
                        <a:schemeClr val="tx1"/>
                      </a:solidFill>
                      <a:prstDash val="solid"/>
                      <a:headEnd type="none" w="med" len="med"/>
                      <a:tailEnd type="none" w="med" len="med"/>
                    </a:lnT>
                  </a:tcPr>
                </a:tc>
                <a:extLst>
                  <a:ext uri="{0D108BD9-81ED-4DB2-BD59-A6C34878D82A}">
                    <a16:rowId xmlns:a16="http://schemas.microsoft.com/office/drawing/2014/main" val="10008"/>
                  </a:ext>
                </a:extLst>
              </a:tr>
            </a:tbl>
          </a:graphicData>
        </a:graphic>
      </p:graphicFrame>
      <p:sp>
        <p:nvSpPr>
          <p:cNvPr id="10281" name="Rectangle 2"/>
          <p:cNvSpPr>
            <a:spLocks noGrp="1"/>
          </p:cNvSpPr>
          <p:nvPr>
            <p:ph type="title"/>
          </p:nvPr>
        </p:nvSpPr>
        <p:spPr>
          <a:xfrm>
            <a:off x="609600" y="12700"/>
            <a:ext cx="8410575" cy="642938"/>
          </a:xfrm>
          <a:noFill/>
          <a:ln>
            <a:noFill/>
          </a:ln>
        </p:spPr>
        <p:txBody>
          <a:bodyPr vert="horz" wrap="square" lIns="91440" tIns="45720" rIns="91440" bIns="45720" anchor="ctr"/>
          <a:lstStyle/>
          <a:p>
            <a:pPr algn="ctr" eaLnBrk="1" hangingPunct="1"/>
            <a:r>
              <a:rPr lang="zh-CN" altLang="en-US" sz="3000" dirty="0">
                <a:latin typeface="Comic Sans MS" panose="030F0702030302020204" pitchFamily="66" charset="0"/>
                <a:ea typeface="隶书" panose="02010509060101010101" pitchFamily="49" charset="-122"/>
              </a:rPr>
              <a:t>计算机系统的层次结构</a:t>
            </a:r>
          </a:p>
        </p:txBody>
      </p:sp>
      <p:cxnSp>
        <p:nvCxnSpPr>
          <p:cNvPr id="21546" name="AutoShape 4"/>
          <p:cNvCxnSpPr/>
          <p:nvPr/>
        </p:nvCxnSpPr>
        <p:spPr>
          <a:xfrm>
            <a:off x="5130800" y="3671888"/>
            <a:ext cx="496888" cy="0"/>
          </a:xfrm>
          <a:prstGeom prst="straightConnector1">
            <a:avLst/>
          </a:prstGeom>
          <a:ln w="50800" cap="flat" cmpd="sng">
            <a:solidFill>
              <a:schemeClr val="tx1"/>
            </a:solidFill>
            <a:prstDash val="solid"/>
            <a:headEnd type="stealth" w="lg" len="med"/>
            <a:tailEnd type="stealth" w="lg" len="med"/>
          </a:ln>
        </p:spPr>
      </p:cxnSp>
      <p:cxnSp>
        <p:nvCxnSpPr>
          <p:cNvPr id="21547" name="AutoShape 5"/>
          <p:cNvCxnSpPr/>
          <p:nvPr/>
        </p:nvCxnSpPr>
        <p:spPr>
          <a:xfrm>
            <a:off x="5130800" y="2538413"/>
            <a:ext cx="496888" cy="0"/>
          </a:xfrm>
          <a:prstGeom prst="straightConnector1">
            <a:avLst/>
          </a:prstGeom>
          <a:ln w="50800" cap="flat" cmpd="sng">
            <a:solidFill>
              <a:schemeClr val="tx1"/>
            </a:solidFill>
            <a:prstDash val="solid"/>
            <a:headEnd type="stealth" w="lg" len="med"/>
            <a:tailEnd type="stealth" w="lg" len="med"/>
          </a:ln>
        </p:spPr>
      </p:cxnSp>
      <p:cxnSp>
        <p:nvCxnSpPr>
          <p:cNvPr id="21548" name="AutoShape 6"/>
          <p:cNvCxnSpPr/>
          <p:nvPr/>
        </p:nvCxnSpPr>
        <p:spPr>
          <a:xfrm>
            <a:off x="5130800" y="3048000"/>
            <a:ext cx="496888" cy="0"/>
          </a:xfrm>
          <a:prstGeom prst="straightConnector1">
            <a:avLst/>
          </a:prstGeom>
          <a:ln w="50800" cap="flat" cmpd="sng">
            <a:solidFill>
              <a:schemeClr val="tx1"/>
            </a:solidFill>
            <a:prstDash val="solid"/>
            <a:headEnd type="stealth" w="lg" len="med"/>
            <a:tailEnd type="stealth" w="lg" len="med"/>
          </a:ln>
        </p:spPr>
      </p:cxnSp>
      <p:cxnSp>
        <p:nvCxnSpPr>
          <p:cNvPr id="21549" name="AutoShape 7"/>
          <p:cNvCxnSpPr/>
          <p:nvPr/>
        </p:nvCxnSpPr>
        <p:spPr>
          <a:xfrm>
            <a:off x="5099050" y="4376738"/>
            <a:ext cx="496888" cy="0"/>
          </a:xfrm>
          <a:prstGeom prst="straightConnector1">
            <a:avLst/>
          </a:prstGeom>
          <a:ln w="50800" cap="flat" cmpd="sng">
            <a:solidFill>
              <a:schemeClr val="bg1"/>
            </a:solidFill>
            <a:prstDash val="solid"/>
            <a:headEnd type="stealth" w="lg" len="med"/>
            <a:tailEnd type="stealth" w="lg" len="med"/>
          </a:ln>
        </p:spPr>
      </p:cxnSp>
      <p:sp>
        <p:nvSpPr>
          <p:cNvPr id="10286" name="Rectangle 9"/>
          <p:cNvSpPr/>
          <p:nvPr/>
        </p:nvSpPr>
        <p:spPr>
          <a:xfrm>
            <a:off x="1266825" y="2181225"/>
            <a:ext cx="184150" cy="338138"/>
          </a:xfrm>
          <a:prstGeom prst="rect">
            <a:avLst/>
          </a:prstGeom>
          <a:noFill/>
          <a:ln w="9525">
            <a:noFill/>
          </a:ln>
        </p:spPr>
        <p:txBody>
          <a:bodyPr wrap="none">
            <a:spAutoFit/>
          </a:bodyPr>
          <a:lstStyle/>
          <a:p>
            <a:endParaRPr lang="zh-CN" altLang="en-US" sz="1600" b="1" dirty="0">
              <a:solidFill>
                <a:schemeClr val="tx2"/>
              </a:solidFill>
              <a:latin typeface="楷体_GB2312" panose="02010609030101010101" pitchFamily="49" charset="-122"/>
              <a:ea typeface="楷体_GB2312" panose="02010609030101010101" pitchFamily="49" charset="-122"/>
            </a:endParaRPr>
          </a:p>
        </p:txBody>
      </p:sp>
      <p:sp>
        <p:nvSpPr>
          <p:cNvPr id="10287" name="矩形 11"/>
          <p:cNvSpPr/>
          <p:nvPr/>
        </p:nvSpPr>
        <p:spPr>
          <a:xfrm>
            <a:off x="457200" y="5049838"/>
            <a:ext cx="8686800" cy="1617662"/>
          </a:xfrm>
          <a:prstGeom prst="rect">
            <a:avLst/>
          </a:prstGeom>
          <a:noFill/>
          <a:ln w="9525">
            <a:noFill/>
          </a:ln>
        </p:spPr>
        <p:txBody>
          <a:bodyPr>
            <a:spAutoFit/>
          </a:bodyPr>
          <a:lstStyle/>
          <a:p>
            <a:pPr marL="0" lvl="2" indent="182880" defTabSz="182880" eaLnBrk="1" hangingPunct="1">
              <a:spcBef>
                <a:spcPts val="600"/>
              </a:spcBef>
              <a:buClr>
                <a:schemeClr val="bg1"/>
              </a:buClr>
              <a:buFont typeface="Corbel" panose="020B0503020204020204" pitchFamily="34" charset="0"/>
              <a:buNone/>
            </a:pPr>
            <a:r>
              <a:rPr lang="zh-CN" altLang="en-US" b="1" dirty="0">
                <a:latin typeface="楷体_GB2312" panose="02010609030101010101" pitchFamily="49" charset="-122"/>
                <a:ea typeface="楷体_GB2312" panose="02010609030101010101" pitchFamily="49" charset="-122"/>
              </a:rPr>
              <a:t>（</a:t>
            </a:r>
            <a:r>
              <a:rPr lang="en-US" altLang="zh-CN" b="1" dirty="0">
                <a:latin typeface="楷体_GB2312" panose="02010609030101010101" pitchFamily="49" charset="-122"/>
                <a:ea typeface="楷体_GB2312" panose="02010609030101010101" pitchFamily="49" charset="-122"/>
              </a:rPr>
              <a:t>a</a:t>
            </a:r>
            <a:r>
              <a:rPr lang="zh-CN" altLang="en-US" b="1" dirty="0">
                <a:latin typeface="楷体_GB2312" panose="02010609030101010101" pitchFamily="49" charset="-122"/>
                <a:ea typeface="楷体_GB2312" panose="02010609030101010101" pitchFamily="49" charset="-122"/>
              </a:rPr>
              <a:t>）图自下而上反映了系统逐级</a:t>
            </a:r>
            <a:r>
              <a:rPr lang="zh-CN" altLang="en-US" b="1" dirty="0">
                <a:solidFill>
                  <a:srgbClr val="FF0000"/>
                </a:solidFill>
                <a:latin typeface="楷体_GB2312" panose="02010609030101010101" pitchFamily="49" charset="-122"/>
                <a:ea typeface="楷体_GB2312" panose="02010609030101010101" pitchFamily="49" charset="-122"/>
              </a:rPr>
              <a:t>生成</a:t>
            </a:r>
            <a:r>
              <a:rPr lang="zh-CN" altLang="en-US" b="1" dirty="0">
                <a:latin typeface="楷体_GB2312" panose="02010609030101010101" pitchFamily="49" charset="-122"/>
                <a:ea typeface="楷体_GB2312" panose="02010609030101010101" pitchFamily="49" charset="-122"/>
              </a:rPr>
              <a:t>的过程</a:t>
            </a:r>
            <a:r>
              <a:rPr lang="en-US" altLang="zh-CN" b="1" dirty="0">
                <a:latin typeface="楷体_GB2312" panose="02010609030101010101" pitchFamily="49" charset="-122"/>
                <a:ea typeface="楷体_GB2312" panose="02010609030101010101" pitchFamily="49" charset="-122"/>
              </a:rPr>
              <a:t>,</a:t>
            </a:r>
            <a:r>
              <a:rPr lang="zh-CN" altLang="en-US" b="1" dirty="0">
                <a:latin typeface="楷体_GB2312" panose="02010609030101010101" pitchFamily="49" charset="-122"/>
                <a:ea typeface="楷体_GB2312" panose="02010609030101010101" pitchFamily="49" charset="-122"/>
              </a:rPr>
              <a:t>自上而下反映了系统</a:t>
            </a:r>
            <a:r>
              <a:rPr lang="zh-CN" altLang="en-US" b="1" dirty="0">
                <a:solidFill>
                  <a:srgbClr val="FF0000"/>
                </a:solidFill>
                <a:latin typeface="楷体_GB2312" panose="02010609030101010101" pitchFamily="49" charset="-122"/>
                <a:ea typeface="楷体_GB2312" panose="02010609030101010101" pitchFamily="49" charset="-122"/>
              </a:rPr>
              <a:t>求解</a:t>
            </a:r>
            <a:r>
              <a:rPr lang="zh-CN" altLang="en-US" b="1" dirty="0">
                <a:latin typeface="楷体_GB2312" panose="02010609030101010101" pitchFamily="49" charset="-122"/>
                <a:ea typeface="楷体_GB2312" panose="02010609030101010101" pitchFamily="49" charset="-122"/>
              </a:rPr>
              <a:t>问题的过程；</a:t>
            </a:r>
            <a:endParaRPr lang="en-US" altLang="zh-CN" b="1" dirty="0">
              <a:latin typeface="楷体_GB2312" panose="02010609030101010101" pitchFamily="49" charset="-122"/>
              <a:ea typeface="楷体_GB2312" panose="02010609030101010101" pitchFamily="49" charset="-122"/>
            </a:endParaRPr>
          </a:p>
          <a:p>
            <a:pPr marL="0" lvl="2" indent="182880" defTabSz="182880" eaLnBrk="1" hangingPunct="1">
              <a:spcBef>
                <a:spcPts val="600"/>
              </a:spcBef>
              <a:buClr>
                <a:schemeClr val="bg1"/>
              </a:buClr>
              <a:buFont typeface="Corbel" panose="020B0503020204020204" pitchFamily="34" charset="0"/>
              <a:buChar char="•"/>
            </a:pPr>
            <a:r>
              <a:rPr lang="zh-CN" altLang="en-US" b="1" dirty="0">
                <a:solidFill>
                  <a:srgbClr val="FF0000"/>
                </a:solidFill>
                <a:latin typeface="楷体_GB2312" panose="02010609030101010101" pitchFamily="49" charset="-122"/>
                <a:ea typeface="楷体_GB2312" panose="02010609030101010101" pitchFamily="49" charset="-122"/>
              </a:rPr>
              <a:t>软硬件的逻辑等价性</a:t>
            </a:r>
            <a:r>
              <a:rPr lang="zh-CN" altLang="en-US" b="1" dirty="0">
                <a:latin typeface="楷体_GB2312" panose="02010609030101010101" pitchFamily="49" charset="-122"/>
                <a:ea typeface="楷体_GB2312" panose="02010609030101010101" pitchFamily="49" charset="-122"/>
              </a:rPr>
              <a:t>可以表现为：硬件软化（如</a:t>
            </a:r>
            <a:r>
              <a:rPr lang="en-US" altLang="zh-CN" b="1" dirty="0">
                <a:latin typeface="楷体_GB2312" panose="02010609030101010101" pitchFamily="49" charset="-122"/>
                <a:ea typeface="楷体_GB2312" panose="02010609030101010101" pitchFamily="49" charset="-122"/>
              </a:rPr>
              <a:t>RISC</a:t>
            </a:r>
            <a:r>
              <a:rPr lang="zh-CN" altLang="en-US" b="1" dirty="0">
                <a:latin typeface="楷体_GB2312" panose="02010609030101010101" pitchFamily="49" charset="-122"/>
                <a:ea typeface="楷体_GB2312" panose="02010609030101010101" pitchFamily="49" charset="-122"/>
              </a:rPr>
              <a:t>思想）、软件硬化（如</a:t>
            </a:r>
            <a:r>
              <a:rPr lang="en-US" altLang="zh-CN" b="1" dirty="0">
                <a:latin typeface="楷体_GB2312" panose="02010609030101010101" pitchFamily="49" charset="-122"/>
                <a:ea typeface="楷体_GB2312" panose="02010609030101010101" pitchFamily="49" charset="-122"/>
              </a:rPr>
              <a:t>CISC</a:t>
            </a:r>
            <a:r>
              <a:rPr lang="zh-CN" altLang="en-US" b="1" dirty="0">
                <a:latin typeface="楷体_GB2312" panose="02010609030101010101" pitchFamily="49" charset="-122"/>
                <a:ea typeface="楷体_GB2312" panose="02010609030101010101" pitchFamily="49" charset="-122"/>
              </a:rPr>
              <a:t>思想）、固件化（如微程序） ；</a:t>
            </a:r>
            <a:endParaRPr lang="en-US" altLang="zh-CN" b="1" dirty="0">
              <a:latin typeface="楷体_GB2312" panose="02010609030101010101" pitchFamily="49" charset="-122"/>
              <a:ea typeface="楷体_GB2312" panose="02010609030101010101" pitchFamily="49" charset="-122"/>
            </a:endParaRPr>
          </a:p>
          <a:p>
            <a:pPr marL="0" lvl="2" indent="182880" defTabSz="182880" eaLnBrk="1" hangingPunct="1">
              <a:spcBef>
                <a:spcPts val="600"/>
              </a:spcBef>
              <a:buClr>
                <a:schemeClr val="bg1"/>
              </a:buClr>
              <a:buFont typeface="Corbel" panose="020B0503020204020204" pitchFamily="34" charset="0"/>
              <a:buChar char="•"/>
            </a:pPr>
            <a:r>
              <a:rPr lang="zh-CN" altLang="en-US" b="1" dirty="0">
                <a:latin typeface="楷体_GB2312" panose="02010609030101010101" pitchFamily="49" charset="-122"/>
                <a:ea typeface="楷体_GB2312" panose="02010609030101010101" pitchFamily="49" charset="-122"/>
              </a:rPr>
              <a:t>（</a:t>
            </a:r>
            <a:r>
              <a:rPr lang="en-US" altLang="zh-CN" b="1" dirty="0">
                <a:latin typeface="楷体_GB2312" panose="02010609030101010101" pitchFamily="49" charset="-122"/>
                <a:ea typeface="楷体_GB2312" panose="02010609030101010101" pitchFamily="49" charset="-122"/>
              </a:rPr>
              <a:t>b</a:t>
            </a:r>
            <a:r>
              <a:rPr lang="zh-CN" altLang="en-US" b="1" dirty="0">
                <a:latin typeface="楷体_GB2312" panose="02010609030101010101" pitchFamily="49" charset="-122"/>
                <a:ea typeface="楷体_GB2312" panose="02010609030101010101" pitchFamily="49" charset="-122"/>
              </a:rPr>
              <a:t>）图中的</a:t>
            </a:r>
            <a:r>
              <a:rPr lang="zh-CN" altLang="en-US" b="1" dirty="0">
                <a:solidFill>
                  <a:srgbClr val="FF0000"/>
                </a:solidFill>
                <a:latin typeface="楷体_GB2312" panose="02010609030101010101" pitchFamily="49" charset="-122"/>
                <a:ea typeface="楷体_GB2312" panose="02010609030101010101" pitchFamily="49" charset="-122"/>
              </a:rPr>
              <a:t>虚拟机</a:t>
            </a:r>
            <a:r>
              <a:rPr lang="zh-CN" altLang="en-US" b="1" dirty="0">
                <a:latin typeface="楷体_GB2312" panose="02010609030101010101" pitchFamily="49" charset="-122"/>
                <a:ea typeface="楷体_GB2312" panose="02010609030101010101" pitchFamily="49" charset="-122"/>
              </a:rPr>
              <a:t>：与某种特殊编程语言对应的假想硬件机器</a:t>
            </a:r>
          </a:p>
        </p:txBody>
      </p:sp>
      <p:sp>
        <p:nvSpPr>
          <p:cNvPr id="10" name="矩形 9"/>
          <p:cNvSpPr/>
          <p:nvPr/>
        </p:nvSpPr>
        <p:spPr>
          <a:xfrm>
            <a:off x="1557338" y="3268663"/>
            <a:ext cx="3249612" cy="701675"/>
          </a:xfrm>
          <a:prstGeom prst="rect">
            <a:avLst/>
          </a:prstGeom>
          <a:noFill/>
          <a:ln w="9525">
            <a:noFill/>
          </a:ln>
        </p:spPr>
        <p:txBody>
          <a:bodyPr>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微体系结构层</a:t>
            </a:r>
          </a:p>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（微程序或硬连逻辑）</a:t>
            </a:r>
          </a:p>
        </p:txBody>
      </p:sp>
      <p:sp>
        <p:nvSpPr>
          <p:cNvPr id="11" name="矩形 10"/>
          <p:cNvSpPr/>
          <p:nvPr/>
        </p:nvSpPr>
        <p:spPr>
          <a:xfrm>
            <a:off x="2003425" y="2366963"/>
            <a:ext cx="1462088" cy="396875"/>
          </a:xfrm>
          <a:prstGeom prst="rect">
            <a:avLst/>
          </a:prstGeom>
          <a:noFill/>
          <a:ln w="9525">
            <a:noFill/>
          </a:ln>
        </p:spPr>
        <p:txBody>
          <a:bodyPr wrap="none">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操作系统层</a:t>
            </a:r>
          </a:p>
        </p:txBody>
      </p:sp>
      <p:sp>
        <p:nvSpPr>
          <p:cNvPr id="12" name="矩形 11"/>
          <p:cNvSpPr/>
          <p:nvPr/>
        </p:nvSpPr>
        <p:spPr>
          <a:xfrm>
            <a:off x="1096963" y="1916113"/>
            <a:ext cx="3251200" cy="396875"/>
          </a:xfrm>
          <a:prstGeom prst="rect">
            <a:avLst/>
          </a:prstGeom>
          <a:noFill/>
          <a:ln w="9525">
            <a:noFill/>
          </a:ln>
        </p:spPr>
        <p:txBody>
          <a:bodyPr wrap="none">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语言处理层（解释、编译）</a:t>
            </a:r>
          </a:p>
        </p:txBody>
      </p:sp>
      <p:sp>
        <p:nvSpPr>
          <p:cNvPr id="13" name="矩形 12"/>
          <p:cNvSpPr/>
          <p:nvPr/>
        </p:nvSpPr>
        <p:spPr>
          <a:xfrm>
            <a:off x="1216025" y="1428750"/>
            <a:ext cx="2995613" cy="396875"/>
          </a:xfrm>
          <a:prstGeom prst="rect">
            <a:avLst/>
          </a:prstGeom>
          <a:noFill/>
          <a:ln w="9525">
            <a:noFill/>
          </a:ln>
        </p:spPr>
        <p:txBody>
          <a:bodyPr wrap="none">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用户程序层（语言编程）</a:t>
            </a:r>
          </a:p>
        </p:txBody>
      </p:sp>
      <p:sp>
        <p:nvSpPr>
          <p:cNvPr id="14" name="矩形 13"/>
          <p:cNvSpPr/>
          <p:nvPr/>
        </p:nvSpPr>
        <p:spPr>
          <a:xfrm>
            <a:off x="798513" y="819150"/>
            <a:ext cx="3771900" cy="406400"/>
          </a:xfrm>
          <a:prstGeom prst="rect">
            <a:avLst/>
          </a:prstGeom>
          <a:noFill/>
          <a:ln w="9525" cap="flat" cmpd="sng">
            <a:solidFill>
              <a:schemeClr val="accent1"/>
            </a:solidFill>
            <a:prstDash val="solid"/>
            <a:miter/>
            <a:headEnd type="none" w="med" len="med"/>
            <a:tailEnd type="none" w="med" len="med"/>
          </a:ln>
        </p:spPr>
        <p:txBody>
          <a:bodyPr wrap="none">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系统分析层（数学模型、算法）</a:t>
            </a:r>
          </a:p>
        </p:txBody>
      </p:sp>
      <p:sp>
        <p:nvSpPr>
          <p:cNvPr id="15" name="矩形 14"/>
          <p:cNvSpPr/>
          <p:nvPr/>
        </p:nvSpPr>
        <p:spPr>
          <a:xfrm>
            <a:off x="627063" y="3505200"/>
            <a:ext cx="820737" cy="701675"/>
          </a:xfrm>
          <a:prstGeom prst="rect">
            <a:avLst/>
          </a:prstGeom>
          <a:noFill/>
          <a:ln w="9525">
            <a:noFill/>
          </a:ln>
        </p:spPr>
        <p:txBody>
          <a:bodyPr>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硬核级</a:t>
            </a:r>
          </a:p>
        </p:txBody>
      </p:sp>
      <p:sp>
        <p:nvSpPr>
          <p:cNvPr id="16" name="矩形 15"/>
          <p:cNvSpPr/>
          <p:nvPr/>
        </p:nvSpPr>
        <p:spPr>
          <a:xfrm>
            <a:off x="1774825" y="4078288"/>
            <a:ext cx="2484438" cy="396875"/>
          </a:xfrm>
          <a:prstGeom prst="rect">
            <a:avLst/>
          </a:prstGeom>
          <a:noFill/>
          <a:ln w="9525">
            <a:noFill/>
          </a:ln>
        </p:spPr>
        <p:txBody>
          <a:bodyPr wrap="none">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数字逻辑层（硬件）</a:t>
            </a:r>
          </a:p>
        </p:txBody>
      </p:sp>
      <p:sp>
        <p:nvSpPr>
          <p:cNvPr id="17" name="矩形 16"/>
          <p:cNvSpPr/>
          <p:nvPr/>
        </p:nvSpPr>
        <p:spPr>
          <a:xfrm>
            <a:off x="890588" y="2822575"/>
            <a:ext cx="3506787" cy="396875"/>
          </a:xfrm>
          <a:prstGeom prst="rect">
            <a:avLst/>
          </a:prstGeom>
          <a:noFill/>
          <a:ln w="9525">
            <a:noFill/>
          </a:ln>
        </p:spPr>
        <p:txBody>
          <a:bodyPr wrap="none">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指令系统层（机器语言指令）</a:t>
            </a:r>
          </a:p>
        </p:txBody>
      </p:sp>
      <p:sp>
        <p:nvSpPr>
          <p:cNvPr id="18" name="矩形 17"/>
          <p:cNvSpPr/>
          <p:nvPr/>
        </p:nvSpPr>
        <p:spPr>
          <a:xfrm>
            <a:off x="5989638" y="895350"/>
            <a:ext cx="2925762" cy="396875"/>
          </a:xfrm>
          <a:prstGeom prst="rect">
            <a:avLst/>
          </a:prstGeom>
          <a:noFill/>
          <a:ln w="9525">
            <a:noFill/>
          </a:ln>
        </p:spPr>
        <p:txBody>
          <a:bodyPr>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应用语言虚拟机</a:t>
            </a:r>
          </a:p>
        </p:txBody>
      </p:sp>
      <p:sp>
        <p:nvSpPr>
          <p:cNvPr id="19" name="矩形 18"/>
          <p:cNvSpPr/>
          <p:nvPr/>
        </p:nvSpPr>
        <p:spPr>
          <a:xfrm>
            <a:off x="6188075" y="1449388"/>
            <a:ext cx="2530475" cy="396875"/>
          </a:xfrm>
          <a:prstGeom prst="rect">
            <a:avLst/>
          </a:prstGeom>
          <a:noFill/>
          <a:ln w="9525">
            <a:noFill/>
          </a:ln>
        </p:spPr>
        <p:txBody>
          <a:bodyPr>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高级语言虚拟机</a:t>
            </a:r>
          </a:p>
        </p:txBody>
      </p:sp>
      <p:sp>
        <p:nvSpPr>
          <p:cNvPr id="20" name="矩形 19"/>
          <p:cNvSpPr/>
          <p:nvPr/>
        </p:nvSpPr>
        <p:spPr>
          <a:xfrm>
            <a:off x="6159500" y="1900238"/>
            <a:ext cx="2643188" cy="396875"/>
          </a:xfrm>
          <a:prstGeom prst="rect">
            <a:avLst/>
          </a:prstGeom>
          <a:noFill/>
          <a:ln w="9525">
            <a:noFill/>
          </a:ln>
        </p:spPr>
        <p:txBody>
          <a:bodyPr>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汇编语言虚拟机</a:t>
            </a:r>
          </a:p>
        </p:txBody>
      </p:sp>
      <p:sp>
        <p:nvSpPr>
          <p:cNvPr id="21" name="矩形 20"/>
          <p:cNvSpPr/>
          <p:nvPr/>
        </p:nvSpPr>
        <p:spPr>
          <a:xfrm>
            <a:off x="6186488" y="2349500"/>
            <a:ext cx="2587625" cy="396875"/>
          </a:xfrm>
          <a:prstGeom prst="rect">
            <a:avLst/>
          </a:prstGeom>
          <a:noFill/>
          <a:ln w="9525">
            <a:noFill/>
          </a:ln>
        </p:spPr>
        <p:txBody>
          <a:bodyPr>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操作系统虚拟机</a:t>
            </a:r>
          </a:p>
        </p:txBody>
      </p:sp>
      <p:sp>
        <p:nvSpPr>
          <p:cNvPr id="22" name="矩形 21"/>
          <p:cNvSpPr/>
          <p:nvPr/>
        </p:nvSpPr>
        <p:spPr>
          <a:xfrm>
            <a:off x="6769100" y="2844800"/>
            <a:ext cx="1462088" cy="396875"/>
          </a:xfrm>
          <a:prstGeom prst="rect">
            <a:avLst/>
          </a:prstGeom>
          <a:noFill/>
          <a:ln w="9525">
            <a:noFill/>
          </a:ln>
        </p:spPr>
        <p:txBody>
          <a:bodyPr wrap="none">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机器语言级</a:t>
            </a:r>
          </a:p>
        </p:txBody>
      </p:sp>
      <p:sp>
        <p:nvSpPr>
          <p:cNvPr id="23" name="矩形 22"/>
          <p:cNvSpPr/>
          <p:nvPr/>
        </p:nvSpPr>
        <p:spPr>
          <a:xfrm>
            <a:off x="6853238" y="3451225"/>
            <a:ext cx="1206500" cy="396875"/>
          </a:xfrm>
          <a:prstGeom prst="rect">
            <a:avLst/>
          </a:prstGeom>
          <a:noFill/>
          <a:ln w="9525">
            <a:noFill/>
          </a:ln>
        </p:spPr>
        <p:txBody>
          <a:bodyPr wrap="none">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微程序级</a:t>
            </a:r>
          </a:p>
        </p:txBody>
      </p:sp>
      <p:sp>
        <p:nvSpPr>
          <p:cNvPr id="24" name="矩形 23"/>
          <p:cNvSpPr/>
          <p:nvPr/>
        </p:nvSpPr>
        <p:spPr>
          <a:xfrm>
            <a:off x="5975350" y="4067175"/>
            <a:ext cx="2870200" cy="396875"/>
          </a:xfrm>
          <a:prstGeom prst="rect">
            <a:avLst/>
          </a:prstGeom>
          <a:noFill/>
          <a:ln w="9525">
            <a:noFill/>
          </a:ln>
        </p:spPr>
        <p:txBody>
          <a:bodyPr>
            <a:spAutoFit/>
          </a:bodyPr>
          <a:lstStyle/>
          <a:p>
            <a:pPr algn="ctr" eaLnBrk="0" hangingPunct="0"/>
            <a:r>
              <a:rPr lang="zh-CN" altLang="en-US" sz="2000" b="1" dirty="0">
                <a:solidFill>
                  <a:schemeClr val="tx2"/>
                </a:solidFill>
                <a:latin typeface="楷体_GB2312" panose="02010609030101010101" pitchFamily="49" charset="-122"/>
                <a:ea typeface="楷体_GB2312" panose="02010609030101010101" pitchFamily="49" charset="-122"/>
              </a:rPr>
              <a:t>寄存器级（硬件）</a:t>
            </a:r>
          </a:p>
        </p:txBody>
      </p:sp>
      <p:sp>
        <p:nvSpPr>
          <p:cNvPr id="31" name="椭圆 30"/>
          <p:cNvSpPr/>
          <p:nvPr/>
        </p:nvSpPr>
        <p:spPr>
          <a:xfrm>
            <a:off x="1524000" y="3276600"/>
            <a:ext cx="6781800" cy="1066800"/>
          </a:xfrm>
          <a:prstGeom prst="ellipse">
            <a:avLst/>
          </a:prstGeom>
          <a:solidFill>
            <a:srgbClr val="FFFF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ctr" eaLnBrk="1" hangingPunct="1"/>
            <a:r>
              <a:rPr lang="zh-CN" altLang="zh-CN" sz="2000" b="1" dirty="0">
                <a:solidFill>
                  <a:srgbClr val="FF0000"/>
                </a:solidFill>
                <a:latin typeface="楷体_GB2312" panose="02010609030101010101" pitchFamily="49" charset="-122"/>
                <a:ea typeface="楷体_GB2312" panose="02010609030101010101" pitchFamily="49" charset="-122"/>
              </a:rPr>
              <a:t>硬件系统：异常处理机构、指令系统、</a:t>
            </a:r>
            <a:r>
              <a:rPr lang="en-US" altLang="zh-CN" sz="2000" b="1">
                <a:solidFill>
                  <a:srgbClr val="FF0000"/>
                </a:solidFill>
                <a:latin typeface="楷体_GB2312" panose="02010609030101010101" pitchFamily="49" charset="-122"/>
                <a:ea typeface="楷体_GB2312" panose="02010609030101010101" pitchFamily="49" charset="-122"/>
              </a:rPr>
              <a:t>CPU</a:t>
            </a:r>
            <a:r>
              <a:rPr lang="zh-CN" altLang="zh-CN" sz="2000" b="1" dirty="0">
                <a:solidFill>
                  <a:srgbClr val="FF0000"/>
                </a:solidFill>
                <a:latin typeface="楷体_GB2312" panose="02010609030101010101" pitchFamily="49" charset="-122"/>
                <a:ea typeface="楷体_GB2312" panose="02010609030101010101" pitchFamily="49" charset="-122"/>
              </a:rPr>
              <a:t>、存储器、</a:t>
            </a:r>
            <a:r>
              <a:rPr lang="en-US" altLang="zh-CN" sz="2000" b="1">
                <a:solidFill>
                  <a:srgbClr val="FF0000"/>
                </a:solidFill>
                <a:latin typeface="楷体_GB2312" panose="02010609030101010101" pitchFamily="49" charset="-122"/>
                <a:ea typeface="楷体_GB2312" panose="02010609030101010101" pitchFamily="49" charset="-122"/>
              </a:rPr>
              <a:t>I/O</a:t>
            </a:r>
            <a:r>
              <a:rPr lang="zh-CN" altLang="zh-CN" sz="2000" b="1" dirty="0">
                <a:solidFill>
                  <a:srgbClr val="FF0000"/>
                </a:solidFill>
                <a:latin typeface="楷体_GB2312" panose="02010609030101010101" pitchFamily="49" charset="-122"/>
                <a:ea typeface="楷体_GB2312" panose="02010609030101010101" pitchFamily="49" charset="-122"/>
              </a:rPr>
              <a:t>及通信子系统</a:t>
            </a:r>
            <a:endParaRPr lang="zh-CN" altLang="en-US" sz="2000" b="1" dirty="0">
              <a:solidFill>
                <a:srgbClr val="FF0000"/>
              </a:solidFill>
              <a:latin typeface="楷体_GB2312" panose="02010609030101010101" pitchFamily="49" charset="-122"/>
              <a:ea typeface="楷体_GB2312" panose="02010609030101010101" pitchFamily="49" charset="-122"/>
            </a:endParaRPr>
          </a:p>
        </p:txBody>
      </p:sp>
      <p:sp>
        <p:nvSpPr>
          <p:cNvPr id="32" name="椭圆 31"/>
          <p:cNvSpPr/>
          <p:nvPr/>
        </p:nvSpPr>
        <p:spPr>
          <a:xfrm>
            <a:off x="1524000" y="2057400"/>
            <a:ext cx="6705600" cy="990600"/>
          </a:xfrm>
          <a:prstGeom prst="ellipse">
            <a:avLst/>
          </a:prstGeom>
          <a:solidFill>
            <a:srgbClr val="FFFF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ctr" eaLnBrk="1" hangingPunct="1"/>
            <a:r>
              <a:rPr lang="zh-CN" altLang="zh-CN" b="1" dirty="0">
                <a:solidFill>
                  <a:srgbClr val="FF0000"/>
                </a:solidFill>
                <a:latin typeface="楷体_GB2312" panose="02010609030101010101" pitchFamily="49" charset="-122"/>
                <a:ea typeface="楷体_GB2312" panose="02010609030101010101" pitchFamily="49" charset="-122"/>
              </a:rPr>
              <a:t>系统软件：操作系统、编译器、数据库管理系统、</a:t>
            </a:r>
            <a:r>
              <a:rPr lang="en-US" altLang="zh-CN" b="1">
                <a:solidFill>
                  <a:srgbClr val="FF0000"/>
                </a:solidFill>
                <a:latin typeface="楷体_GB2312" panose="02010609030101010101" pitchFamily="49" charset="-122"/>
                <a:ea typeface="楷体_GB2312" panose="02010609030101010101" pitchFamily="49" charset="-122"/>
              </a:rPr>
              <a:t>Web</a:t>
            </a:r>
            <a:r>
              <a:rPr lang="zh-CN" altLang="zh-CN" b="1" dirty="0">
                <a:solidFill>
                  <a:srgbClr val="FF0000"/>
                </a:solidFill>
                <a:latin typeface="楷体_GB2312" panose="02010609030101010101" pitchFamily="49" charset="-122"/>
                <a:ea typeface="楷体_GB2312" panose="02010609030101010101" pitchFamily="49" charset="-122"/>
              </a:rPr>
              <a:t>浏览器、设备驱动、中断服务程序</a:t>
            </a:r>
            <a:endParaRPr lang="zh-CN" altLang="en-US" b="1" dirty="0">
              <a:solidFill>
                <a:srgbClr val="FF0000"/>
              </a:solidFill>
              <a:latin typeface="楷体_GB2312" panose="02010609030101010101" pitchFamily="49" charset="-122"/>
              <a:ea typeface="楷体_GB2312" panose="02010609030101010101" pitchFamily="49" charset="-122"/>
            </a:endParaRPr>
          </a:p>
        </p:txBody>
      </p:sp>
      <p:sp>
        <p:nvSpPr>
          <p:cNvPr id="33" name="椭圆 32"/>
          <p:cNvSpPr/>
          <p:nvPr/>
        </p:nvSpPr>
        <p:spPr>
          <a:xfrm>
            <a:off x="1676400" y="838200"/>
            <a:ext cx="6400800" cy="990600"/>
          </a:xfrm>
          <a:prstGeom prst="ellipse">
            <a:avLst/>
          </a:prstGeom>
          <a:solidFill>
            <a:srgbClr val="FFFF00">
              <a:alpha val="8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ctr" eaLnBrk="1" hangingPunct="1"/>
            <a:r>
              <a:rPr lang="zh-CN" altLang="zh-CN" sz="2400" b="1" dirty="0">
                <a:solidFill>
                  <a:srgbClr val="FF0000"/>
                </a:solidFill>
                <a:latin typeface="楷体_GB2312" panose="02010609030101010101" pitchFamily="49" charset="-122"/>
                <a:ea typeface="楷体_GB2312" panose="02010609030101010101" pitchFamily="49" charset="-122"/>
              </a:rPr>
              <a:t>应用软件</a:t>
            </a:r>
            <a:endParaRPr lang="zh-CN" altLang="en-US" sz="2400" b="1" dirty="0">
              <a:solidFill>
                <a:srgbClr val="FF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10"/>
                                        </p:tgtEl>
                                        <p:attrNameLst>
                                          <p:attrName>style.visibility</p:attrName>
                                        </p:attrNameLst>
                                      </p:cBhvr>
                                      <p:to>
                                        <p:strVal val="visible"/>
                                      </p:to>
                                    </p:set>
                                    <p:animEffect transition="in" filter="dissolve">
                                      <p:cBhvr>
                                        <p:cTn id="7" dur="1000"/>
                                        <p:tgtEl>
                                          <p:spTgt spid="103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1000"/>
                                        <p:tgtEl>
                                          <p:spTgt spid="1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10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1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1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1000"/>
                                        <p:tgtEl>
                                          <p:spTgt spid="1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10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0287">
                                            <p:txEl>
                                              <p:pRg st="0" end="0"/>
                                            </p:txEl>
                                          </p:spTgt>
                                        </p:tgtEl>
                                        <p:attrNameLst>
                                          <p:attrName>style.visibility</p:attrName>
                                        </p:attrNameLst>
                                      </p:cBhvr>
                                      <p:to>
                                        <p:strVal val="visible"/>
                                      </p:to>
                                    </p:set>
                                    <p:animEffect transition="in" filter="dissolve">
                                      <p:cBhvr>
                                        <p:cTn id="48" dur="1000"/>
                                        <p:tgtEl>
                                          <p:spTgt spid="1028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0287">
                                            <p:txEl>
                                              <p:pRg st="1" end="1"/>
                                            </p:txEl>
                                          </p:spTgt>
                                        </p:tgtEl>
                                        <p:attrNameLst>
                                          <p:attrName>style.visibility</p:attrName>
                                        </p:attrNameLst>
                                      </p:cBhvr>
                                      <p:to>
                                        <p:strVal val="visible"/>
                                      </p:to>
                                    </p:set>
                                    <p:animEffect transition="in" filter="dissolve">
                                      <p:cBhvr>
                                        <p:cTn id="53" dur="1000"/>
                                        <p:tgtEl>
                                          <p:spTgt spid="10287">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dissolve">
                                      <p:cBhvr>
                                        <p:cTn id="58" dur="10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dissolve">
                                      <p:cBhvr>
                                        <p:cTn id="63" dur="10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10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dissolve">
                                      <p:cBhvr>
                                        <p:cTn id="73" dur="10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dissolve">
                                      <p:cBhvr>
                                        <p:cTn id="78" dur="10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10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dissolve">
                                      <p:cBhvr>
                                        <p:cTn id="88" dur="10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0287">
                                            <p:txEl>
                                              <p:pRg st="2" end="2"/>
                                            </p:txEl>
                                          </p:spTgt>
                                        </p:tgtEl>
                                        <p:attrNameLst>
                                          <p:attrName>style.visibility</p:attrName>
                                        </p:attrNameLst>
                                      </p:cBhvr>
                                      <p:to>
                                        <p:strVal val="visible"/>
                                      </p:to>
                                    </p:set>
                                    <p:animEffect transition="in" filter="dissolve">
                                      <p:cBhvr>
                                        <p:cTn id="93" dur="1000"/>
                                        <p:tgtEl>
                                          <p:spTgt spid="10287">
                                            <p:txEl>
                                              <p:pRg st="2" end="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21549"/>
                                        </p:tgtEl>
                                        <p:attrNameLst>
                                          <p:attrName>style.visibility</p:attrName>
                                        </p:attrNameLst>
                                      </p:cBhvr>
                                      <p:to>
                                        <p:strVal val="visible"/>
                                      </p:to>
                                    </p:set>
                                    <p:animEffect transition="in" filter="dissolve">
                                      <p:cBhvr>
                                        <p:cTn id="98" dur="1000"/>
                                        <p:tgtEl>
                                          <p:spTgt spid="21549"/>
                                        </p:tgtEl>
                                      </p:cBhvr>
                                    </p:animEffect>
                                  </p:childTnLst>
                                </p:cTn>
                              </p:par>
                              <p:par>
                                <p:cTn id="99" presetID="9" presetClass="entr" presetSubtype="0" fill="hold" nodeType="withEffect">
                                  <p:stCondLst>
                                    <p:cond delay="0"/>
                                  </p:stCondLst>
                                  <p:childTnLst>
                                    <p:set>
                                      <p:cBhvr>
                                        <p:cTn id="100" dur="1" fill="hold">
                                          <p:stCondLst>
                                            <p:cond delay="0"/>
                                          </p:stCondLst>
                                        </p:cTn>
                                        <p:tgtEl>
                                          <p:spTgt spid="21546"/>
                                        </p:tgtEl>
                                        <p:attrNameLst>
                                          <p:attrName>style.visibility</p:attrName>
                                        </p:attrNameLst>
                                      </p:cBhvr>
                                      <p:to>
                                        <p:strVal val="visible"/>
                                      </p:to>
                                    </p:set>
                                    <p:animEffect transition="in" filter="dissolve">
                                      <p:cBhvr>
                                        <p:cTn id="101" dur="1000"/>
                                        <p:tgtEl>
                                          <p:spTgt spid="21546"/>
                                        </p:tgtEl>
                                      </p:cBhvr>
                                    </p:animEffect>
                                  </p:childTnLst>
                                </p:cTn>
                              </p:par>
                              <p:par>
                                <p:cTn id="102" presetID="9" presetClass="entr" presetSubtype="0" fill="hold" nodeType="withEffect">
                                  <p:stCondLst>
                                    <p:cond delay="0"/>
                                  </p:stCondLst>
                                  <p:childTnLst>
                                    <p:set>
                                      <p:cBhvr>
                                        <p:cTn id="103" dur="1" fill="hold">
                                          <p:stCondLst>
                                            <p:cond delay="0"/>
                                          </p:stCondLst>
                                        </p:cTn>
                                        <p:tgtEl>
                                          <p:spTgt spid="21548"/>
                                        </p:tgtEl>
                                        <p:attrNameLst>
                                          <p:attrName>style.visibility</p:attrName>
                                        </p:attrNameLst>
                                      </p:cBhvr>
                                      <p:to>
                                        <p:strVal val="visible"/>
                                      </p:to>
                                    </p:set>
                                    <p:animEffect transition="in" filter="dissolve">
                                      <p:cBhvr>
                                        <p:cTn id="104" dur="1000"/>
                                        <p:tgtEl>
                                          <p:spTgt spid="21548"/>
                                        </p:tgtEl>
                                      </p:cBhvr>
                                    </p:animEffect>
                                  </p:childTnLst>
                                </p:cTn>
                              </p:par>
                              <p:par>
                                <p:cTn id="105" presetID="9" presetClass="entr" presetSubtype="0" fill="hold" nodeType="withEffect">
                                  <p:stCondLst>
                                    <p:cond delay="0"/>
                                  </p:stCondLst>
                                  <p:childTnLst>
                                    <p:set>
                                      <p:cBhvr>
                                        <p:cTn id="106" dur="1" fill="hold">
                                          <p:stCondLst>
                                            <p:cond delay="0"/>
                                          </p:stCondLst>
                                        </p:cTn>
                                        <p:tgtEl>
                                          <p:spTgt spid="21547"/>
                                        </p:tgtEl>
                                        <p:attrNameLst>
                                          <p:attrName>style.visibility</p:attrName>
                                        </p:attrNameLst>
                                      </p:cBhvr>
                                      <p:to>
                                        <p:strVal val="visible"/>
                                      </p:to>
                                    </p:set>
                                    <p:animEffect transition="in" filter="dissolve">
                                      <p:cBhvr>
                                        <p:cTn id="107" dur="1000"/>
                                        <p:tgtEl>
                                          <p:spTgt spid="2154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dissolve">
                                      <p:cBhvr>
                                        <p:cTn id="112" dur="10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dissolve">
                                      <p:cBhvr>
                                        <p:cTn id="117" dur="10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dissolve">
                                      <p:cBhvr>
                                        <p:cTn id="122"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7" grpId="0" build="p"/>
      <p:bldP spid="10" grpId="0"/>
      <p:bldP spid="11" grpId="0"/>
      <p:bldP spid="12" grpId="0"/>
      <p:bldP spid="13" grpId="0"/>
      <p:bldP spid="14" grpId="0" animBg="1"/>
      <p:bldP spid="15" grpId="0"/>
      <p:bldP spid="16" grpId="0"/>
      <p:bldP spid="17" grpId="0"/>
      <p:bldP spid="18" grpId="0"/>
      <p:bldP spid="19" grpId="0"/>
      <p:bldP spid="20" grpId="0"/>
      <p:bldP spid="21" grpId="0"/>
      <p:bldP spid="22" grpId="0"/>
      <p:bldP spid="23" grpId="0"/>
      <p:bldP spid="24" grpId="0"/>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609600" y="152400"/>
            <a:ext cx="4267200" cy="635000"/>
          </a:xfrm>
          <a:noFill/>
          <a:ln>
            <a:noFill/>
          </a:ln>
        </p:spPr>
        <p:txBody>
          <a:bodyPr vert="horz" wrap="square" lIns="91440" tIns="45720" rIns="91440" bIns="45720" anchor="ctr"/>
          <a:lstStyle/>
          <a:p>
            <a:pPr eaLnBrk="1" hangingPunct="1"/>
            <a:r>
              <a:rPr lang="zh-CN" altLang="en-US" sz="3200" dirty="0">
                <a:latin typeface="Comic Sans MS" panose="030F0702030302020204" pitchFamily="66" charset="0"/>
                <a:ea typeface="隶书" panose="02010509060101010101" pitchFamily="49" charset="-122"/>
              </a:rPr>
              <a:t>程序的执行过程</a:t>
            </a:r>
          </a:p>
        </p:txBody>
      </p:sp>
      <p:sp>
        <p:nvSpPr>
          <p:cNvPr id="47108" name="Text Box 4"/>
          <p:cNvSpPr txBox="1"/>
          <p:nvPr/>
        </p:nvSpPr>
        <p:spPr>
          <a:xfrm>
            <a:off x="3581400" y="304800"/>
            <a:ext cx="3836988" cy="563563"/>
          </a:xfrm>
          <a:prstGeom prst="rect">
            <a:avLst/>
          </a:prstGeom>
          <a:noFill/>
          <a:ln w="9525">
            <a:noFill/>
          </a:ln>
        </p:spPr>
        <p:txBody>
          <a:bodyPr wrap="none">
            <a:spAutoFit/>
          </a:bodyPr>
          <a:lstStyle/>
          <a:p>
            <a:pPr>
              <a:spcBef>
                <a:spcPct val="20000"/>
              </a:spcBef>
              <a:buClr>
                <a:schemeClr val="tx2"/>
              </a:buClr>
              <a:buSzPct val="75000"/>
              <a:buFont typeface="Wingdings" panose="05000000000000000000" pitchFamily="2" charset="2"/>
              <a:buNone/>
            </a:pPr>
            <a:r>
              <a:rPr lang="zh-CN" altLang="en-US" sz="2200" b="1" i="1" dirty="0">
                <a:solidFill>
                  <a:srgbClr val="FF0000"/>
                </a:solidFill>
                <a:latin typeface="Arial Narrow" panose="020B0606020202030204" pitchFamily="34" charset="0"/>
                <a:ea typeface="宋体" panose="02010600030101010101" pitchFamily="2" charset="-122"/>
              </a:rPr>
              <a:t>取指令、分析指令、执行指令</a:t>
            </a:r>
          </a:p>
          <a:p>
            <a:endParaRPr lang="en-US" altLang="zh-CN" sz="900" b="1" i="1">
              <a:solidFill>
                <a:srgbClr val="FF0000"/>
              </a:solidFill>
              <a:latin typeface="Arial" panose="020B0604020202020204" pitchFamily="34" charset="0"/>
              <a:ea typeface="宋体" panose="02010600030101010101" pitchFamily="2" charset="-122"/>
            </a:endParaRPr>
          </a:p>
        </p:txBody>
      </p:sp>
      <p:sp>
        <p:nvSpPr>
          <p:cNvPr id="47109" name="AutoShape 5"/>
          <p:cNvSpPr/>
          <p:nvPr/>
        </p:nvSpPr>
        <p:spPr>
          <a:xfrm>
            <a:off x="6646863" y="4916488"/>
            <a:ext cx="298450" cy="298450"/>
          </a:xfrm>
          <a:prstGeom prst="downArrow">
            <a:avLst>
              <a:gd name="adj1" fmla="val 50000"/>
              <a:gd name="adj2" fmla="val 25000"/>
            </a:avLst>
          </a:prstGeom>
          <a:solidFill>
            <a:srgbClr val="33CC33"/>
          </a:solidFill>
          <a:ln w="28575" cap="flat" cmpd="sng">
            <a:solidFill>
              <a:srgbClr val="00CC00"/>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47110" name="Line 6"/>
          <p:cNvSpPr/>
          <p:nvPr/>
        </p:nvSpPr>
        <p:spPr>
          <a:xfrm>
            <a:off x="7467600" y="5700713"/>
            <a:ext cx="0" cy="298450"/>
          </a:xfrm>
          <a:prstGeom prst="line">
            <a:avLst/>
          </a:prstGeom>
          <a:ln w="28575" cap="flat" cmpd="sng">
            <a:solidFill>
              <a:srgbClr val="00CC00"/>
            </a:solidFill>
            <a:prstDash val="solid"/>
            <a:headEnd type="none" w="med" len="med"/>
            <a:tailEnd type="triangle" w="sm" len="med"/>
          </a:ln>
        </p:spPr>
      </p:sp>
      <p:sp>
        <p:nvSpPr>
          <p:cNvPr id="47111" name="AutoShape 7"/>
          <p:cNvSpPr/>
          <p:nvPr/>
        </p:nvSpPr>
        <p:spPr>
          <a:xfrm>
            <a:off x="2865438" y="4144963"/>
            <a:ext cx="336550" cy="301625"/>
          </a:xfrm>
          <a:prstGeom prst="downArrow">
            <a:avLst>
              <a:gd name="adj1" fmla="val 50000"/>
              <a:gd name="adj2" fmla="val 25000"/>
            </a:avLst>
          </a:prstGeom>
          <a:solidFill>
            <a:schemeClr val="accent1"/>
          </a:solidFill>
          <a:ln w="28575" cap="flat" cmpd="sng">
            <a:solidFill>
              <a:schemeClr val="accent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47112" name="AutoShape 8"/>
          <p:cNvSpPr/>
          <p:nvPr/>
        </p:nvSpPr>
        <p:spPr>
          <a:xfrm>
            <a:off x="2892425" y="5045075"/>
            <a:ext cx="280988" cy="163513"/>
          </a:xfrm>
          <a:prstGeom prst="downArrow">
            <a:avLst>
              <a:gd name="adj1" fmla="val 50000"/>
              <a:gd name="adj2" fmla="val 25000"/>
            </a:avLst>
          </a:prstGeom>
          <a:solidFill>
            <a:schemeClr val="accent1"/>
          </a:solidFill>
          <a:ln w="28575" cap="flat" cmpd="sng">
            <a:solidFill>
              <a:schemeClr val="accent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47118" name="Text Box 14"/>
          <p:cNvSpPr txBox="1"/>
          <p:nvPr/>
        </p:nvSpPr>
        <p:spPr>
          <a:xfrm>
            <a:off x="1604963" y="2043113"/>
            <a:ext cx="355600" cy="222250"/>
          </a:xfrm>
          <a:prstGeom prst="rect">
            <a:avLst/>
          </a:prstGeom>
          <a:noFill/>
          <a:ln w="28575">
            <a:noFill/>
          </a:ln>
        </p:spPr>
        <p:txBody>
          <a:bodyPr lIns="0" tIns="0" rIns="0" bIns="0" anchor="ctr" anchorCtr="1"/>
          <a:lstStyle/>
          <a:p>
            <a:pPr algn="ctr" eaLnBrk="0" hangingPunct="0"/>
            <a:r>
              <a:rPr lang="en-US" altLang="zh-CN" b="1">
                <a:latin typeface="Arial" panose="020B0604020202020204" pitchFamily="34" charset="0"/>
                <a:ea typeface="宋体" panose="02010600030101010101" pitchFamily="2" charset="-122"/>
              </a:rPr>
              <a:t>AB</a:t>
            </a:r>
          </a:p>
        </p:txBody>
      </p:sp>
      <p:sp>
        <p:nvSpPr>
          <p:cNvPr id="47119" name="Text Box 15"/>
          <p:cNvSpPr txBox="1"/>
          <p:nvPr/>
        </p:nvSpPr>
        <p:spPr>
          <a:xfrm>
            <a:off x="5883275" y="2409825"/>
            <a:ext cx="433388" cy="241300"/>
          </a:xfrm>
          <a:prstGeom prst="rect">
            <a:avLst/>
          </a:prstGeom>
          <a:noFill/>
          <a:ln w="28575">
            <a:noFill/>
          </a:ln>
        </p:spPr>
        <p:txBody>
          <a:bodyPr lIns="0" tIns="0" rIns="0" bIns="0" anchor="ctr" anchorCtr="1"/>
          <a:lstStyle/>
          <a:p>
            <a:pPr algn="ctr" eaLnBrk="0" hangingPunct="0"/>
            <a:r>
              <a:rPr lang="en-US" altLang="zh-CN" b="1">
                <a:latin typeface="Arial" panose="020B0604020202020204" pitchFamily="34" charset="0"/>
                <a:ea typeface="宋体" panose="02010600030101010101" pitchFamily="2" charset="-122"/>
              </a:rPr>
              <a:t>DB</a:t>
            </a:r>
          </a:p>
        </p:txBody>
      </p:sp>
      <p:sp>
        <p:nvSpPr>
          <p:cNvPr id="47120" name="AutoShape 16"/>
          <p:cNvSpPr/>
          <p:nvPr/>
        </p:nvSpPr>
        <p:spPr>
          <a:xfrm>
            <a:off x="1244600" y="3709988"/>
            <a:ext cx="330200" cy="261937"/>
          </a:xfrm>
          <a:prstGeom prst="upArrow">
            <a:avLst>
              <a:gd name="adj1" fmla="val 50000"/>
              <a:gd name="adj2" fmla="val 25000"/>
            </a:avLst>
          </a:prstGeom>
          <a:solidFill>
            <a:schemeClr val="accent1"/>
          </a:solidFill>
          <a:ln w="28575" cap="flat" cmpd="sng">
            <a:solidFill>
              <a:schemeClr val="accent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47121" name="AutoShape 17"/>
          <p:cNvSpPr/>
          <p:nvPr/>
        </p:nvSpPr>
        <p:spPr>
          <a:xfrm>
            <a:off x="6638925" y="3722688"/>
            <a:ext cx="331788" cy="219075"/>
          </a:xfrm>
          <a:prstGeom prst="upDownArrow">
            <a:avLst>
              <a:gd name="adj1" fmla="val 50000"/>
              <a:gd name="adj2" fmla="val 20000"/>
            </a:avLst>
          </a:prstGeom>
          <a:solidFill>
            <a:schemeClr val="accent1"/>
          </a:solidFill>
          <a:ln w="28575" cap="flat" cmpd="sng">
            <a:solidFill>
              <a:schemeClr val="accent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nvGrpSpPr>
          <p:cNvPr id="2" name="Group 19"/>
          <p:cNvGrpSpPr/>
          <p:nvPr/>
        </p:nvGrpSpPr>
        <p:grpSpPr>
          <a:xfrm>
            <a:off x="5562600" y="4622800"/>
            <a:ext cx="971550" cy="1325563"/>
            <a:chOff x="3792" y="1565"/>
            <a:chExt cx="672" cy="1219"/>
          </a:xfrm>
        </p:grpSpPr>
        <p:sp>
          <p:nvSpPr>
            <p:cNvPr id="27815" name="AutoShape 20"/>
            <p:cNvSpPr/>
            <p:nvPr/>
          </p:nvSpPr>
          <p:spPr>
            <a:xfrm>
              <a:off x="3804" y="1565"/>
              <a:ext cx="245" cy="198"/>
            </a:xfrm>
            <a:prstGeom prst="rightArrow">
              <a:avLst>
                <a:gd name="adj1" fmla="val 50000"/>
                <a:gd name="adj2" fmla="val 30934"/>
              </a:avLst>
            </a:prstGeom>
            <a:solidFill>
              <a:srgbClr val="33CC33"/>
            </a:solidFill>
            <a:ln w="28575" cap="flat" cmpd="sng">
              <a:solidFill>
                <a:srgbClr val="00CC00"/>
              </a:solidFill>
              <a:prstDash val="solid"/>
              <a:miter/>
              <a:headEnd type="none" w="med" len="med"/>
              <a:tailEnd type="none" w="med" len="med"/>
            </a:ln>
          </p:spPr>
          <p:txBody>
            <a:bodyPr anchor="ctr" anchorCtr="1"/>
            <a:lstStyle/>
            <a:p>
              <a:endParaRPr lang="zh-CN" altLang="en-US" dirty="0">
                <a:latin typeface="Arial" panose="020B0604020202020204" pitchFamily="34" charset="0"/>
                <a:ea typeface="宋体" panose="02010600030101010101" pitchFamily="2" charset="-122"/>
              </a:endParaRPr>
            </a:p>
          </p:txBody>
        </p:sp>
        <p:sp>
          <p:nvSpPr>
            <p:cNvPr id="27816" name="Rectangle 21"/>
            <p:cNvSpPr/>
            <p:nvPr/>
          </p:nvSpPr>
          <p:spPr>
            <a:xfrm>
              <a:off x="3792" y="1632"/>
              <a:ext cx="96" cy="1152"/>
            </a:xfrm>
            <a:prstGeom prst="rect">
              <a:avLst/>
            </a:prstGeom>
            <a:solidFill>
              <a:srgbClr val="33CC33"/>
            </a:solidFill>
            <a:ln w="9525" cap="flat" cmpd="sng">
              <a:solidFill>
                <a:srgbClr val="00CC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817" name="Rectangle 22"/>
            <p:cNvSpPr/>
            <p:nvPr/>
          </p:nvSpPr>
          <p:spPr>
            <a:xfrm>
              <a:off x="3792" y="2688"/>
              <a:ext cx="672" cy="96"/>
            </a:xfrm>
            <a:prstGeom prst="rect">
              <a:avLst/>
            </a:prstGeom>
            <a:solidFill>
              <a:srgbClr val="33CC33"/>
            </a:solidFill>
            <a:ln w="9525" cap="flat" cmpd="sng">
              <a:solidFill>
                <a:srgbClr val="00CC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818" name="Rectangle 23"/>
            <p:cNvSpPr/>
            <p:nvPr/>
          </p:nvSpPr>
          <p:spPr>
            <a:xfrm>
              <a:off x="4368" y="2592"/>
              <a:ext cx="96" cy="192"/>
            </a:xfrm>
            <a:prstGeom prst="rect">
              <a:avLst/>
            </a:prstGeom>
            <a:solidFill>
              <a:srgbClr val="33CC33"/>
            </a:solidFill>
            <a:ln w="9525" cap="flat" cmpd="sng">
              <a:solidFill>
                <a:srgbClr val="00CC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sp>
        <p:nvSpPr>
          <p:cNvPr id="47128" name="AutoShape 24"/>
          <p:cNvSpPr/>
          <p:nvPr/>
        </p:nvSpPr>
        <p:spPr>
          <a:xfrm>
            <a:off x="2892425" y="5559425"/>
            <a:ext cx="280988" cy="163513"/>
          </a:xfrm>
          <a:prstGeom prst="downArrow">
            <a:avLst>
              <a:gd name="adj1" fmla="val 50000"/>
              <a:gd name="adj2" fmla="val 25000"/>
            </a:avLst>
          </a:prstGeom>
          <a:solidFill>
            <a:schemeClr val="accent1"/>
          </a:solidFill>
          <a:ln w="28575" cap="flat" cmpd="sng">
            <a:solidFill>
              <a:schemeClr val="accent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nvGrpSpPr>
          <p:cNvPr id="3" name="Group 25"/>
          <p:cNvGrpSpPr/>
          <p:nvPr/>
        </p:nvGrpSpPr>
        <p:grpSpPr>
          <a:xfrm>
            <a:off x="628650" y="3402013"/>
            <a:ext cx="7734300" cy="3074987"/>
            <a:chOff x="180" y="2002"/>
            <a:chExt cx="4872" cy="1937"/>
          </a:xfrm>
        </p:grpSpPr>
        <p:sp>
          <p:nvSpPr>
            <p:cNvPr id="27792" name="Line 26"/>
            <p:cNvSpPr/>
            <p:nvPr/>
          </p:nvSpPr>
          <p:spPr>
            <a:xfrm>
              <a:off x="3233" y="2506"/>
              <a:ext cx="0" cy="1433"/>
            </a:xfrm>
            <a:prstGeom prst="line">
              <a:avLst/>
            </a:prstGeom>
            <a:ln w="28575" cap="flat" cmpd="sng">
              <a:solidFill>
                <a:schemeClr val="accent2"/>
              </a:solidFill>
              <a:prstDash val="dash"/>
              <a:headEnd type="none" w="med" len="med"/>
              <a:tailEnd type="none" w="med" len="med"/>
            </a:ln>
          </p:spPr>
        </p:sp>
        <p:sp>
          <p:nvSpPr>
            <p:cNvPr id="27793" name="Line 27"/>
            <p:cNvSpPr/>
            <p:nvPr/>
          </p:nvSpPr>
          <p:spPr>
            <a:xfrm>
              <a:off x="2376" y="2506"/>
              <a:ext cx="0" cy="1407"/>
            </a:xfrm>
            <a:prstGeom prst="line">
              <a:avLst/>
            </a:prstGeom>
            <a:ln w="28575" cap="flat" cmpd="sng">
              <a:solidFill>
                <a:schemeClr val="accent2"/>
              </a:solidFill>
              <a:prstDash val="dash"/>
              <a:headEnd type="none" w="med" len="med"/>
              <a:tailEnd type="none" w="med" len="med"/>
            </a:ln>
          </p:spPr>
        </p:sp>
        <p:grpSp>
          <p:nvGrpSpPr>
            <p:cNvPr id="27794" name="Group 28"/>
            <p:cNvGrpSpPr/>
            <p:nvPr/>
          </p:nvGrpSpPr>
          <p:grpSpPr>
            <a:xfrm>
              <a:off x="3590" y="3134"/>
              <a:ext cx="1459" cy="320"/>
              <a:chOff x="4130" y="2264"/>
              <a:chExt cx="1459" cy="320"/>
            </a:xfrm>
          </p:grpSpPr>
          <p:sp>
            <p:nvSpPr>
              <p:cNvPr id="27807" name="Text Box 29"/>
              <p:cNvSpPr txBox="1"/>
              <p:nvPr/>
            </p:nvSpPr>
            <p:spPr>
              <a:xfrm>
                <a:off x="4272" y="2352"/>
                <a:ext cx="1176" cy="143"/>
              </a:xfrm>
              <a:prstGeom prst="rect">
                <a:avLst/>
              </a:prstGeom>
              <a:noFill/>
              <a:ln w="28575">
                <a:noFill/>
              </a:ln>
            </p:spPr>
            <p:txBody>
              <a:bodyPr lIns="0" tIns="0" rIns="0" bIns="0" anchor="ctr" anchorCtr="1"/>
              <a:lstStyle/>
              <a:p>
                <a:pPr algn="ctr" eaLnBrk="0" hangingPunct="0"/>
                <a:r>
                  <a:rPr lang="en-US" altLang="zh-CN" sz="2800" b="1">
                    <a:latin typeface="Arial" panose="020B0604020202020204" pitchFamily="34" charset="0"/>
                    <a:ea typeface="宋体" panose="02010600030101010101" pitchFamily="2" charset="-122"/>
                  </a:rPr>
                  <a:t>ALU</a:t>
                </a:r>
              </a:p>
            </p:txBody>
          </p:sp>
          <p:sp>
            <p:nvSpPr>
              <p:cNvPr id="27808" name="Line 30"/>
              <p:cNvSpPr/>
              <p:nvPr/>
            </p:nvSpPr>
            <p:spPr>
              <a:xfrm>
                <a:off x="4308" y="2584"/>
                <a:ext cx="1088" cy="0"/>
              </a:xfrm>
              <a:prstGeom prst="line">
                <a:avLst/>
              </a:prstGeom>
              <a:ln w="28575" cap="flat" cmpd="sng">
                <a:solidFill>
                  <a:schemeClr val="accent1"/>
                </a:solidFill>
                <a:prstDash val="solid"/>
                <a:headEnd type="none" w="med" len="med"/>
                <a:tailEnd type="none" w="med" len="med"/>
              </a:ln>
            </p:spPr>
          </p:sp>
          <p:sp>
            <p:nvSpPr>
              <p:cNvPr id="27809" name="Line 31"/>
              <p:cNvSpPr/>
              <p:nvPr/>
            </p:nvSpPr>
            <p:spPr>
              <a:xfrm>
                <a:off x="4134" y="2274"/>
                <a:ext cx="178" cy="306"/>
              </a:xfrm>
              <a:prstGeom prst="line">
                <a:avLst/>
              </a:prstGeom>
              <a:ln w="28575" cap="flat" cmpd="sng">
                <a:solidFill>
                  <a:schemeClr val="accent1"/>
                </a:solidFill>
                <a:prstDash val="solid"/>
                <a:headEnd type="none" w="med" len="med"/>
                <a:tailEnd type="none" w="med" len="med"/>
              </a:ln>
            </p:spPr>
          </p:sp>
          <p:sp>
            <p:nvSpPr>
              <p:cNvPr id="27810" name="Line 32"/>
              <p:cNvSpPr/>
              <p:nvPr/>
            </p:nvSpPr>
            <p:spPr>
              <a:xfrm flipH="1">
                <a:off x="5407" y="2264"/>
                <a:ext cx="182" cy="316"/>
              </a:xfrm>
              <a:prstGeom prst="line">
                <a:avLst/>
              </a:prstGeom>
              <a:ln w="28575" cap="flat" cmpd="sng">
                <a:solidFill>
                  <a:schemeClr val="accent1"/>
                </a:solidFill>
                <a:prstDash val="solid"/>
                <a:headEnd type="none" w="med" len="med"/>
                <a:tailEnd type="none" w="med" len="med"/>
              </a:ln>
            </p:spPr>
          </p:sp>
          <p:sp>
            <p:nvSpPr>
              <p:cNvPr id="27811" name="Line 33"/>
              <p:cNvSpPr/>
              <p:nvPr/>
            </p:nvSpPr>
            <p:spPr>
              <a:xfrm>
                <a:off x="4130" y="2274"/>
                <a:ext cx="623" cy="0"/>
              </a:xfrm>
              <a:prstGeom prst="line">
                <a:avLst/>
              </a:prstGeom>
              <a:ln w="28575" cap="flat" cmpd="sng">
                <a:solidFill>
                  <a:schemeClr val="accent1"/>
                </a:solidFill>
                <a:prstDash val="solid"/>
                <a:headEnd type="none" w="med" len="med"/>
                <a:tailEnd type="none" w="med" len="med"/>
              </a:ln>
            </p:spPr>
          </p:sp>
          <p:sp>
            <p:nvSpPr>
              <p:cNvPr id="27812" name="Line 34"/>
              <p:cNvSpPr/>
              <p:nvPr/>
            </p:nvSpPr>
            <p:spPr>
              <a:xfrm>
                <a:off x="4753" y="2274"/>
                <a:ext cx="99" cy="59"/>
              </a:xfrm>
              <a:prstGeom prst="line">
                <a:avLst/>
              </a:prstGeom>
              <a:ln w="28575" cap="flat" cmpd="sng">
                <a:solidFill>
                  <a:schemeClr val="accent1"/>
                </a:solidFill>
                <a:prstDash val="solid"/>
                <a:headEnd type="none" w="med" len="med"/>
                <a:tailEnd type="none" w="med" len="med"/>
              </a:ln>
            </p:spPr>
          </p:sp>
          <p:sp>
            <p:nvSpPr>
              <p:cNvPr id="27813" name="Line 35"/>
              <p:cNvSpPr/>
              <p:nvPr/>
            </p:nvSpPr>
            <p:spPr>
              <a:xfrm flipV="1">
                <a:off x="4852" y="2276"/>
                <a:ext cx="87" cy="57"/>
              </a:xfrm>
              <a:prstGeom prst="line">
                <a:avLst/>
              </a:prstGeom>
              <a:ln w="28575" cap="flat" cmpd="sng">
                <a:solidFill>
                  <a:schemeClr val="accent1"/>
                </a:solidFill>
                <a:prstDash val="solid"/>
                <a:headEnd type="none" w="med" len="med"/>
                <a:tailEnd type="none" w="med" len="med"/>
              </a:ln>
            </p:spPr>
          </p:sp>
          <p:sp>
            <p:nvSpPr>
              <p:cNvPr id="27814" name="Line 36"/>
              <p:cNvSpPr/>
              <p:nvPr/>
            </p:nvSpPr>
            <p:spPr>
              <a:xfrm>
                <a:off x="4962" y="2274"/>
                <a:ext cx="612" cy="0"/>
              </a:xfrm>
              <a:prstGeom prst="line">
                <a:avLst/>
              </a:prstGeom>
              <a:ln w="28575" cap="flat" cmpd="sng">
                <a:solidFill>
                  <a:schemeClr val="accent1"/>
                </a:solidFill>
                <a:prstDash val="solid"/>
                <a:headEnd type="none" w="med" len="med"/>
                <a:tailEnd type="none" w="med" len="med"/>
              </a:ln>
            </p:spPr>
          </p:sp>
        </p:grpSp>
        <p:sp>
          <p:nvSpPr>
            <p:cNvPr id="27795" name="Text Box 37"/>
            <p:cNvSpPr txBox="1"/>
            <p:nvPr/>
          </p:nvSpPr>
          <p:spPr>
            <a:xfrm>
              <a:off x="3519" y="2764"/>
              <a:ext cx="885" cy="193"/>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en-US" altLang="zh-CN" b="1">
                  <a:latin typeface="Arial" panose="020B0604020202020204" pitchFamily="34" charset="0"/>
                  <a:ea typeface="宋体" panose="02010600030101010101" pitchFamily="2" charset="-122"/>
                </a:rPr>
                <a:t>R1</a:t>
              </a:r>
            </a:p>
          </p:txBody>
        </p:sp>
        <p:sp>
          <p:nvSpPr>
            <p:cNvPr id="27796" name="Text Box 38"/>
            <p:cNvSpPr txBox="1"/>
            <p:nvPr/>
          </p:nvSpPr>
          <p:spPr>
            <a:xfrm>
              <a:off x="4449" y="2757"/>
              <a:ext cx="603" cy="187"/>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暂存器</a:t>
              </a:r>
            </a:p>
          </p:txBody>
        </p:sp>
        <p:sp>
          <p:nvSpPr>
            <p:cNvPr id="27797" name="Text Box 39"/>
            <p:cNvSpPr txBox="1"/>
            <p:nvPr/>
          </p:nvSpPr>
          <p:spPr>
            <a:xfrm>
              <a:off x="3975" y="3645"/>
              <a:ext cx="1053" cy="174"/>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标志寄存器</a:t>
              </a:r>
              <a:r>
                <a:rPr lang="en-US" altLang="zh-CN" b="1">
                  <a:latin typeface="Arial" panose="020B0604020202020204" pitchFamily="34" charset="0"/>
                  <a:ea typeface="宋体" panose="02010600030101010101" pitchFamily="2" charset="-122"/>
                </a:rPr>
                <a:t>FR</a:t>
              </a:r>
            </a:p>
          </p:txBody>
        </p:sp>
        <p:sp>
          <p:nvSpPr>
            <p:cNvPr id="27798" name="Text Box 40"/>
            <p:cNvSpPr txBox="1"/>
            <p:nvPr/>
          </p:nvSpPr>
          <p:spPr>
            <a:xfrm>
              <a:off x="2482" y="2725"/>
              <a:ext cx="662" cy="221"/>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just" eaLnBrk="0" hangingPunct="0"/>
              <a:r>
                <a:rPr lang="zh-CN" altLang="en-US" b="1" dirty="0">
                  <a:latin typeface="Arial" panose="020B0604020202020204" pitchFamily="34" charset="0"/>
                  <a:ea typeface="宋体" panose="02010600030101010101" pitchFamily="2" charset="-122"/>
                </a:rPr>
                <a:t>寄存器组</a:t>
              </a:r>
            </a:p>
          </p:txBody>
        </p:sp>
        <p:sp>
          <p:nvSpPr>
            <p:cNvPr id="27799" name="Text Box 41"/>
            <p:cNvSpPr txBox="1"/>
            <p:nvPr/>
          </p:nvSpPr>
          <p:spPr>
            <a:xfrm>
              <a:off x="1106" y="3462"/>
              <a:ext cx="1184" cy="220"/>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en-US" altLang="zh-CN" b="1">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操作控制器</a:t>
              </a:r>
              <a:r>
                <a:rPr lang="en-US" altLang="zh-CN" b="1">
                  <a:latin typeface="Arial" panose="020B0604020202020204" pitchFamily="34" charset="0"/>
                  <a:ea typeface="宋体" panose="02010600030101010101" pitchFamily="2" charset="-122"/>
                </a:rPr>
                <a:t>OC</a:t>
              </a:r>
            </a:p>
          </p:txBody>
        </p:sp>
        <p:sp>
          <p:nvSpPr>
            <p:cNvPr id="27800" name="Text Box 42"/>
            <p:cNvSpPr txBox="1"/>
            <p:nvPr/>
          </p:nvSpPr>
          <p:spPr>
            <a:xfrm>
              <a:off x="1156" y="3150"/>
              <a:ext cx="1088" cy="188"/>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指令译码器</a:t>
              </a:r>
              <a:r>
                <a:rPr lang="en-US" altLang="zh-CN" b="1">
                  <a:latin typeface="Arial" panose="020B0604020202020204" pitchFamily="34" charset="0"/>
                  <a:ea typeface="宋体" panose="02010600030101010101" pitchFamily="2" charset="-122"/>
                </a:rPr>
                <a:t>ID</a:t>
              </a:r>
            </a:p>
          </p:txBody>
        </p:sp>
        <p:sp>
          <p:nvSpPr>
            <p:cNvPr id="27801" name="Text Box 43"/>
            <p:cNvSpPr txBox="1"/>
            <p:nvPr/>
          </p:nvSpPr>
          <p:spPr>
            <a:xfrm>
              <a:off x="1227" y="2658"/>
              <a:ext cx="1012" cy="367"/>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just" eaLnBrk="0" hangingPunct="0"/>
              <a:r>
                <a:rPr lang="zh-CN" altLang="en-US" b="1" dirty="0">
                  <a:latin typeface="Arial" panose="020B0604020202020204" pitchFamily="34" charset="0"/>
                  <a:ea typeface="宋体" panose="02010600030101010101" pitchFamily="2" charset="-122"/>
                </a:rPr>
                <a:t>指令寄存器</a:t>
              </a:r>
              <a:r>
                <a:rPr lang="en-US" altLang="zh-CN" b="1">
                  <a:latin typeface="Arial" panose="020B0604020202020204" pitchFamily="34" charset="0"/>
                  <a:ea typeface="宋体" panose="02010600030101010101" pitchFamily="2" charset="-122"/>
                </a:rPr>
                <a:t>IR</a:t>
              </a:r>
            </a:p>
            <a:p>
              <a:pPr algn="just" eaLnBrk="0" hangingPunct="0"/>
              <a:r>
                <a:rPr lang="en-US" altLang="zh-CN" sz="1600" b="1">
                  <a:latin typeface="Arial" panose="020B0604020202020204" pitchFamily="34" charset="0"/>
                  <a:ea typeface="宋体" panose="02010600030101010101" pitchFamily="2" charset="-122"/>
                </a:rPr>
                <a:t> </a:t>
              </a:r>
              <a:r>
                <a:rPr lang="zh-CN" altLang="en-US" sz="1600" b="1" dirty="0">
                  <a:latin typeface="Arial" panose="020B0604020202020204" pitchFamily="34" charset="0"/>
                  <a:ea typeface="宋体" panose="02010600030101010101" pitchFamily="2" charset="-122"/>
                </a:rPr>
                <a:t>操作码</a:t>
              </a:r>
              <a:r>
                <a:rPr lang="en-US" altLang="zh-CN" sz="1600" b="1">
                  <a:latin typeface="Arial" panose="020B0604020202020204" pitchFamily="34" charset="0"/>
                  <a:ea typeface="宋体" panose="02010600030101010101" pitchFamily="2" charset="-122"/>
                </a:rPr>
                <a:t>, </a:t>
              </a:r>
              <a:r>
                <a:rPr lang="zh-CN" altLang="en-US" sz="1600" b="1" dirty="0">
                  <a:latin typeface="Arial" panose="020B0604020202020204" pitchFamily="34" charset="0"/>
                  <a:ea typeface="宋体" panose="02010600030101010101" pitchFamily="2" charset="-122"/>
                </a:rPr>
                <a:t>地址码</a:t>
              </a:r>
            </a:p>
          </p:txBody>
        </p:sp>
        <p:sp>
          <p:nvSpPr>
            <p:cNvPr id="27802" name="AutoShape 44"/>
            <p:cNvSpPr/>
            <p:nvPr/>
          </p:nvSpPr>
          <p:spPr>
            <a:xfrm>
              <a:off x="444" y="2334"/>
              <a:ext cx="4563" cy="176"/>
            </a:xfrm>
            <a:prstGeom prst="leftRightArrow">
              <a:avLst>
                <a:gd name="adj1" fmla="val 55555"/>
                <a:gd name="adj2" fmla="val 67215"/>
              </a:avLst>
            </a:prstGeom>
            <a:solidFill>
              <a:schemeClr val="accent1"/>
            </a:solidFill>
            <a:ln w="9525" cap="flat" cmpd="sng">
              <a:solidFill>
                <a:schemeClr val="accent1"/>
              </a:solidFill>
              <a:prstDash val="solid"/>
              <a:miter/>
              <a:headEnd type="none" w="med" len="med"/>
              <a:tailEnd type="none" w="med" len="med"/>
            </a:ln>
          </p:spPr>
          <p:txBody>
            <a:bodyPr anchor="ctr" anchorCtr="1"/>
            <a:lstStyle/>
            <a:p>
              <a:endParaRPr lang="zh-CN" altLang="en-US" dirty="0">
                <a:latin typeface="Arial" panose="020B0604020202020204" pitchFamily="34" charset="0"/>
                <a:ea typeface="宋体" panose="02010600030101010101" pitchFamily="2" charset="-122"/>
              </a:endParaRPr>
            </a:p>
          </p:txBody>
        </p:sp>
        <p:sp>
          <p:nvSpPr>
            <p:cNvPr id="27803" name="Text Box 45"/>
            <p:cNvSpPr txBox="1"/>
            <p:nvPr/>
          </p:nvSpPr>
          <p:spPr>
            <a:xfrm>
              <a:off x="2106" y="2189"/>
              <a:ext cx="952" cy="153"/>
            </a:xfrm>
            <a:prstGeom prst="rect">
              <a:avLst/>
            </a:prstGeom>
            <a:noFill/>
            <a:ln w="28575">
              <a:noFill/>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内部总线</a:t>
              </a:r>
            </a:p>
          </p:txBody>
        </p:sp>
        <p:sp>
          <p:nvSpPr>
            <p:cNvPr id="27804" name="Text Box 46"/>
            <p:cNvSpPr txBox="1"/>
            <p:nvPr/>
          </p:nvSpPr>
          <p:spPr>
            <a:xfrm>
              <a:off x="180" y="2002"/>
              <a:ext cx="975" cy="185"/>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地址缓冲器</a:t>
              </a:r>
            </a:p>
          </p:txBody>
        </p:sp>
        <p:sp>
          <p:nvSpPr>
            <p:cNvPr id="27805" name="Text Box 47"/>
            <p:cNvSpPr txBox="1"/>
            <p:nvPr/>
          </p:nvSpPr>
          <p:spPr>
            <a:xfrm>
              <a:off x="3658" y="2002"/>
              <a:ext cx="840" cy="193"/>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数据缓冲器</a:t>
              </a:r>
            </a:p>
          </p:txBody>
        </p:sp>
        <p:sp>
          <p:nvSpPr>
            <p:cNvPr id="27806" name="Text Box 48"/>
            <p:cNvSpPr txBox="1"/>
            <p:nvPr/>
          </p:nvSpPr>
          <p:spPr>
            <a:xfrm>
              <a:off x="370" y="2725"/>
              <a:ext cx="650" cy="389"/>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程序计数器</a:t>
              </a:r>
              <a:r>
                <a:rPr lang="en-US" altLang="zh-CN" b="1">
                  <a:latin typeface="Arial" panose="020B0604020202020204" pitchFamily="34" charset="0"/>
                  <a:ea typeface="宋体" panose="02010600030101010101" pitchFamily="2" charset="-122"/>
                </a:rPr>
                <a:t>PC</a:t>
              </a:r>
            </a:p>
          </p:txBody>
        </p:sp>
      </p:grpSp>
      <p:sp>
        <p:nvSpPr>
          <p:cNvPr id="47153" name="AutoShape 49"/>
          <p:cNvSpPr/>
          <p:nvPr/>
        </p:nvSpPr>
        <p:spPr>
          <a:xfrm>
            <a:off x="1309688" y="4141788"/>
            <a:ext cx="328612" cy="377825"/>
          </a:xfrm>
          <a:prstGeom prst="upDownArrow">
            <a:avLst>
              <a:gd name="adj1" fmla="val 50000"/>
              <a:gd name="adj2" fmla="val 22995"/>
            </a:avLst>
          </a:prstGeom>
          <a:solidFill>
            <a:schemeClr val="accent1"/>
          </a:solidFill>
          <a:ln w="28575" cap="flat" cmpd="sng">
            <a:solidFill>
              <a:schemeClr val="accent1"/>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47154" name="Text Box 50"/>
          <p:cNvSpPr txBox="1"/>
          <p:nvPr/>
        </p:nvSpPr>
        <p:spPr>
          <a:xfrm>
            <a:off x="2362200" y="1763713"/>
            <a:ext cx="309563" cy="1284287"/>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地址译码</a:t>
            </a:r>
          </a:p>
        </p:txBody>
      </p:sp>
      <p:grpSp>
        <p:nvGrpSpPr>
          <p:cNvPr id="5" name="Group 51"/>
          <p:cNvGrpSpPr/>
          <p:nvPr/>
        </p:nvGrpSpPr>
        <p:grpSpPr>
          <a:xfrm>
            <a:off x="1333500" y="2185988"/>
            <a:ext cx="990600" cy="1219200"/>
            <a:chOff x="624" y="1236"/>
            <a:chExt cx="624" cy="768"/>
          </a:xfrm>
        </p:grpSpPr>
        <p:sp>
          <p:nvSpPr>
            <p:cNvPr id="27790" name="Rectangle 52"/>
            <p:cNvSpPr/>
            <p:nvPr/>
          </p:nvSpPr>
          <p:spPr>
            <a:xfrm>
              <a:off x="624" y="1296"/>
              <a:ext cx="120" cy="708"/>
            </a:xfrm>
            <a:prstGeom prst="rect">
              <a:avLst/>
            </a:prstGeom>
            <a:solidFill>
              <a:schemeClr val="accent1"/>
            </a:solidFill>
            <a:ln w="9525" cap="flat" cmpd="sng">
              <a:solidFill>
                <a:schemeClr val="accent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791" name="AutoShape 53"/>
            <p:cNvSpPr/>
            <p:nvPr/>
          </p:nvSpPr>
          <p:spPr>
            <a:xfrm>
              <a:off x="624" y="1236"/>
              <a:ext cx="624" cy="228"/>
            </a:xfrm>
            <a:prstGeom prst="rightArrow">
              <a:avLst>
                <a:gd name="adj1" fmla="val 50000"/>
                <a:gd name="adj2" fmla="val 68421"/>
              </a:avLst>
            </a:prstGeom>
            <a:solidFill>
              <a:schemeClr val="accent1"/>
            </a:solidFill>
            <a:ln w="9525" cap="flat" cmpd="sng">
              <a:solidFill>
                <a:schemeClr val="accent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sp>
        <p:nvSpPr>
          <p:cNvPr id="47158" name="AutoShape 54"/>
          <p:cNvSpPr/>
          <p:nvPr/>
        </p:nvSpPr>
        <p:spPr>
          <a:xfrm>
            <a:off x="2686050" y="2205038"/>
            <a:ext cx="876300" cy="361950"/>
          </a:xfrm>
          <a:prstGeom prst="rightArrow">
            <a:avLst>
              <a:gd name="adj1" fmla="val 50000"/>
              <a:gd name="adj2" fmla="val 60526"/>
            </a:avLst>
          </a:prstGeom>
          <a:solidFill>
            <a:schemeClr val="accent1"/>
          </a:solidFill>
          <a:ln w="9525" cap="flat" cmpd="sng">
            <a:solidFill>
              <a:schemeClr val="accent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47159" name="Line 55"/>
          <p:cNvSpPr/>
          <p:nvPr/>
        </p:nvSpPr>
        <p:spPr>
          <a:xfrm flipH="1">
            <a:off x="5372100" y="1976438"/>
            <a:ext cx="857250" cy="0"/>
          </a:xfrm>
          <a:prstGeom prst="line">
            <a:avLst/>
          </a:prstGeom>
          <a:ln w="28575" cap="flat" cmpd="sng">
            <a:solidFill>
              <a:schemeClr val="accent1"/>
            </a:solidFill>
            <a:prstDash val="solid"/>
            <a:headEnd type="none" w="med" len="med"/>
            <a:tailEnd type="triangle" w="sm" len="med"/>
          </a:ln>
        </p:spPr>
      </p:sp>
      <p:sp>
        <p:nvSpPr>
          <p:cNvPr id="47160" name="Text Box 56"/>
          <p:cNvSpPr txBox="1"/>
          <p:nvPr/>
        </p:nvSpPr>
        <p:spPr>
          <a:xfrm>
            <a:off x="6283325" y="1857375"/>
            <a:ext cx="947738" cy="203200"/>
          </a:xfrm>
          <a:prstGeom prst="rect">
            <a:avLst/>
          </a:prstGeom>
          <a:noFill/>
          <a:ln w="28575">
            <a:noFill/>
          </a:ln>
        </p:spPr>
        <p:txBody>
          <a:bodyPr lIns="0" tIns="0" rIns="0" bIns="0" anchor="ctr" anchorCtr="1"/>
          <a:lstStyle/>
          <a:p>
            <a:pPr algn="ctr" eaLnBrk="0" hangingPunct="0"/>
            <a:r>
              <a:rPr lang="zh-CN" altLang="en-US" b="1" dirty="0">
                <a:latin typeface="Arial" panose="020B0604020202020204" pitchFamily="34" charset="0"/>
                <a:ea typeface="宋体" panose="02010600030101010101" pitchFamily="2" charset="-122"/>
              </a:rPr>
              <a:t>读控制</a:t>
            </a:r>
          </a:p>
        </p:txBody>
      </p:sp>
      <p:grpSp>
        <p:nvGrpSpPr>
          <p:cNvPr id="6" name="Group 57"/>
          <p:cNvGrpSpPr/>
          <p:nvPr/>
        </p:nvGrpSpPr>
        <p:grpSpPr>
          <a:xfrm>
            <a:off x="3540125" y="844550"/>
            <a:ext cx="1924050" cy="2498725"/>
            <a:chOff x="2014" y="466"/>
            <a:chExt cx="1212" cy="1574"/>
          </a:xfrm>
        </p:grpSpPr>
        <p:sp>
          <p:nvSpPr>
            <p:cNvPr id="27778" name="AutoShape 58"/>
            <p:cNvSpPr/>
            <p:nvPr/>
          </p:nvSpPr>
          <p:spPr>
            <a:xfrm>
              <a:off x="2604" y="936"/>
              <a:ext cx="576" cy="1104"/>
            </a:xfrm>
            <a:prstGeom prst="flowChartDocument">
              <a:avLst/>
            </a:prstGeom>
            <a:noFill/>
            <a:ln w="9525" cap="flat" cmpd="sng">
              <a:solidFill>
                <a:schemeClr val="accent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779" name="Text Box 59"/>
            <p:cNvSpPr txBox="1"/>
            <p:nvPr/>
          </p:nvSpPr>
          <p:spPr>
            <a:xfrm>
              <a:off x="2602" y="934"/>
              <a:ext cx="576" cy="193"/>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en-US" altLang="zh-CN" b="1">
                  <a:solidFill>
                    <a:schemeClr val="tx2"/>
                  </a:solidFill>
                  <a:latin typeface="Arial" panose="020B0604020202020204" pitchFamily="34" charset="0"/>
                  <a:ea typeface="宋体" panose="02010600030101010101" pitchFamily="2" charset="-122"/>
                </a:rPr>
                <a:t>B0H</a:t>
              </a:r>
            </a:p>
          </p:txBody>
        </p:sp>
        <p:sp>
          <p:nvSpPr>
            <p:cNvPr id="27780" name="Text Box 60"/>
            <p:cNvSpPr txBox="1"/>
            <p:nvPr/>
          </p:nvSpPr>
          <p:spPr>
            <a:xfrm>
              <a:off x="2602" y="1126"/>
              <a:ext cx="576" cy="193"/>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en-US" altLang="zh-CN" b="1">
                  <a:solidFill>
                    <a:srgbClr val="FF66CC"/>
                  </a:solidFill>
                  <a:latin typeface="Arial" panose="020B0604020202020204" pitchFamily="34" charset="0"/>
                  <a:ea typeface="宋体" panose="02010600030101010101" pitchFamily="2" charset="-122"/>
                </a:rPr>
                <a:t>5CH</a:t>
              </a:r>
            </a:p>
          </p:txBody>
        </p:sp>
        <p:sp>
          <p:nvSpPr>
            <p:cNvPr id="27781" name="Text Box 61"/>
            <p:cNvSpPr txBox="1"/>
            <p:nvPr/>
          </p:nvSpPr>
          <p:spPr>
            <a:xfrm>
              <a:off x="2602" y="1318"/>
              <a:ext cx="576" cy="193"/>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en-US" altLang="zh-CN" b="1">
                  <a:solidFill>
                    <a:srgbClr val="66CCFF"/>
                  </a:solidFill>
                  <a:latin typeface="Arial" panose="020B0604020202020204" pitchFamily="34" charset="0"/>
                  <a:ea typeface="宋体" panose="02010600030101010101" pitchFamily="2" charset="-122"/>
                </a:rPr>
                <a:t>04H</a:t>
              </a:r>
            </a:p>
          </p:txBody>
        </p:sp>
        <p:sp>
          <p:nvSpPr>
            <p:cNvPr id="27782" name="Text Box 62"/>
            <p:cNvSpPr txBox="1"/>
            <p:nvPr/>
          </p:nvSpPr>
          <p:spPr>
            <a:xfrm>
              <a:off x="2602" y="1510"/>
              <a:ext cx="576" cy="193"/>
            </a:xfrm>
            <a:prstGeom prst="rect">
              <a:avLst/>
            </a:prstGeom>
            <a:noFill/>
            <a:ln w="28575" cap="flat" cmpd="sng">
              <a:solidFill>
                <a:schemeClr val="accent1"/>
              </a:solidFill>
              <a:prstDash val="solid"/>
              <a:miter/>
              <a:headEnd type="none" w="med" len="med"/>
              <a:tailEnd type="none" w="med" len="med"/>
            </a:ln>
          </p:spPr>
          <p:txBody>
            <a:bodyPr lIns="0" tIns="0" rIns="0" bIns="0" anchor="ctr" anchorCtr="1"/>
            <a:lstStyle/>
            <a:p>
              <a:pPr algn="ctr" eaLnBrk="0" hangingPunct="0"/>
              <a:r>
                <a:rPr lang="en-US" altLang="zh-CN" b="1">
                  <a:solidFill>
                    <a:srgbClr val="66FF33"/>
                  </a:solidFill>
                  <a:latin typeface="Arial" panose="020B0604020202020204" pitchFamily="34" charset="0"/>
                  <a:ea typeface="宋体" panose="02010600030101010101" pitchFamily="2" charset="-122"/>
                </a:rPr>
                <a:t>2EH</a:t>
              </a:r>
            </a:p>
          </p:txBody>
        </p:sp>
        <p:sp>
          <p:nvSpPr>
            <p:cNvPr id="27783" name="Text Box 63"/>
            <p:cNvSpPr txBox="1"/>
            <p:nvPr/>
          </p:nvSpPr>
          <p:spPr>
            <a:xfrm>
              <a:off x="2074" y="742"/>
              <a:ext cx="516" cy="193"/>
            </a:xfrm>
            <a:prstGeom prst="rect">
              <a:avLst/>
            </a:prstGeom>
            <a:noFill/>
            <a:ln w="28575">
              <a:noFill/>
            </a:ln>
          </p:spPr>
          <p:txBody>
            <a:bodyPr lIns="0" tIns="0" rIns="0" bIns="0" anchor="ctr" anchorCtr="1"/>
            <a:lstStyle/>
            <a:p>
              <a:pPr algn="r" eaLnBrk="0" hangingPunct="0"/>
              <a:r>
                <a:rPr lang="zh-CN" altLang="en-US" b="1" dirty="0">
                  <a:latin typeface="Arial" panose="020B0604020202020204" pitchFamily="34" charset="0"/>
                  <a:ea typeface="宋体" panose="02010600030101010101" pitchFamily="2" charset="-122"/>
                </a:rPr>
                <a:t>地址</a:t>
              </a:r>
            </a:p>
          </p:txBody>
        </p:sp>
        <p:sp>
          <p:nvSpPr>
            <p:cNvPr id="27784" name="Text Box 64"/>
            <p:cNvSpPr txBox="1"/>
            <p:nvPr/>
          </p:nvSpPr>
          <p:spPr>
            <a:xfrm>
              <a:off x="2074" y="1114"/>
              <a:ext cx="516" cy="193"/>
            </a:xfrm>
            <a:prstGeom prst="rect">
              <a:avLst/>
            </a:prstGeom>
            <a:noFill/>
            <a:ln w="28575">
              <a:noFill/>
            </a:ln>
          </p:spPr>
          <p:txBody>
            <a:bodyPr lIns="0" tIns="0" rIns="0" bIns="0" anchor="ctr" anchorCtr="1"/>
            <a:lstStyle/>
            <a:p>
              <a:pPr algn="r" eaLnBrk="0" hangingPunct="0"/>
              <a:r>
                <a:rPr lang="en-US" altLang="zh-CN" b="1">
                  <a:latin typeface="Arial" panose="020B0604020202020204" pitchFamily="34" charset="0"/>
                  <a:ea typeface="宋体" panose="02010600030101010101" pitchFamily="2" charset="-122"/>
                </a:rPr>
                <a:t>1001H</a:t>
              </a:r>
            </a:p>
          </p:txBody>
        </p:sp>
        <p:sp>
          <p:nvSpPr>
            <p:cNvPr id="27785" name="Text Box 65"/>
            <p:cNvSpPr txBox="1"/>
            <p:nvPr/>
          </p:nvSpPr>
          <p:spPr>
            <a:xfrm>
              <a:off x="2074" y="1318"/>
              <a:ext cx="516" cy="193"/>
            </a:xfrm>
            <a:prstGeom prst="rect">
              <a:avLst/>
            </a:prstGeom>
            <a:noFill/>
            <a:ln w="28575">
              <a:noFill/>
            </a:ln>
          </p:spPr>
          <p:txBody>
            <a:bodyPr lIns="0" tIns="0" rIns="0" bIns="0" anchor="ctr" anchorCtr="1"/>
            <a:lstStyle/>
            <a:p>
              <a:pPr algn="r" eaLnBrk="0" hangingPunct="0"/>
              <a:r>
                <a:rPr lang="en-US" altLang="zh-CN" b="1">
                  <a:latin typeface="Arial" panose="020B0604020202020204" pitchFamily="34" charset="0"/>
                  <a:ea typeface="宋体" panose="02010600030101010101" pitchFamily="2" charset="-122"/>
                </a:rPr>
                <a:t>1002H</a:t>
              </a:r>
            </a:p>
          </p:txBody>
        </p:sp>
        <p:sp>
          <p:nvSpPr>
            <p:cNvPr id="27786" name="Text Box 66"/>
            <p:cNvSpPr txBox="1"/>
            <p:nvPr/>
          </p:nvSpPr>
          <p:spPr>
            <a:xfrm>
              <a:off x="2074" y="1522"/>
              <a:ext cx="516" cy="193"/>
            </a:xfrm>
            <a:prstGeom prst="rect">
              <a:avLst/>
            </a:prstGeom>
            <a:noFill/>
            <a:ln w="28575">
              <a:noFill/>
            </a:ln>
          </p:spPr>
          <p:txBody>
            <a:bodyPr lIns="0" tIns="0" rIns="0" bIns="0" anchor="ctr" anchorCtr="1"/>
            <a:lstStyle/>
            <a:p>
              <a:pPr algn="r" eaLnBrk="0" hangingPunct="0"/>
              <a:r>
                <a:rPr lang="en-US" altLang="zh-CN" b="1">
                  <a:latin typeface="Arial" panose="020B0604020202020204" pitchFamily="34" charset="0"/>
                  <a:ea typeface="宋体" panose="02010600030101010101" pitchFamily="2" charset="-122"/>
                </a:rPr>
                <a:t>1003H</a:t>
              </a:r>
            </a:p>
          </p:txBody>
        </p:sp>
        <p:sp>
          <p:nvSpPr>
            <p:cNvPr id="27787" name="Text Box 67"/>
            <p:cNvSpPr txBox="1"/>
            <p:nvPr/>
          </p:nvSpPr>
          <p:spPr>
            <a:xfrm>
              <a:off x="2638" y="730"/>
              <a:ext cx="516" cy="193"/>
            </a:xfrm>
            <a:prstGeom prst="rect">
              <a:avLst/>
            </a:prstGeom>
            <a:noFill/>
            <a:ln w="28575">
              <a:noFill/>
            </a:ln>
          </p:spPr>
          <p:txBody>
            <a:bodyPr lIns="0" tIns="0" rIns="0" bIns="0" anchor="ctr" anchorCtr="1"/>
            <a:lstStyle/>
            <a:p>
              <a:pPr algn="r" eaLnBrk="0" hangingPunct="0"/>
              <a:r>
                <a:rPr lang="zh-CN" altLang="en-US" b="1" dirty="0">
                  <a:latin typeface="Arial" panose="020B0604020202020204" pitchFamily="34" charset="0"/>
                  <a:ea typeface="宋体" panose="02010600030101010101" pitchFamily="2" charset="-122"/>
                </a:rPr>
                <a:t>内容</a:t>
              </a:r>
            </a:p>
          </p:txBody>
        </p:sp>
        <p:sp>
          <p:nvSpPr>
            <p:cNvPr id="27788" name="Text Box 68"/>
            <p:cNvSpPr txBox="1"/>
            <p:nvPr/>
          </p:nvSpPr>
          <p:spPr>
            <a:xfrm>
              <a:off x="2074" y="934"/>
              <a:ext cx="516" cy="193"/>
            </a:xfrm>
            <a:prstGeom prst="rect">
              <a:avLst/>
            </a:prstGeom>
            <a:noFill/>
            <a:ln w="28575">
              <a:noFill/>
            </a:ln>
          </p:spPr>
          <p:txBody>
            <a:bodyPr lIns="0" tIns="0" rIns="0" bIns="0" anchor="ctr" anchorCtr="1"/>
            <a:lstStyle/>
            <a:p>
              <a:pPr algn="r" eaLnBrk="0" hangingPunct="0"/>
              <a:r>
                <a:rPr lang="en-US" altLang="zh-CN" b="1">
                  <a:latin typeface="Arial" panose="020B0604020202020204" pitchFamily="34" charset="0"/>
                  <a:ea typeface="宋体" panose="02010600030101010101" pitchFamily="2" charset="-122"/>
                </a:rPr>
                <a:t>1000H</a:t>
              </a:r>
            </a:p>
          </p:txBody>
        </p:sp>
        <p:sp>
          <p:nvSpPr>
            <p:cNvPr id="27789" name="Text Box 69"/>
            <p:cNvSpPr txBox="1"/>
            <p:nvPr/>
          </p:nvSpPr>
          <p:spPr>
            <a:xfrm>
              <a:off x="2014" y="466"/>
              <a:ext cx="1212" cy="265"/>
            </a:xfrm>
            <a:prstGeom prst="rect">
              <a:avLst/>
            </a:prstGeom>
            <a:noFill/>
            <a:ln w="28575">
              <a:noFill/>
            </a:ln>
          </p:spPr>
          <p:txBody>
            <a:bodyPr lIns="0" tIns="0" rIns="0" bIns="0" anchor="ctr" anchorCtr="1"/>
            <a:lstStyle/>
            <a:p>
              <a:pPr algn="r" eaLnBrk="0" hangingPunct="0"/>
              <a:r>
                <a:rPr lang="zh-CN" altLang="en-US" b="1" dirty="0">
                  <a:solidFill>
                    <a:srgbClr val="C00000"/>
                  </a:solidFill>
                  <a:latin typeface="Arial" panose="020B0604020202020204" pitchFamily="34" charset="0"/>
                  <a:ea typeface="宋体" panose="02010600030101010101" pitchFamily="2" charset="-122"/>
                </a:rPr>
                <a:t>内存储器</a:t>
              </a:r>
            </a:p>
          </p:txBody>
        </p:sp>
      </p:grpSp>
      <p:sp>
        <p:nvSpPr>
          <p:cNvPr id="47174" name="Text Box 70"/>
          <p:cNvSpPr txBox="1"/>
          <p:nvPr/>
        </p:nvSpPr>
        <p:spPr>
          <a:xfrm>
            <a:off x="6324600" y="690245"/>
            <a:ext cx="2438400" cy="592138"/>
          </a:xfrm>
          <a:prstGeom prst="rect">
            <a:avLst/>
          </a:prstGeom>
          <a:noFill/>
          <a:ln w="28575">
            <a:noFill/>
          </a:ln>
        </p:spPr>
        <p:txBody>
          <a:bodyPr lIns="0" tIns="0" rIns="0" bIns="0" anchor="ctr" anchorCtr="1"/>
          <a:lstStyle/>
          <a:p>
            <a:pPr algn="ctr" eaLnBrk="0" hangingPunct="0"/>
            <a:r>
              <a:rPr lang="en-US" altLang="zh-CN" sz="2000" b="1" dirty="0">
                <a:solidFill>
                  <a:srgbClr val="C00000"/>
                </a:solidFill>
                <a:latin typeface="Arial" panose="020B0604020202020204" pitchFamily="34" charset="0"/>
                <a:ea typeface="宋体" panose="02010600030101010101" pitchFamily="2" charset="-122"/>
              </a:rPr>
              <a:t>5CH+2EH</a:t>
            </a:r>
          </a:p>
        </p:txBody>
      </p:sp>
      <p:sp>
        <p:nvSpPr>
          <p:cNvPr id="47175" name="Text Box 71"/>
          <p:cNvSpPr txBox="1"/>
          <p:nvPr/>
        </p:nvSpPr>
        <p:spPr>
          <a:xfrm>
            <a:off x="533400" y="5067300"/>
            <a:ext cx="514350" cy="323850"/>
          </a:xfrm>
          <a:prstGeom prst="rect">
            <a:avLst/>
          </a:prstGeom>
          <a:noFill/>
          <a:ln w="28575">
            <a:noFill/>
          </a:ln>
        </p:spPr>
        <p:txBody>
          <a:bodyPr lIns="0" tIns="0" rIns="0" bIns="0" anchor="ctr" anchorCtr="1"/>
          <a:lstStyle/>
          <a:p>
            <a:pPr algn="ctr" eaLnBrk="0" hangingPunct="0">
              <a:lnSpc>
                <a:spcPct val="96000"/>
              </a:lnSpc>
            </a:pPr>
            <a:r>
              <a:rPr lang="zh-CN" altLang="en-US" b="1" dirty="0">
                <a:latin typeface="Arial" panose="020B0604020202020204" pitchFamily="34" charset="0"/>
                <a:ea typeface="宋体" panose="02010600030101010101" pitchFamily="2" charset="-122"/>
              </a:rPr>
              <a:t>＋</a:t>
            </a:r>
            <a:r>
              <a:rPr lang="en-US" altLang="zh-CN" b="1">
                <a:latin typeface="Arial" panose="020B0604020202020204" pitchFamily="34" charset="0"/>
                <a:ea typeface="宋体" panose="02010600030101010101" pitchFamily="2" charset="-122"/>
              </a:rPr>
              <a:t>1</a:t>
            </a:r>
            <a:endParaRPr lang="en-US" altLang="zh-CN">
              <a:latin typeface="Arial" panose="020B0604020202020204" pitchFamily="34" charset="0"/>
              <a:ea typeface="宋体" panose="02010600030101010101" pitchFamily="2" charset="-122"/>
            </a:endParaRPr>
          </a:p>
        </p:txBody>
      </p:sp>
      <p:sp>
        <p:nvSpPr>
          <p:cNvPr id="47176" name="Arc 72"/>
          <p:cNvSpPr/>
          <p:nvPr/>
        </p:nvSpPr>
        <p:spPr>
          <a:xfrm flipV="1">
            <a:off x="884238" y="5214938"/>
            <a:ext cx="488950" cy="342900"/>
          </a:xfrm>
          <a:custGeom>
            <a:avLst/>
            <a:gdLst>
              <a:gd name="txL" fmla="*/ 0 w 34473"/>
              <a:gd name="txT" fmla="*/ 0 h 21600"/>
              <a:gd name="txR" fmla="*/ 34473 w 34473"/>
              <a:gd name="txB" fmla="*/ 21600 h 21600"/>
            </a:gdLst>
            <a:ahLst/>
            <a:cxnLst>
              <a:cxn ang="0">
                <a:pos x="0" y="2147483647"/>
              </a:cxn>
              <a:cxn ang="0">
                <a:pos x="2147483647" y="2147483647"/>
              </a:cxn>
              <a:cxn ang="0">
                <a:pos x="2147483647" y="2147483647"/>
              </a:cxn>
            </a:cxnLst>
            <a:rect l="txL" t="txT" r="txR" b="txB"/>
            <a:pathLst>
              <a:path w="34473" h="21600" fill="none">
                <a:moveTo>
                  <a:pt x="0" y="4255"/>
                </a:moveTo>
                <a:cubicBezTo>
                  <a:pt x="3723" y="1491"/>
                  <a:pt x="8236" y="-1"/>
                  <a:pt x="12873" y="0"/>
                </a:cubicBezTo>
                <a:cubicBezTo>
                  <a:pt x="24802" y="0"/>
                  <a:pt x="34473" y="9670"/>
                  <a:pt x="34473" y="21600"/>
                </a:cubicBezTo>
              </a:path>
              <a:path w="34473" h="21600" stroke="0">
                <a:moveTo>
                  <a:pt x="0" y="4255"/>
                </a:moveTo>
                <a:cubicBezTo>
                  <a:pt x="3723" y="1491"/>
                  <a:pt x="8236" y="-1"/>
                  <a:pt x="12873" y="0"/>
                </a:cubicBezTo>
                <a:cubicBezTo>
                  <a:pt x="24802" y="0"/>
                  <a:pt x="34473" y="9670"/>
                  <a:pt x="34473" y="21600"/>
                </a:cubicBezTo>
                <a:lnTo>
                  <a:pt x="12873" y="21600"/>
                </a:lnTo>
                <a:close/>
              </a:path>
            </a:pathLst>
          </a:custGeom>
          <a:noFill/>
          <a:ln w="9525" cap="flat" cmpd="sng">
            <a:solidFill>
              <a:schemeClr val="accent1">
                <a:alpha val="100000"/>
              </a:schemeClr>
            </a:solidFill>
            <a:prstDash val="solid"/>
            <a:round/>
            <a:headEnd type="none" w="med" len="med"/>
            <a:tailEnd type="arrow" w="med" len="med"/>
          </a:ln>
        </p:spPr>
        <p:txBody>
          <a:bodyPr/>
          <a:lstStyle/>
          <a:p>
            <a:endParaRPr lang="zh-CN" altLang="en-US"/>
          </a:p>
        </p:txBody>
      </p:sp>
      <p:sp>
        <p:nvSpPr>
          <p:cNvPr id="47177" name="Arc 73"/>
          <p:cNvSpPr/>
          <p:nvPr/>
        </p:nvSpPr>
        <p:spPr>
          <a:xfrm flipH="1">
            <a:off x="704850" y="4794250"/>
            <a:ext cx="249238" cy="358775"/>
          </a:xfrm>
          <a:custGeom>
            <a:avLst/>
            <a:gdLst>
              <a:gd name="txL" fmla="*/ 0 w 28318"/>
              <a:gd name="txT" fmla="*/ 0 h 23798"/>
              <a:gd name="txR" fmla="*/ 28318 w 28318"/>
              <a:gd name="txB" fmla="*/ 23798 h 23798"/>
            </a:gdLst>
            <a:ahLst/>
            <a:cxnLst>
              <a:cxn ang="0">
                <a:pos x="0" y="2147483647"/>
              </a:cxn>
              <a:cxn ang="0">
                <a:pos x="2147483647" y="2147483647"/>
              </a:cxn>
              <a:cxn ang="0">
                <a:pos x="2147483647" y="2147483647"/>
              </a:cxn>
            </a:cxnLst>
            <a:rect l="txL" t="txT" r="txR" b="txB"/>
            <a:pathLst>
              <a:path w="28318" h="23798" fill="none">
                <a:moveTo>
                  <a:pt x="0" y="1071"/>
                </a:moveTo>
                <a:cubicBezTo>
                  <a:pt x="2168" y="361"/>
                  <a:pt x="4436" y="-1"/>
                  <a:pt x="6718" y="0"/>
                </a:cubicBezTo>
                <a:cubicBezTo>
                  <a:pt x="18647" y="0"/>
                  <a:pt x="28318" y="9670"/>
                  <a:pt x="28318" y="21600"/>
                </a:cubicBezTo>
                <a:cubicBezTo>
                  <a:pt x="28318" y="22334"/>
                  <a:pt x="28280" y="23067"/>
                  <a:pt x="28205" y="23797"/>
                </a:cubicBezTo>
              </a:path>
              <a:path w="28318" h="23798" stroke="0">
                <a:moveTo>
                  <a:pt x="0" y="1071"/>
                </a:moveTo>
                <a:cubicBezTo>
                  <a:pt x="2168" y="361"/>
                  <a:pt x="4436" y="-1"/>
                  <a:pt x="6718" y="0"/>
                </a:cubicBezTo>
                <a:cubicBezTo>
                  <a:pt x="18647" y="0"/>
                  <a:pt x="28318" y="9670"/>
                  <a:pt x="28318" y="21600"/>
                </a:cubicBezTo>
                <a:cubicBezTo>
                  <a:pt x="28318" y="22334"/>
                  <a:pt x="28280" y="23067"/>
                  <a:pt x="28205" y="23797"/>
                </a:cubicBezTo>
                <a:lnTo>
                  <a:pt x="6718" y="21600"/>
                </a:lnTo>
                <a:close/>
              </a:path>
            </a:pathLst>
          </a:custGeom>
          <a:noFill/>
          <a:ln w="9525" cap="flat" cmpd="sng">
            <a:solidFill>
              <a:schemeClr val="accent1">
                <a:alpha val="100000"/>
              </a:schemeClr>
            </a:solidFill>
            <a:prstDash val="solid"/>
            <a:round/>
            <a:headEnd type="none" w="med" len="med"/>
            <a:tailEnd type="triangle" w="med" len="med"/>
          </a:ln>
        </p:spPr>
        <p:txBody>
          <a:bodyPr/>
          <a:lstStyle/>
          <a:p>
            <a:endParaRPr lang="zh-CN" altLang="en-US"/>
          </a:p>
        </p:txBody>
      </p:sp>
      <p:grpSp>
        <p:nvGrpSpPr>
          <p:cNvPr id="7" name="Group 74"/>
          <p:cNvGrpSpPr/>
          <p:nvPr/>
        </p:nvGrpSpPr>
        <p:grpSpPr>
          <a:xfrm>
            <a:off x="571500" y="2787650"/>
            <a:ext cx="7997825" cy="801688"/>
            <a:chOff x="144" y="1690"/>
            <a:chExt cx="5038" cy="505"/>
          </a:xfrm>
        </p:grpSpPr>
        <p:sp>
          <p:nvSpPr>
            <p:cNvPr id="27771" name="Line 75"/>
            <p:cNvSpPr/>
            <p:nvPr/>
          </p:nvSpPr>
          <p:spPr>
            <a:xfrm>
              <a:off x="144" y="1896"/>
              <a:ext cx="1584" cy="0"/>
            </a:xfrm>
            <a:prstGeom prst="line">
              <a:avLst/>
            </a:prstGeom>
            <a:ln w="9525" cap="flat" cmpd="sng">
              <a:solidFill>
                <a:schemeClr val="accent2"/>
              </a:solidFill>
              <a:prstDash val="solid"/>
              <a:headEnd type="none" w="med" len="med"/>
              <a:tailEnd type="none" w="med" len="med"/>
            </a:ln>
          </p:spPr>
        </p:sp>
        <p:sp>
          <p:nvSpPr>
            <p:cNvPr id="27772" name="Line 76"/>
            <p:cNvSpPr/>
            <p:nvPr/>
          </p:nvSpPr>
          <p:spPr>
            <a:xfrm>
              <a:off x="1728" y="1896"/>
              <a:ext cx="0" cy="228"/>
            </a:xfrm>
            <a:prstGeom prst="line">
              <a:avLst/>
            </a:prstGeom>
            <a:ln w="9525" cap="flat" cmpd="sng">
              <a:solidFill>
                <a:schemeClr val="accent2"/>
              </a:solidFill>
              <a:prstDash val="solid"/>
              <a:headEnd type="none" w="med" len="med"/>
              <a:tailEnd type="none" w="med" len="med"/>
            </a:ln>
          </p:spPr>
        </p:sp>
        <p:sp>
          <p:nvSpPr>
            <p:cNvPr id="27773" name="Line 77"/>
            <p:cNvSpPr/>
            <p:nvPr/>
          </p:nvSpPr>
          <p:spPr>
            <a:xfrm>
              <a:off x="1728" y="2124"/>
              <a:ext cx="1752" cy="0"/>
            </a:xfrm>
            <a:prstGeom prst="line">
              <a:avLst/>
            </a:prstGeom>
            <a:ln w="9525" cap="flat" cmpd="sng">
              <a:solidFill>
                <a:schemeClr val="accent2"/>
              </a:solidFill>
              <a:prstDash val="solid"/>
              <a:headEnd type="none" w="med" len="med"/>
              <a:tailEnd type="none" w="med" len="med"/>
            </a:ln>
          </p:spPr>
        </p:sp>
        <p:sp>
          <p:nvSpPr>
            <p:cNvPr id="27774" name="Line 78"/>
            <p:cNvSpPr/>
            <p:nvPr/>
          </p:nvSpPr>
          <p:spPr>
            <a:xfrm flipV="1">
              <a:off x="3480" y="1944"/>
              <a:ext cx="0" cy="192"/>
            </a:xfrm>
            <a:prstGeom prst="line">
              <a:avLst/>
            </a:prstGeom>
            <a:ln w="9525" cap="flat" cmpd="sng">
              <a:solidFill>
                <a:schemeClr val="accent2"/>
              </a:solidFill>
              <a:prstDash val="solid"/>
              <a:headEnd type="none" w="med" len="med"/>
              <a:tailEnd type="none" w="med" len="med"/>
            </a:ln>
          </p:spPr>
        </p:sp>
        <p:sp>
          <p:nvSpPr>
            <p:cNvPr id="27775" name="Line 79"/>
            <p:cNvSpPr/>
            <p:nvPr/>
          </p:nvSpPr>
          <p:spPr>
            <a:xfrm>
              <a:off x="3492" y="1944"/>
              <a:ext cx="1632" cy="0"/>
            </a:xfrm>
            <a:prstGeom prst="line">
              <a:avLst/>
            </a:prstGeom>
            <a:ln w="9525" cap="flat" cmpd="sng">
              <a:solidFill>
                <a:schemeClr val="accent2"/>
              </a:solidFill>
              <a:prstDash val="solid"/>
              <a:headEnd type="none" w="med" len="med"/>
              <a:tailEnd type="none" w="med" len="med"/>
            </a:ln>
          </p:spPr>
        </p:sp>
        <p:sp>
          <p:nvSpPr>
            <p:cNvPr id="27776" name="Text Box 80"/>
            <p:cNvSpPr txBox="1"/>
            <p:nvPr/>
          </p:nvSpPr>
          <p:spPr>
            <a:xfrm>
              <a:off x="4666" y="1690"/>
              <a:ext cx="516" cy="265"/>
            </a:xfrm>
            <a:prstGeom prst="rect">
              <a:avLst/>
            </a:prstGeom>
            <a:noFill/>
            <a:ln w="28575">
              <a:noFill/>
            </a:ln>
          </p:spPr>
          <p:txBody>
            <a:bodyPr lIns="0" tIns="0" rIns="0" bIns="0" anchor="ctr" anchorCtr="1"/>
            <a:lstStyle/>
            <a:p>
              <a:pPr algn="r" eaLnBrk="0" hangingPunct="0"/>
              <a:r>
                <a:rPr lang="en-US" altLang="zh-CN" b="1">
                  <a:solidFill>
                    <a:srgbClr val="C00000"/>
                  </a:solidFill>
                  <a:latin typeface="Arial" panose="020B0604020202020204" pitchFamily="34" charset="0"/>
                  <a:ea typeface="宋体" panose="02010600030101010101" pitchFamily="2" charset="-122"/>
                </a:rPr>
                <a:t>CPU</a:t>
              </a:r>
              <a:r>
                <a:rPr lang="zh-CN" altLang="en-US" b="1" dirty="0">
                  <a:solidFill>
                    <a:srgbClr val="C00000"/>
                  </a:solidFill>
                  <a:latin typeface="Arial" panose="020B0604020202020204" pitchFamily="34" charset="0"/>
                  <a:ea typeface="宋体" panose="02010600030101010101" pitchFamily="2" charset="-122"/>
                </a:rPr>
                <a:t>外</a:t>
              </a:r>
            </a:p>
          </p:txBody>
        </p:sp>
        <p:sp>
          <p:nvSpPr>
            <p:cNvPr id="27777" name="Text Box 81"/>
            <p:cNvSpPr txBox="1"/>
            <p:nvPr/>
          </p:nvSpPr>
          <p:spPr>
            <a:xfrm>
              <a:off x="4666" y="1990"/>
              <a:ext cx="516" cy="205"/>
            </a:xfrm>
            <a:prstGeom prst="rect">
              <a:avLst/>
            </a:prstGeom>
            <a:noFill/>
            <a:ln w="28575">
              <a:noFill/>
            </a:ln>
          </p:spPr>
          <p:txBody>
            <a:bodyPr lIns="0" tIns="0" rIns="0" bIns="0" anchor="ctr" anchorCtr="1"/>
            <a:lstStyle/>
            <a:p>
              <a:pPr algn="r" eaLnBrk="0" hangingPunct="0"/>
              <a:r>
                <a:rPr lang="en-US" altLang="zh-CN" b="1">
                  <a:solidFill>
                    <a:srgbClr val="C00000"/>
                  </a:solidFill>
                  <a:latin typeface="Arial" panose="020B0604020202020204" pitchFamily="34" charset="0"/>
                  <a:ea typeface="宋体" panose="02010600030101010101" pitchFamily="2" charset="-122"/>
                </a:rPr>
                <a:t>CPU</a:t>
              </a:r>
              <a:r>
                <a:rPr lang="zh-CN" altLang="en-US" b="1" dirty="0">
                  <a:solidFill>
                    <a:srgbClr val="C00000"/>
                  </a:solidFill>
                  <a:latin typeface="Arial" panose="020B0604020202020204" pitchFamily="34" charset="0"/>
                  <a:ea typeface="宋体" panose="02010600030101010101" pitchFamily="2" charset="-122"/>
                </a:rPr>
                <a:t>内</a:t>
              </a:r>
            </a:p>
          </p:txBody>
        </p:sp>
      </p:grpSp>
      <p:sp>
        <p:nvSpPr>
          <p:cNvPr id="47186" name="Text Box 82"/>
          <p:cNvSpPr txBox="1"/>
          <p:nvPr/>
        </p:nvSpPr>
        <p:spPr>
          <a:xfrm>
            <a:off x="1624013" y="3738563"/>
            <a:ext cx="355600" cy="222250"/>
          </a:xfrm>
          <a:prstGeom prst="rect">
            <a:avLst/>
          </a:prstGeom>
          <a:noFill/>
          <a:ln w="28575">
            <a:noFill/>
          </a:ln>
        </p:spPr>
        <p:txBody>
          <a:bodyPr lIns="0" tIns="0" rIns="0" bIns="0" anchor="ctr" anchorCtr="1"/>
          <a:lstStyle/>
          <a:p>
            <a:pPr algn="ctr" eaLnBrk="0" hangingPunct="0"/>
            <a:r>
              <a:rPr lang="en-US" altLang="zh-CN" b="1">
                <a:solidFill>
                  <a:schemeClr val="tx2"/>
                </a:solidFill>
                <a:latin typeface="Arial" panose="020B0604020202020204" pitchFamily="34" charset="0"/>
                <a:ea typeface="宋体" panose="02010600030101010101" pitchFamily="2" charset="-122"/>
              </a:rPr>
              <a:t>①</a:t>
            </a:r>
          </a:p>
        </p:txBody>
      </p:sp>
      <p:sp>
        <p:nvSpPr>
          <p:cNvPr id="47187" name="Text Box 83"/>
          <p:cNvSpPr txBox="1"/>
          <p:nvPr/>
        </p:nvSpPr>
        <p:spPr>
          <a:xfrm>
            <a:off x="652463" y="5567363"/>
            <a:ext cx="355600" cy="222250"/>
          </a:xfrm>
          <a:prstGeom prst="rect">
            <a:avLst/>
          </a:prstGeom>
          <a:noFill/>
          <a:ln w="28575">
            <a:noFill/>
          </a:ln>
        </p:spPr>
        <p:txBody>
          <a:bodyPr lIns="0" tIns="0" rIns="0" bIns="0" anchor="ctr" anchorCtr="1"/>
          <a:lstStyle/>
          <a:p>
            <a:pPr algn="ctr" eaLnBrk="0" hangingPunct="0"/>
            <a:r>
              <a:rPr lang="en-US" altLang="zh-CN" b="1">
                <a:solidFill>
                  <a:schemeClr val="tx2"/>
                </a:solidFill>
                <a:latin typeface="Arial" panose="020B0604020202020204" pitchFamily="34" charset="0"/>
                <a:ea typeface="宋体" panose="02010600030101010101" pitchFamily="2" charset="-122"/>
              </a:rPr>
              <a:t>②</a:t>
            </a:r>
          </a:p>
        </p:txBody>
      </p:sp>
      <p:sp>
        <p:nvSpPr>
          <p:cNvPr id="47188" name="Text Box 84"/>
          <p:cNvSpPr txBox="1"/>
          <p:nvPr/>
        </p:nvSpPr>
        <p:spPr>
          <a:xfrm>
            <a:off x="2900363" y="2005013"/>
            <a:ext cx="355600" cy="222250"/>
          </a:xfrm>
          <a:prstGeom prst="rect">
            <a:avLst/>
          </a:prstGeom>
          <a:noFill/>
          <a:ln w="28575">
            <a:noFill/>
          </a:ln>
        </p:spPr>
        <p:txBody>
          <a:bodyPr lIns="0" tIns="0" rIns="0" bIns="0" anchor="ctr" anchorCtr="1"/>
          <a:lstStyle/>
          <a:p>
            <a:pPr algn="ctr" eaLnBrk="0" hangingPunct="0"/>
            <a:r>
              <a:rPr lang="en-US" altLang="zh-CN" b="1">
                <a:solidFill>
                  <a:schemeClr val="tx2"/>
                </a:solidFill>
                <a:latin typeface="Arial" panose="020B0604020202020204" pitchFamily="34" charset="0"/>
                <a:ea typeface="宋体" panose="02010600030101010101" pitchFamily="2" charset="-122"/>
              </a:rPr>
              <a:t>③</a:t>
            </a:r>
          </a:p>
        </p:txBody>
      </p:sp>
      <p:sp>
        <p:nvSpPr>
          <p:cNvPr id="47189" name="Text Box 85"/>
          <p:cNvSpPr txBox="1"/>
          <p:nvPr/>
        </p:nvSpPr>
        <p:spPr>
          <a:xfrm>
            <a:off x="5719763" y="1700213"/>
            <a:ext cx="355600" cy="222250"/>
          </a:xfrm>
          <a:prstGeom prst="rect">
            <a:avLst/>
          </a:prstGeom>
          <a:noFill/>
          <a:ln w="28575">
            <a:noFill/>
          </a:ln>
        </p:spPr>
        <p:txBody>
          <a:bodyPr lIns="0" tIns="0" rIns="0" bIns="0" anchor="ctr" anchorCtr="1"/>
          <a:lstStyle/>
          <a:p>
            <a:pPr algn="ctr" eaLnBrk="0" hangingPunct="0"/>
            <a:r>
              <a:rPr lang="en-US" altLang="zh-CN" b="1">
                <a:solidFill>
                  <a:schemeClr val="tx2"/>
                </a:solidFill>
                <a:latin typeface="Arial" panose="020B0604020202020204" pitchFamily="34" charset="0"/>
                <a:ea typeface="宋体" panose="02010600030101010101" pitchFamily="2" charset="-122"/>
              </a:rPr>
              <a:t>④</a:t>
            </a:r>
          </a:p>
        </p:txBody>
      </p:sp>
      <p:grpSp>
        <p:nvGrpSpPr>
          <p:cNvPr id="8" name="Group 86"/>
          <p:cNvGrpSpPr/>
          <p:nvPr/>
        </p:nvGrpSpPr>
        <p:grpSpPr>
          <a:xfrm>
            <a:off x="5410200" y="2586038"/>
            <a:ext cx="1524000" cy="781050"/>
            <a:chOff x="3192" y="1488"/>
            <a:chExt cx="960" cy="492"/>
          </a:xfrm>
        </p:grpSpPr>
        <p:sp>
          <p:nvSpPr>
            <p:cNvPr id="27769" name="AutoShape 87"/>
            <p:cNvSpPr/>
            <p:nvPr/>
          </p:nvSpPr>
          <p:spPr>
            <a:xfrm>
              <a:off x="3192" y="1488"/>
              <a:ext cx="864" cy="240"/>
            </a:xfrm>
            <a:prstGeom prst="leftArrow">
              <a:avLst>
                <a:gd name="adj1" fmla="val 50000"/>
                <a:gd name="adj2" fmla="val 90000"/>
              </a:avLst>
            </a:prstGeom>
            <a:solidFill>
              <a:schemeClr val="accent1"/>
            </a:solidFill>
            <a:ln w="9525" cap="flat" cmpd="sng">
              <a:solidFill>
                <a:schemeClr val="accent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770" name="AutoShape 88"/>
            <p:cNvSpPr/>
            <p:nvPr/>
          </p:nvSpPr>
          <p:spPr>
            <a:xfrm>
              <a:off x="3900" y="1548"/>
              <a:ext cx="252" cy="432"/>
            </a:xfrm>
            <a:prstGeom prst="downArrow">
              <a:avLst>
                <a:gd name="adj1" fmla="val 50000"/>
                <a:gd name="adj2" fmla="val 42857"/>
              </a:avLst>
            </a:prstGeom>
            <a:solidFill>
              <a:schemeClr val="accent1"/>
            </a:solidFill>
            <a:ln w="9525">
              <a:noFill/>
            </a:ln>
          </p:spPr>
          <p:txBody>
            <a:bodyPr vert="eaVert" wrap="none" anchor="ctr"/>
            <a:lstStyle/>
            <a:p>
              <a:endParaRPr lang="zh-CN" altLang="en-US" dirty="0">
                <a:latin typeface="Arial" panose="020B0604020202020204" pitchFamily="34" charset="0"/>
                <a:ea typeface="宋体" panose="02010600030101010101" pitchFamily="2" charset="-122"/>
              </a:endParaRPr>
            </a:p>
          </p:txBody>
        </p:sp>
      </p:grpSp>
      <p:sp>
        <p:nvSpPr>
          <p:cNvPr id="47193" name="Text Box 89"/>
          <p:cNvSpPr txBox="1"/>
          <p:nvPr/>
        </p:nvSpPr>
        <p:spPr>
          <a:xfrm>
            <a:off x="6881813" y="2919413"/>
            <a:ext cx="355600" cy="222250"/>
          </a:xfrm>
          <a:prstGeom prst="rect">
            <a:avLst/>
          </a:prstGeom>
          <a:noFill/>
          <a:ln w="28575">
            <a:noFill/>
          </a:ln>
        </p:spPr>
        <p:txBody>
          <a:bodyPr lIns="0" tIns="0" rIns="0" bIns="0" anchor="ctr" anchorCtr="1"/>
          <a:lstStyle/>
          <a:p>
            <a:pPr algn="ctr" eaLnBrk="0" hangingPunct="0"/>
            <a:r>
              <a:rPr lang="en-US" altLang="zh-CN" b="1">
                <a:solidFill>
                  <a:schemeClr val="tx2"/>
                </a:solidFill>
                <a:latin typeface="Arial" panose="020B0604020202020204" pitchFamily="34" charset="0"/>
                <a:ea typeface="宋体" panose="02010600030101010101" pitchFamily="2" charset="-122"/>
              </a:rPr>
              <a:t>⑤</a:t>
            </a:r>
          </a:p>
        </p:txBody>
      </p:sp>
      <p:sp>
        <p:nvSpPr>
          <p:cNvPr id="47194" name="Text Box 90"/>
          <p:cNvSpPr txBox="1"/>
          <p:nvPr/>
        </p:nvSpPr>
        <p:spPr>
          <a:xfrm>
            <a:off x="3224213" y="4214813"/>
            <a:ext cx="355600" cy="222250"/>
          </a:xfrm>
          <a:prstGeom prst="rect">
            <a:avLst/>
          </a:prstGeom>
          <a:noFill/>
          <a:ln w="28575">
            <a:noFill/>
          </a:ln>
        </p:spPr>
        <p:txBody>
          <a:bodyPr lIns="0" tIns="0" rIns="0" bIns="0" anchor="ctr" anchorCtr="1"/>
          <a:lstStyle/>
          <a:p>
            <a:pPr algn="ctr" eaLnBrk="0" hangingPunct="0"/>
            <a:r>
              <a:rPr lang="en-US" altLang="zh-CN" b="1">
                <a:solidFill>
                  <a:schemeClr val="tx2"/>
                </a:solidFill>
                <a:latin typeface="Arial" panose="020B0604020202020204" pitchFamily="34" charset="0"/>
                <a:ea typeface="宋体" panose="02010600030101010101" pitchFamily="2" charset="-122"/>
              </a:rPr>
              <a:t>⑥</a:t>
            </a:r>
          </a:p>
        </p:txBody>
      </p:sp>
      <p:grpSp>
        <p:nvGrpSpPr>
          <p:cNvPr id="9" name="Group 91"/>
          <p:cNvGrpSpPr/>
          <p:nvPr/>
        </p:nvGrpSpPr>
        <p:grpSpPr>
          <a:xfrm>
            <a:off x="1244600" y="3709988"/>
            <a:ext cx="393700" cy="809625"/>
            <a:chOff x="568" y="2184"/>
            <a:chExt cx="248" cy="510"/>
          </a:xfrm>
        </p:grpSpPr>
        <p:sp>
          <p:nvSpPr>
            <p:cNvPr id="27767" name="AutoShape 92"/>
            <p:cNvSpPr/>
            <p:nvPr/>
          </p:nvSpPr>
          <p:spPr>
            <a:xfrm>
              <a:off x="568" y="2184"/>
              <a:ext cx="208" cy="165"/>
            </a:xfrm>
            <a:prstGeom prst="upArrow">
              <a:avLst>
                <a:gd name="adj1" fmla="val 50000"/>
                <a:gd name="adj2" fmla="val 25000"/>
              </a:avLst>
            </a:prstGeom>
            <a:solidFill>
              <a:srgbClr val="FF0066"/>
            </a:solidFill>
            <a:ln w="28575" cap="flat" cmpd="sng">
              <a:solidFill>
                <a:srgbClr val="FF0066"/>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7768" name="AutoShape 93"/>
            <p:cNvSpPr/>
            <p:nvPr/>
          </p:nvSpPr>
          <p:spPr>
            <a:xfrm>
              <a:off x="609" y="2456"/>
              <a:ext cx="207" cy="238"/>
            </a:xfrm>
            <a:prstGeom prst="upDownArrow">
              <a:avLst>
                <a:gd name="adj1" fmla="val 50000"/>
                <a:gd name="adj2" fmla="val 22995"/>
              </a:avLst>
            </a:prstGeom>
            <a:solidFill>
              <a:srgbClr val="FF0066"/>
            </a:solidFill>
            <a:ln w="28575" cap="flat" cmpd="sng">
              <a:solidFill>
                <a:srgbClr val="FF0066"/>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sp>
        <p:nvSpPr>
          <p:cNvPr id="47198" name="Text Box 94"/>
          <p:cNvSpPr txBox="1"/>
          <p:nvPr/>
        </p:nvSpPr>
        <p:spPr>
          <a:xfrm>
            <a:off x="1624013" y="3738563"/>
            <a:ext cx="355600" cy="222250"/>
          </a:xfrm>
          <a:prstGeom prst="rect">
            <a:avLst/>
          </a:prstGeom>
          <a:noFill/>
          <a:ln w="28575">
            <a:noFill/>
          </a:ln>
        </p:spPr>
        <p:txBody>
          <a:bodyPr lIns="0" tIns="0" rIns="0" bIns="0" anchor="ctr" anchorCtr="1"/>
          <a:lstStyle/>
          <a:p>
            <a:pPr algn="ctr" eaLnBrk="0" hangingPunct="0"/>
            <a:r>
              <a:rPr lang="en-US" altLang="zh-CN" b="1">
                <a:solidFill>
                  <a:srgbClr val="FF66CC"/>
                </a:solidFill>
                <a:latin typeface="Arial" panose="020B0604020202020204" pitchFamily="34" charset="0"/>
                <a:ea typeface="宋体" panose="02010600030101010101" pitchFamily="2" charset="-122"/>
              </a:rPr>
              <a:t>①</a:t>
            </a:r>
          </a:p>
        </p:txBody>
      </p:sp>
      <p:grpSp>
        <p:nvGrpSpPr>
          <p:cNvPr id="10" name="Group 95"/>
          <p:cNvGrpSpPr/>
          <p:nvPr/>
        </p:nvGrpSpPr>
        <p:grpSpPr>
          <a:xfrm>
            <a:off x="1333500" y="2185988"/>
            <a:ext cx="2228850" cy="1219200"/>
            <a:chOff x="624" y="1236"/>
            <a:chExt cx="1404" cy="768"/>
          </a:xfrm>
        </p:grpSpPr>
        <p:grpSp>
          <p:nvGrpSpPr>
            <p:cNvPr id="27763" name="Group 96"/>
            <p:cNvGrpSpPr/>
            <p:nvPr/>
          </p:nvGrpSpPr>
          <p:grpSpPr>
            <a:xfrm>
              <a:off x="624" y="1236"/>
              <a:ext cx="624" cy="768"/>
              <a:chOff x="624" y="1236"/>
              <a:chExt cx="624" cy="768"/>
            </a:xfrm>
          </p:grpSpPr>
          <p:sp>
            <p:nvSpPr>
              <p:cNvPr id="27765" name="Rectangle 97"/>
              <p:cNvSpPr/>
              <p:nvPr/>
            </p:nvSpPr>
            <p:spPr>
              <a:xfrm>
                <a:off x="624" y="1296"/>
                <a:ext cx="120" cy="708"/>
              </a:xfrm>
              <a:prstGeom prst="rect">
                <a:avLst/>
              </a:prstGeom>
              <a:solidFill>
                <a:srgbClr val="FF0066"/>
              </a:solidFill>
              <a:ln w="9525" cap="flat" cmpd="sng">
                <a:solidFill>
                  <a:srgbClr val="FF0066"/>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766" name="AutoShape 98"/>
              <p:cNvSpPr/>
              <p:nvPr/>
            </p:nvSpPr>
            <p:spPr>
              <a:xfrm>
                <a:off x="624" y="1236"/>
                <a:ext cx="624" cy="228"/>
              </a:xfrm>
              <a:prstGeom prst="rightArrow">
                <a:avLst>
                  <a:gd name="adj1" fmla="val 50000"/>
                  <a:gd name="adj2" fmla="val 68421"/>
                </a:avLst>
              </a:prstGeom>
              <a:solidFill>
                <a:srgbClr val="FF0066"/>
              </a:solidFill>
              <a:ln w="9525" cap="flat" cmpd="sng">
                <a:solidFill>
                  <a:srgbClr val="FF0066"/>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sp>
          <p:nvSpPr>
            <p:cNvPr id="27764" name="AutoShape 99"/>
            <p:cNvSpPr/>
            <p:nvPr/>
          </p:nvSpPr>
          <p:spPr>
            <a:xfrm>
              <a:off x="1476" y="1248"/>
              <a:ext cx="552" cy="228"/>
            </a:xfrm>
            <a:prstGeom prst="rightArrow">
              <a:avLst>
                <a:gd name="adj1" fmla="val 50000"/>
                <a:gd name="adj2" fmla="val 60526"/>
              </a:avLst>
            </a:prstGeom>
            <a:solidFill>
              <a:srgbClr val="FF0066"/>
            </a:solidFill>
            <a:ln w="9525" cap="flat" cmpd="sng">
              <a:solidFill>
                <a:srgbClr val="FF0066"/>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grpSp>
        <p:nvGrpSpPr>
          <p:cNvPr id="12" name="Group 100"/>
          <p:cNvGrpSpPr/>
          <p:nvPr/>
        </p:nvGrpSpPr>
        <p:grpSpPr>
          <a:xfrm>
            <a:off x="704850" y="4794250"/>
            <a:ext cx="668338" cy="763588"/>
            <a:chOff x="228" y="2879"/>
            <a:chExt cx="421" cy="481"/>
          </a:xfrm>
        </p:grpSpPr>
        <p:sp>
          <p:nvSpPr>
            <p:cNvPr id="27761" name="Arc 101"/>
            <p:cNvSpPr/>
            <p:nvPr/>
          </p:nvSpPr>
          <p:spPr>
            <a:xfrm flipV="1">
              <a:off x="341" y="3144"/>
              <a:ext cx="308" cy="216"/>
            </a:xfrm>
            <a:custGeom>
              <a:avLst/>
              <a:gdLst>
                <a:gd name="txL" fmla="*/ 0 w 34473"/>
                <a:gd name="txT" fmla="*/ 0 h 21600"/>
                <a:gd name="txR" fmla="*/ 34473 w 34473"/>
                <a:gd name="txB" fmla="*/ 21600 h 21600"/>
              </a:gdLst>
              <a:ahLst/>
              <a:cxnLst>
                <a:cxn ang="0">
                  <a:pos x="0" y="0"/>
                </a:cxn>
                <a:cxn ang="0">
                  <a:pos x="0" y="0"/>
                </a:cxn>
                <a:cxn ang="0">
                  <a:pos x="0" y="0"/>
                </a:cxn>
              </a:cxnLst>
              <a:rect l="txL" t="txT" r="txR" b="txB"/>
              <a:pathLst>
                <a:path w="34473" h="21600" fill="none">
                  <a:moveTo>
                    <a:pt x="0" y="4255"/>
                  </a:moveTo>
                  <a:cubicBezTo>
                    <a:pt x="3723" y="1491"/>
                    <a:pt x="8236" y="-1"/>
                    <a:pt x="12873" y="0"/>
                  </a:cubicBezTo>
                  <a:cubicBezTo>
                    <a:pt x="24802" y="0"/>
                    <a:pt x="34473" y="9670"/>
                    <a:pt x="34473" y="21600"/>
                  </a:cubicBezTo>
                </a:path>
                <a:path w="34473" h="21600" stroke="0">
                  <a:moveTo>
                    <a:pt x="0" y="4255"/>
                  </a:moveTo>
                  <a:cubicBezTo>
                    <a:pt x="3723" y="1491"/>
                    <a:pt x="8236" y="-1"/>
                    <a:pt x="12873" y="0"/>
                  </a:cubicBezTo>
                  <a:cubicBezTo>
                    <a:pt x="24802" y="0"/>
                    <a:pt x="34473" y="9670"/>
                    <a:pt x="34473" y="21600"/>
                  </a:cubicBezTo>
                  <a:lnTo>
                    <a:pt x="12873" y="21600"/>
                  </a:lnTo>
                  <a:close/>
                </a:path>
              </a:pathLst>
            </a:custGeom>
            <a:noFill/>
            <a:ln w="9525" cap="flat" cmpd="sng">
              <a:solidFill>
                <a:srgbClr val="FF0066">
                  <a:alpha val="100000"/>
                </a:srgbClr>
              </a:solidFill>
              <a:prstDash val="solid"/>
              <a:round/>
              <a:headEnd type="none" w="med" len="med"/>
              <a:tailEnd type="arrow" w="med" len="med"/>
            </a:ln>
          </p:spPr>
          <p:txBody>
            <a:bodyPr/>
            <a:lstStyle/>
            <a:p>
              <a:endParaRPr lang="zh-CN" altLang="en-US"/>
            </a:p>
          </p:txBody>
        </p:sp>
        <p:sp>
          <p:nvSpPr>
            <p:cNvPr id="27762" name="Arc 102"/>
            <p:cNvSpPr/>
            <p:nvPr/>
          </p:nvSpPr>
          <p:spPr>
            <a:xfrm flipH="1">
              <a:off x="228" y="2879"/>
              <a:ext cx="157" cy="226"/>
            </a:xfrm>
            <a:custGeom>
              <a:avLst/>
              <a:gdLst>
                <a:gd name="txL" fmla="*/ 0 w 28318"/>
                <a:gd name="txT" fmla="*/ 0 h 23798"/>
                <a:gd name="txR" fmla="*/ 28318 w 28318"/>
                <a:gd name="txB" fmla="*/ 23798 h 23798"/>
              </a:gdLst>
              <a:ahLst/>
              <a:cxnLst>
                <a:cxn ang="0">
                  <a:pos x="0" y="0"/>
                </a:cxn>
                <a:cxn ang="0">
                  <a:pos x="0" y="0"/>
                </a:cxn>
                <a:cxn ang="0">
                  <a:pos x="0" y="0"/>
                </a:cxn>
              </a:cxnLst>
              <a:rect l="txL" t="txT" r="txR" b="txB"/>
              <a:pathLst>
                <a:path w="28318" h="23798" fill="none">
                  <a:moveTo>
                    <a:pt x="0" y="1071"/>
                  </a:moveTo>
                  <a:cubicBezTo>
                    <a:pt x="2168" y="361"/>
                    <a:pt x="4436" y="-1"/>
                    <a:pt x="6718" y="0"/>
                  </a:cubicBezTo>
                  <a:cubicBezTo>
                    <a:pt x="18647" y="0"/>
                    <a:pt x="28318" y="9670"/>
                    <a:pt x="28318" y="21600"/>
                  </a:cubicBezTo>
                  <a:cubicBezTo>
                    <a:pt x="28318" y="22334"/>
                    <a:pt x="28280" y="23067"/>
                    <a:pt x="28205" y="23797"/>
                  </a:cubicBezTo>
                </a:path>
                <a:path w="28318" h="23798" stroke="0">
                  <a:moveTo>
                    <a:pt x="0" y="1071"/>
                  </a:moveTo>
                  <a:cubicBezTo>
                    <a:pt x="2168" y="361"/>
                    <a:pt x="4436" y="-1"/>
                    <a:pt x="6718" y="0"/>
                  </a:cubicBezTo>
                  <a:cubicBezTo>
                    <a:pt x="18647" y="0"/>
                    <a:pt x="28318" y="9670"/>
                    <a:pt x="28318" y="21600"/>
                  </a:cubicBezTo>
                  <a:cubicBezTo>
                    <a:pt x="28318" y="22334"/>
                    <a:pt x="28280" y="23067"/>
                    <a:pt x="28205" y="23797"/>
                  </a:cubicBezTo>
                  <a:lnTo>
                    <a:pt x="6718" y="21600"/>
                  </a:lnTo>
                  <a:close/>
                </a:path>
              </a:pathLst>
            </a:custGeom>
            <a:noFill/>
            <a:ln w="9525" cap="flat" cmpd="sng">
              <a:solidFill>
                <a:srgbClr val="FF0066">
                  <a:alpha val="100000"/>
                </a:srgbClr>
              </a:solidFill>
              <a:prstDash val="solid"/>
              <a:round/>
              <a:headEnd type="none" w="med" len="med"/>
              <a:tailEnd type="triangle" w="med" len="med"/>
            </a:ln>
          </p:spPr>
          <p:txBody>
            <a:bodyPr/>
            <a:lstStyle/>
            <a:p>
              <a:endParaRPr lang="zh-CN" altLang="en-US"/>
            </a:p>
          </p:txBody>
        </p:sp>
      </p:grpSp>
      <p:sp>
        <p:nvSpPr>
          <p:cNvPr id="47207" name="Text Box 103"/>
          <p:cNvSpPr txBox="1"/>
          <p:nvPr/>
        </p:nvSpPr>
        <p:spPr>
          <a:xfrm>
            <a:off x="652463" y="5567363"/>
            <a:ext cx="355600" cy="222250"/>
          </a:xfrm>
          <a:prstGeom prst="rect">
            <a:avLst/>
          </a:prstGeom>
          <a:noFill/>
          <a:ln w="28575">
            <a:noFill/>
          </a:ln>
        </p:spPr>
        <p:txBody>
          <a:bodyPr lIns="0" tIns="0" rIns="0" bIns="0" anchor="ctr" anchorCtr="1"/>
          <a:lstStyle/>
          <a:p>
            <a:pPr algn="ctr" eaLnBrk="0" hangingPunct="0"/>
            <a:r>
              <a:rPr lang="en-US" altLang="zh-CN" b="1">
                <a:solidFill>
                  <a:srgbClr val="FF66CC"/>
                </a:solidFill>
                <a:latin typeface="Arial" panose="020B0604020202020204" pitchFamily="34" charset="0"/>
                <a:ea typeface="宋体" panose="02010600030101010101" pitchFamily="2" charset="-122"/>
              </a:rPr>
              <a:t>②</a:t>
            </a:r>
          </a:p>
        </p:txBody>
      </p:sp>
      <p:sp>
        <p:nvSpPr>
          <p:cNvPr id="47208" name="Text Box 104"/>
          <p:cNvSpPr txBox="1"/>
          <p:nvPr/>
        </p:nvSpPr>
        <p:spPr>
          <a:xfrm>
            <a:off x="2900363" y="2005013"/>
            <a:ext cx="355600" cy="222250"/>
          </a:xfrm>
          <a:prstGeom prst="rect">
            <a:avLst/>
          </a:prstGeom>
          <a:noFill/>
          <a:ln w="28575">
            <a:noFill/>
          </a:ln>
        </p:spPr>
        <p:txBody>
          <a:bodyPr lIns="0" tIns="0" rIns="0" bIns="0" anchor="ctr" anchorCtr="1"/>
          <a:lstStyle/>
          <a:p>
            <a:pPr algn="ctr" eaLnBrk="0" hangingPunct="0"/>
            <a:r>
              <a:rPr lang="en-US" altLang="zh-CN" b="1">
                <a:solidFill>
                  <a:srgbClr val="FF66CC"/>
                </a:solidFill>
                <a:latin typeface="Arial" panose="020B0604020202020204" pitchFamily="34" charset="0"/>
                <a:ea typeface="宋体" panose="02010600030101010101" pitchFamily="2" charset="-122"/>
              </a:rPr>
              <a:t>③</a:t>
            </a:r>
          </a:p>
        </p:txBody>
      </p:sp>
      <p:sp>
        <p:nvSpPr>
          <p:cNvPr id="47209" name="Line 105"/>
          <p:cNvSpPr/>
          <p:nvPr/>
        </p:nvSpPr>
        <p:spPr>
          <a:xfrm flipH="1">
            <a:off x="5410200" y="1976438"/>
            <a:ext cx="857250" cy="0"/>
          </a:xfrm>
          <a:prstGeom prst="line">
            <a:avLst/>
          </a:prstGeom>
          <a:ln w="28575" cap="flat" cmpd="sng">
            <a:solidFill>
              <a:srgbClr val="FF0066"/>
            </a:solidFill>
            <a:prstDash val="solid"/>
            <a:headEnd type="none" w="med" len="med"/>
            <a:tailEnd type="triangle" w="sm" len="med"/>
          </a:ln>
        </p:spPr>
      </p:sp>
      <p:sp>
        <p:nvSpPr>
          <p:cNvPr id="47210" name="Text Box 106"/>
          <p:cNvSpPr txBox="1"/>
          <p:nvPr/>
        </p:nvSpPr>
        <p:spPr>
          <a:xfrm>
            <a:off x="5719763" y="1700213"/>
            <a:ext cx="355600" cy="222250"/>
          </a:xfrm>
          <a:prstGeom prst="rect">
            <a:avLst/>
          </a:prstGeom>
          <a:noFill/>
          <a:ln w="28575">
            <a:noFill/>
          </a:ln>
        </p:spPr>
        <p:txBody>
          <a:bodyPr lIns="0" tIns="0" rIns="0" bIns="0" anchor="ctr" anchorCtr="1"/>
          <a:lstStyle/>
          <a:p>
            <a:pPr algn="ctr" eaLnBrk="0" hangingPunct="0"/>
            <a:r>
              <a:rPr lang="en-US" altLang="zh-CN" b="1">
                <a:solidFill>
                  <a:srgbClr val="FF66CC"/>
                </a:solidFill>
                <a:latin typeface="Arial" panose="020B0604020202020204" pitchFamily="34" charset="0"/>
                <a:ea typeface="宋体" panose="02010600030101010101" pitchFamily="2" charset="-122"/>
              </a:rPr>
              <a:t>④</a:t>
            </a:r>
          </a:p>
        </p:txBody>
      </p:sp>
      <p:grpSp>
        <p:nvGrpSpPr>
          <p:cNvPr id="13" name="Group 107"/>
          <p:cNvGrpSpPr/>
          <p:nvPr/>
        </p:nvGrpSpPr>
        <p:grpSpPr>
          <a:xfrm>
            <a:off x="5410200" y="2586038"/>
            <a:ext cx="1524000" cy="781050"/>
            <a:chOff x="3192" y="1488"/>
            <a:chExt cx="960" cy="492"/>
          </a:xfrm>
        </p:grpSpPr>
        <p:sp>
          <p:nvSpPr>
            <p:cNvPr id="27759" name="AutoShape 108"/>
            <p:cNvSpPr/>
            <p:nvPr/>
          </p:nvSpPr>
          <p:spPr>
            <a:xfrm>
              <a:off x="3192" y="1488"/>
              <a:ext cx="864" cy="240"/>
            </a:xfrm>
            <a:prstGeom prst="leftArrow">
              <a:avLst>
                <a:gd name="adj1" fmla="val 50000"/>
                <a:gd name="adj2" fmla="val 90000"/>
              </a:avLst>
            </a:prstGeom>
            <a:solidFill>
              <a:srgbClr val="FF0066"/>
            </a:solidFill>
            <a:ln w="9525" cap="flat" cmpd="sng">
              <a:solidFill>
                <a:srgbClr val="FF0066"/>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760" name="AutoShape 109"/>
            <p:cNvSpPr/>
            <p:nvPr/>
          </p:nvSpPr>
          <p:spPr>
            <a:xfrm>
              <a:off x="3900" y="1548"/>
              <a:ext cx="252" cy="432"/>
            </a:xfrm>
            <a:prstGeom prst="downArrow">
              <a:avLst>
                <a:gd name="adj1" fmla="val 50000"/>
                <a:gd name="adj2" fmla="val 42857"/>
              </a:avLst>
            </a:prstGeom>
            <a:solidFill>
              <a:srgbClr val="FF0066"/>
            </a:solidFill>
            <a:ln w="9525" cap="flat" cmpd="sng">
              <a:solidFill>
                <a:srgbClr val="FF0066"/>
              </a:solidFill>
              <a:prstDash val="solid"/>
              <a:miter/>
              <a:headEnd type="none" w="med" len="med"/>
              <a:tailEnd type="none" w="med" len="med"/>
            </a:ln>
          </p:spPr>
          <p:txBody>
            <a:bodyPr vert="eaVert" wrap="none" anchor="ctr"/>
            <a:lstStyle/>
            <a:p>
              <a:endParaRPr lang="zh-CN" altLang="en-US" dirty="0">
                <a:latin typeface="Arial" panose="020B0604020202020204" pitchFamily="34" charset="0"/>
                <a:ea typeface="宋体" panose="02010600030101010101" pitchFamily="2" charset="-122"/>
              </a:endParaRPr>
            </a:p>
          </p:txBody>
        </p:sp>
      </p:grpSp>
      <p:sp>
        <p:nvSpPr>
          <p:cNvPr id="47214" name="Text Box 110"/>
          <p:cNvSpPr txBox="1"/>
          <p:nvPr/>
        </p:nvSpPr>
        <p:spPr>
          <a:xfrm>
            <a:off x="6881813" y="2919413"/>
            <a:ext cx="355600" cy="222250"/>
          </a:xfrm>
          <a:prstGeom prst="rect">
            <a:avLst/>
          </a:prstGeom>
          <a:noFill/>
          <a:ln w="28575">
            <a:noFill/>
          </a:ln>
        </p:spPr>
        <p:txBody>
          <a:bodyPr lIns="0" tIns="0" rIns="0" bIns="0" anchor="ctr" anchorCtr="1"/>
          <a:lstStyle/>
          <a:p>
            <a:pPr algn="ctr" eaLnBrk="0" hangingPunct="0"/>
            <a:r>
              <a:rPr lang="en-US" altLang="zh-CN" b="1">
                <a:solidFill>
                  <a:srgbClr val="FF66CC"/>
                </a:solidFill>
                <a:latin typeface="Arial" panose="020B0604020202020204" pitchFamily="34" charset="0"/>
                <a:ea typeface="宋体" panose="02010600030101010101" pitchFamily="2" charset="-122"/>
              </a:rPr>
              <a:t>⑤</a:t>
            </a:r>
          </a:p>
        </p:txBody>
      </p:sp>
      <p:grpSp>
        <p:nvGrpSpPr>
          <p:cNvPr id="14" name="Group 111"/>
          <p:cNvGrpSpPr/>
          <p:nvPr/>
        </p:nvGrpSpPr>
        <p:grpSpPr>
          <a:xfrm>
            <a:off x="6627813" y="3722688"/>
            <a:ext cx="342900" cy="854075"/>
            <a:chOff x="3959" y="2204"/>
            <a:chExt cx="216" cy="538"/>
          </a:xfrm>
        </p:grpSpPr>
        <p:sp>
          <p:nvSpPr>
            <p:cNvPr id="27757" name="AutoShape 112"/>
            <p:cNvSpPr/>
            <p:nvPr/>
          </p:nvSpPr>
          <p:spPr>
            <a:xfrm>
              <a:off x="3959" y="2470"/>
              <a:ext cx="205" cy="272"/>
            </a:xfrm>
            <a:prstGeom prst="upDownArrow">
              <a:avLst>
                <a:gd name="adj1" fmla="val 50000"/>
                <a:gd name="adj2" fmla="val 26536"/>
              </a:avLst>
            </a:prstGeom>
            <a:solidFill>
              <a:srgbClr val="FF0066"/>
            </a:solidFill>
            <a:ln w="28575" cap="flat" cmpd="sng">
              <a:solidFill>
                <a:srgbClr val="FF0066"/>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7758" name="AutoShape 113"/>
            <p:cNvSpPr/>
            <p:nvPr/>
          </p:nvSpPr>
          <p:spPr>
            <a:xfrm>
              <a:off x="3966" y="2204"/>
              <a:ext cx="209" cy="138"/>
            </a:xfrm>
            <a:prstGeom prst="upDownArrow">
              <a:avLst>
                <a:gd name="adj1" fmla="val 50000"/>
                <a:gd name="adj2" fmla="val 20000"/>
              </a:avLst>
            </a:prstGeom>
            <a:solidFill>
              <a:srgbClr val="FF0066"/>
            </a:solidFill>
            <a:ln w="28575" cap="flat" cmpd="sng">
              <a:solidFill>
                <a:srgbClr val="FF0066"/>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sp>
        <p:nvSpPr>
          <p:cNvPr id="47218" name="Text Box 114"/>
          <p:cNvSpPr txBox="1"/>
          <p:nvPr/>
        </p:nvSpPr>
        <p:spPr>
          <a:xfrm>
            <a:off x="6977063" y="4271963"/>
            <a:ext cx="355600" cy="222250"/>
          </a:xfrm>
          <a:prstGeom prst="rect">
            <a:avLst/>
          </a:prstGeom>
          <a:noFill/>
          <a:ln w="28575">
            <a:noFill/>
          </a:ln>
        </p:spPr>
        <p:txBody>
          <a:bodyPr lIns="0" tIns="0" rIns="0" bIns="0" anchor="ctr" anchorCtr="1"/>
          <a:lstStyle/>
          <a:p>
            <a:pPr algn="ctr" eaLnBrk="0" hangingPunct="0"/>
            <a:r>
              <a:rPr lang="en-US" altLang="zh-CN" b="1">
                <a:solidFill>
                  <a:srgbClr val="FF66CC"/>
                </a:solidFill>
                <a:latin typeface="Arial" panose="020B0604020202020204" pitchFamily="34" charset="0"/>
                <a:ea typeface="宋体" panose="02010600030101010101" pitchFamily="2" charset="-122"/>
              </a:rPr>
              <a:t>⑥</a:t>
            </a:r>
          </a:p>
        </p:txBody>
      </p:sp>
      <p:grpSp>
        <p:nvGrpSpPr>
          <p:cNvPr id="15" name="Group 115"/>
          <p:cNvGrpSpPr/>
          <p:nvPr/>
        </p:nvGrpSpPr>
        <p:grpSpPr>
          <a:xfrm>
            <a:off x="1244600" y="3709988"/>
            <a:ext cx="393700" cy="809625"/>
            <a:chOff x="568" y="2184"/>
            <a:chExt cx="248" cy="510"/>
          </a:xfrm>
        </p:grpSpPr>
        <p:sp>
          <p:nvSpPr>
            <p:cNvPr id="27755" name="AutoShape 116"/>
            <p:cNvSpPr/>
            <p:nvPr/>
          </p:nvSpPr>
          <p:spPr>
            <a:xfrm>
              <a:off x="568" y="2184"/>
              <a:ext cx="208" cy="165"/>
            </a:xfrm>
            <a:prstGeom prst="upArrow">
              <a:avLst>
                <a:gd name="adj1" fmla="val 50000"/>
                <a:gd name="adj2" fmla="val 25000"/>
              </a:avLst>
            </a:prstGeom>
            <a:solidFill>
              <a:srgbClr val="6666FF"/>
            </a:solidFill>
            <a:ln w="28575" cap="flat" cmpd="sng">
              <a:solidFill>
                <a:srgbClr val="6666FF"/>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7756" name="AutoShape 117"/>
            <p:cNvSpPr/>
            <p:nvPr/>
          </p:nvSpPr>
          <p:spPr>
            <a:xfrm>
              <a:off x="609" y="2456"/>
              <a:ext cx="207" cy="238"/>
            </a:xfrm>
            <a:prstGeom prst="upDownArrow">
              <a:avLst>
                <a:gd name="adj1" fmla="val 50000"/>
                <a:gd name="adj2" fmla="val 22995"/>
              </a:avLst>
            </a:prstGeom>
            <a:solidFill>
              <a:srgbClr val="6666FF"/>
            </a:solidFill>
            <a:ln w="28575" cap="flat" cmpd="sng">
              <a:solidFill>
                <a:srgbClr val="6666FF"/>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sp>
        <p:nvSpPr>
          <p:cNvPr id="47222" name="Text Box 118"/>
          <p:cNvSpPr txBox="1"/>
          <p:nvPr/>
        </p:nvSpPr>
        <p:spPr>
          <a:xfrm>
            <a:off x="1624013" y="3738563"/>
            <a:ext cx="355600" cy="222250"/>
          </a:xfrm>
          <a:prstGeom prst="rect">
            <a:avLst/>
          </a:prstGeom>
          <a:noFill/>
          <a:ln w="28575">
            <a:noFill/>
          </a:ln>
        </p:spPr>
        <p:txBody>
          <a:bodyPr lIns="0" tIns="0" rIns="0" bIns="0" anchor="ctr" anchorCtr="1"/>
          <a:lstStyle/>
          <a:p>
            <a:pPr algn="ctr" eaLnBrk="0" hangingPunct="0"/>
            <a:r>
              <a:rPr lang="en-US" altLang="zh-CN" b="1">
                <a:solidFill>
                  <a:srgbClr val="00CCFF"/>
                </a:solidFill>
                <a:latin typeface="Arial" panose="020B0604020202020204" pitchFamily="34" charset="0"/>
                <a:ea typeface="宋体" panose="02010600030101010101" pitchFamily="2" charset="-122"/>
              </a:rPr>
              <a:t>①</a:t>
            </a:r>
          </a:p>
        </p:txBody>
      </p:sp>
      <p:grpSp>
        <p:nvGrpSpPr>
          <p:cNvPr id="16" name="Group 119"/>
          <p:cNvGrpSpPr/>
          <p:nvPr/>
        </p:nvGrpSpPr>
        <p:grpSpPr>
          <a:xfrm>
            <a:off x="1333500" y="2185988"/>
            <a:ext cx="2228850" cy="1219200"/>
            <a:chOff x="624" y="1236"/>
            <a:chExt cx="1404" cy="768"/>
          </a:xfrm>
        </p:grpSpPr>
        <p:grpSp>
          <p:nvGrpSpPr>
            <p:cNvPr id="27751" name="Group 120"/>
            <p:cNvGrpSpPr/>
            <p:nvPr/>
          </p:nvGrpSpPr>
          <p:grpSpPr>
            <a:xfrm>
              <a:off x="624" y="1236"/>
              <a:ext cx="624" cy="768"/>
              <a:chOff x="624" y="1236"/>
              <a:chExt cx="624" cy="768"/>
            </a:xfrm>
          </p:grpSpPr>
          <p:sp>
            <p:nvSpPr>
              <p:cNvPr id="27753" name="Rectangle 121"/>
              <p:cNvSpPr/>
              <p:nvPr/>
            </p:nvSpPr>
            <p:spPr>
              <a:xfrm>
                <a:off x="624" y="1296"/>
                <a:ext cx="120" cy="708"/>
              </a:xfrm>
              <a:prstGeom prst="rect">
                <a:avLst/>
              </a:prstGeom>
              <a:solidFill>
                <a:srgbClr val="6666FF"/>
              </a:solidFill>
              <a:ln w="9525" cap="flat" cmpd="sng">
                <a:solidFill>
                  <a:srgbClr val="6666FF"/>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754" name="AutoShape 122"/>
              <p:cNvSpPr/>
              <p:nvPr/>
            </p:nvSpPr>
            <p:spPr>
              <a:xfrm>
                <a:off x="624" y="1236"/>
                <a:ext cx="624" cy="228"/>
              </a:xfrm>
              <a:prstGeom prst="rightArrow">
                <a:avLst>
                  <a:gd name="adj1" fmla="val 50000"/>
                  <a:gd name="adj2" fmla="val 68421"/>
                </a:avLst>
              </a:prstGeom>
              <a:solidFill>
                <a:srgbClr val="6666FF"/>
              </a:solidFill>
              <a:ln w="9525" cap="flat" cmpd="sng">
                <a:solidFill>
                  <a:srgbClr val="6666FF"/>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sp>
          <p:nvSpPr>
            <p:cNvPr id="27752" name="AutoShape 123"/>
            <p:cNvSpPr/>
            <p:nvPr/>
          </p:nvSpPr>
          <p:spPr>
            <a:xfrm>
              <a:off x="1476" y="1248"/>
              <a:ext cx="552" cy="228"/>
            </a:xfrm>
            <a:prstGeom prst="rightArrow">
              <a:avLst>
                <a:gd name="adj1" fmla="val 50000"/>
                <a:gd name="adj2" fmla="val 60526"/>
              </a:avLst>
            </a:prstGeom>
            <a:solidFill>
              <a:srgbClr val="6666FF"/>
            </a:solidFill>
            <a:ln w="9525" cap="flat" cmpd="sng">
              <a:solidFill>
                <a:srgbClr val="6666FF"/>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sp>
        <p:nvSpPr>
          <p:cNvPr id="47228" name="Text Box 124"/>
          <p:cNvSpPr txBox="1"/>
          <p:nvPr/>
        </p:nvSpPr>
        <p:spPr>
          <a:xfrm>
            <a:off x="2900363" y="2005013"/>
            <a:ext cx="355600" cy="222250"/>
          </a:xfrm>
          <a:prstGeom prst="rect">
            <a:avLst/>
          </a:prstGeom>
          <a:noFill/>
          <a:ln w="28575">
            <a:noFill/>
          </a:ln>
        </p:spPr>
        <p:txBody>
          <a:bodyPr lIns="0" tIns="0" rIns="0" bIns="0" anchor="ctr" anchorCtr="1"/>
          <a:lstStyle/>
          <a:p>
            <a:pPr algn="ctr" eaLnBrk="0" hangingPunct="0"/>
            <a:r>
              <a:rPr lang="en-US" altLang="zh-CN" b="1">
                <a:solidFill>
                  <a:srgbClr val="00CCFF"/>
                </a:solidFill>
                <a:latin typeface="Arial" panose="020B0604020202020204" pitchFamily="34" charset="0"/>
                <a:ea typeface="宋体" panose="02010600030101010101" pitchFamily="2" charset="-122"/>
              </a:rPr>
              <a:t>③</a:t>
            </a:r>
          </a:p>
        </p:txBody>
      </p:sp>
      <p:sp>
        <p:nvSpPr>
          <p:cNvPr id="47229" name="Line 125"/>
          <p:cNvSpPr/>
          <p:nvPr/>
        </p:nvSpPr>
        <p:spPr>
          <a:xfrm flipH="1">
            <a:off x="5410200" y="1976438"/>
            <a:ext cx="857250" cy="0"/>
          </a:xfrm>
          <a:prstGeom prst="line">
            <a:avLst/>
          </a:prstGeom>
          <a:ln w="28575" cap="flat" cmpd="sng">
            <a:solidFill>
              <a:srgbClr val="6699FF"/>
            </a:solidFill>
            <a:prstDash val="solid"/>
            <a:headEnd type="none" w="med" len="med"/>
            <a:tailEnd type="triangle" w="sm" len="med"/>
          </a:ln>
        </p:spPr>
      </p:sp>
      <p:sp>
        <p:nvSpPr>
          <p:cNvPr id="47230" name="Text Box 126"/>
          <p:cNvSpPr txBox="1"/>
          <p:nvPr/>
        </p:nvSpPr>
        <p:spPr>
          <a:xfrm>
            <a:off x="5719763" y="1700213"/>
            <a:ext cx="355600" cy="222250"/>
          </a:xfrm>
          <a:prstGeom prst="rect">
            <a:avLst/>
          </a:prstGeom>
          <a:noFill/>
          <a:ln w="28575">
            <a:noFill/>
          </a:ln>
        </p:spPr>
        <p:txBody>
          <a:bodyPr lIns="0" tIns="0" rIns="0" bIns="0" anchor="ctr" anchorCtr="1"/>
          <a:lstStyle/>
          <a:p>
            <a:pPr algn="ctr" eaLnBrk="0" hangingPunct="0"/>
            <a:r>
              <a:rPr lang="en-US" altLang="zh-CN" b="1">
                <a:solidFill>
                  <a:srgbClr val="00CCFF"/>
                </a:solidFill>
                <a:latin typeface="Arial" panose="020B0604020202020204" pitchFamily="34" charset="0"/>
                <a:ea typeface="宋体" panose="02010600030101010101" pitchFamily="2" charset="-122"/>
              </a:rPr>
              <a:t>④</a:t>
            </a:r>
          </a:p>
        </p:txBody>
      </p:sp>
      <p:grpSp>
        <p:nvGrpSpPr>
          <p:cNvPr id="18" name="Group 127"/>
          <p:cNvGrpSpPr/>
          <p:nvPr/>
        </p:nvGrpSpPr>
        <p:grpSpPr>
          <a:xfrm>
            <a:off x="5410200" y="2586038"/>
            <a:ext cx="1524000" cy="781050"/>
            <a:chOff x="3192" y="1488"/>
            <a:chExt cx="960" cy="492"/>
          </a:xfrm>
        </p:grpSpPr>
        <p:sp>
          <p:nvSpPr>
            <p:cNvPr id="27749" name="AutoShape 128"/>
            <p:cNvSpPr/>
            <p:nvPr/>
          </p:nvSpPr>
          <p:spPr>
            <a:xfrm>
              <a:off x="3192" y="1488"/>
              <a:ext cx="864" cy="240"/>
            </a:xfrm>
            <a:prstGeom prst="leftArrow">
              <a:avLst>
                <a:gd name="adj1" fmla="val 50000"/>
                <a:gd name="adj2" fmla="val 90000"/>
              </a:avLst>
            </a:prstGeom>
            <a:solidFill>
              <a:srgbClr val="6666FF"/>
            </a:solidFill>
            <a:ln w="9525" cap="flat" cmpd="sng">
              <a:solidFill>
                <a:srgbClr val="6666FF"/>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750" name="AutoShape 129"/>
            <p:cNvSpPr/>
            <p:nvPr/>
          </p:nvSpPr>
          <p:spPr>
            <a:xfrm>
              <a:off x="3900" y="1548"/>
              <a:ext cx="252" cy="432"/>
            </a:xfrm>
            <a:prstGeom prst="downArrow">
              <a:avLst>
                <a:gd name="adj1" fmla="val 50000"/>
                <a:gd name="adj2" fmla="val 42857"/>
              </a:avLst>
            </a:prstGeom>
            <a:solidFill>
              <a:srgbClr val="6666FF"/>
            </a:solidFill>
            <a:ln w="9525" cap="flat" cmpd="sng">
              <a:solidFill>
                <a:srgbClr val="6666FF"/>
              </a:solidFill>
              <a:prstDash val="solid"/>
              <a:miter/>
              <a:headEnd type="none" w="med" len="med"/>
              <a:tailEnd type="none" w="med" len="med"/>
            </a:ln>
          </p:spPr>
          <p:txBody>
            <a:bodyPr vert="eaVert" wrap="none" anchor="ctr"/>
            <a:lstStyle/>
            <a:p>
              <a:endParaRPr lang="zh-CN" altLang="en-US" dirty="0">
                <a:latin typeface="Arial" panose="020B0604020202020204" pitchFamily="34" charset="0"/>
                <a:ea typeface="宋体" panose="02010600030101010101" pitchFamily="2" charset="-122"/>
              </a:endParaRPr>
            </a:p>
          </p:txBody>
        </p:sp>
      </p:grpSp>
      <p:sp>
        <p:nvSpPr>
          <p:cNvPr id="47234" name="Text Box 130"/>
          <p:cNvSpPr txBox="1"/>
          <p:nvPr/>
        </p:nvSpPr>
        <p:spPr>
          <a:xfrm>
            <a:off x="6881813" y="2919413"/>
            <a:ext cx="355600" cy="222250"/>
          </a:xfrm>
          <a:prstGeom prst="rect">
            <a:avLst/>
          </a:prstGeom>
          <a:noFill/>
          <a:ln w="28575">
            <a:noFill/>
          </a:ln>
        </p:spPr>
        <p:txBody>
          <a:bodyPr lIns="0" tIns="0" rIns="0" bIns="0" anchor="ctr" anchorCtr="1"/>
          <a:lstStyle/>
          <a:p>
            <a:pPr algn="ctr" eaLnBrk="0" hangingPunct="0"/>
            <a:r>
              <a:rPr lang="en-US" altLang="zh-CN" b="1">
                <a:solidFill>
                  <a:srgbClr val="00CCFF"/>
                </a:solidFill>
                <a:latin typeface="Arial" panose="020B0604020202020204" pitchFamily="34" charset="0"/>
                <a:ea typeface="宋体" panose="02010600030101010101" pitchFamily="2" charset="-122"/>
              </a:rPr>
              <a:t>⑤</a:t>
            </a:r>
          </a:p>
        </p:txBody>
      </p:sp>
      <p:sp>
        <p:nvSpPr>
          <p:cNvPr id="47235" name="AutoShape 131"/>
          <p:cNvSpPr/>
          <p:nvPr/>
        </p:nvSpPr>
        <p:spPr>
          <a:xfrm>
            <a:off x="6638925" y="3722688"/>
            <a:ext cx="331788" cy="219075"/>
          </a:xfrm>
          <a:prstGeom prst="upDownArrow">
            <a:avLst>
              <a:gd name="adj1" fmla="val 50000"/>
              <a:gd name="adj2" fmla="val 20000"/>
            </a:avLst>
          </a:prstGeom>
          <a:solidFill>
            <a:srgbClr val="6666FF"/>
          </a:solidFill>
          <a:ln w="28575" cap="flat" cmpd="sng">
            <a:solidFill>
              <a:srgbClr val="6666FF"/>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nvGrpSpPr>
          <p:cNvPr id="19" name="Group 132"/>
          <p:cNvGrpSpPr/>
          <p:nvPr/>
        </p:nvGrpSpPr>
        <p:grpSpPr>
          <a:xfrm>
            <a:off x="2236788" y="4144963"/>
            <a:ext cx="1665287" cy="2241550"/>
            <a:chOff x="1289" y="2566"/>
            <a:chExt cx="1049" cy="1412"/>
          </a:xfrm>
        </p:grpSpPr>
        <p:sp>
          <p:nvSpPr>
            <p:cNvPr id="27742" name="AutoShape 133"/>
            <p:cNvSpPr/>
            <p:nvPr/>
          </p:nvSpPr>
          <p:spPr>
            <a:xfrm>
              <a:off x="1685" y="2566"/>
              <a:ext cx="212" cy="190"/>
            </a:xfrm>
            <a:prstGeom prst="downArrow">
              <a:avLst>
                <a:gd name="adj1" fmla="val 50000"/>
                <a:gd name="adj2" fmla="val 25000"/>
              </a:avLst>
            </a:prstGeom>
            <a:solidFill>
              <a:srgbClr val="6666FF"/>
            </a:solidFill>
            <a:ln w="28575" cap="flat" cmpd="sng">
              <a:solidFill>
                <a:srgbClr val="6666FF"/>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7743" name="AutoShape 134"/>
            <p:cNvSpPr/>
            <p:nvPr/>
          </p:nvSpPr>
          <p:spPr>
            <a:xfrm>
              <a:off x="1702" y="3133"/>
              <a:ext cx="177" cy="103"/>
            </a:xfrm>
            <a:prstGeom prst="downArrow">
              <a:avLst>
                <a:gd name="adj1" fmla="val 50000"/>
                <a:gd name="adj2" fmla="val 25000"/>
              </a:avLst>
            </a:prstGeom>
            <a:solidFill>
              <a:srgbClr val="6666FF"/>
            </a:solidFill>
            <a:ln w="28575" cap="flat" cmpd="sng">
              <a:solidFill>
                <a:srgbClr val="6666FF"/>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nvGrpSpPr>
            <p:cNvPr id="27744" name="Group 135"/>
            <p:cNvGrpSpPr/>
            <p:nvPr/>
          </p:nvGrpSpPr>
          <p:grpSpPr>
            <a:xfrm>
              <a:off x="1289" y="3766"/>
              <a:ext cx="1049" cy="212"/>
              <a:chOff x="1193" y="3670"/>
              <a:chExt cx="1049" cy="212"/>
            </a:xfrm>
          </p:grpSpPr>
          <p:sp>
            <p:nvSpPr>
              <p:cNvPr id="27746" name="Line 136"/>
              <p:cNvSpPr/>
              <p:nvPr/>
            </p:nvSpPr>
            <p:spPr>
              <a:xfrm>
                <a:off x="1193" y="3694"/>
                <a:ext cx="0" cy="188"/>
              </a:xfrm>
              <a:prstGeom prst="line">
                <a:avLst/>
              </a:prstGeom>
              <a:ln w="28575" cap="flat" cmpd="sng">
                <a:solidFill>
                  <a:srgbClr val="6666FF"/>
                </a:solidFill>
                <a:prstDash val="solid"/>
                <a:headEnd type="none" w="med" len="med"/>
                <a:tailEnd type="triangle" w="sm" len="med"/>
              </a:ln>
            </p:spPr>
          </p:sp>
          <p:sp>
            <p:nvSpPr>
              <p:cNvPr id="27747" name="Line 137"/>
              <p:cNvSpPr/>
              <p:nvPr/>
            </p:nvSpPr>
            <p:spPr>
              <a:xfrm>
                <a:off x="1352" y="3694"/>
                <a:ext cx="0" cy="188"/>
              </a:xfrm>
              <a:prstGeom prst="line">
                <a:avLst/>
              </a:prstGeom>
              <a:ln w="28575" cap="flat" cmpd="sng">
                <a:solidFill>
                  <a:srgbClr val="6666FF"/>
                </a:solidFill>
                <a:prstDash val="solid"/>
                <a:headEnd type="none" w="med" len="med"/>
                <a:tailEnd type="triangle" w="sm" len="med"/>
              </a:ln>
            </p:spPr>
          </p:sp>
          <p:sp>
            <p:nvSpPr>
              <p:cNvPr id="27748" name="Line 138"/>
              <p:cNvSpPr/>
              <p:nvPr/>
            </p:nvSpPr>
            <p:spPr>
              <a:xfrm>
                <a:off x="2242" y="3670"/>
                <a:ext cx="0" cy="188"/>
              </a:xfrm>
              <a:prstGeom prst="line">
                <a:avLst/>
              </a:prstGeom>
              <a:ln w="28575" cap="flat" cmpd="sng">
                <a:solidFill>
                  <a:srgbClr val="6666FF"/>
                </a:solidFill>
                <a:prstDash val="solid"/>
                <a:headEnd type="none" w="med" len="med"/>
                <a:tailEnd type="triangle" w="sm" len="med"/>
              </a:ln>
            </p:spPr>
          </p:sp>
        </p:grpSp>
        <p:sp>
          <p:nvSpPr>
            <p:cNvPr id="27745" name="AutoShape 139"/>
            <p:cNvSpPr/>
            <p:nvPr/>
          </p:nvSpPr>
          <p:spPr>
            <a:xfrm>
              <a:off x="1702" y="3457"/>
              <a:ext cx="177" cy="103"/>
            </a:xfrm>
            <a:prstGeom prst="downArrow">
              <a:avLst>
                <a:gd name="adj1" fmla="val 50000"/>
                <a:gd name="adj2" fmla="val 25000"/>
              </a:avLst>
            </a:prstGeom>
            <a:solidFill>
              <a:srgbClr val="6666FF"/>
            </a:solidFill>
            <a:ln w="28575" cap="flat" cmpd="sng">
              <a:solidFill>
                <a:srgbClr val="6666FF"/>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sp>
        <p:nvSpPr>
          <p:cNvPr id="47244" name="Text Box 140"/>
          <p:cNvSpPr txBox="1"/>
          <p:nvPr/>
        </p:nvSpPr>
        <p:spPr>
          <a:xfrm>
            <a:off x="3224213" y="4214813"/>
            <a:ext cx="355600" cy="222250"/>
          </a:xfrm>
          <a:prstGeom prst="rect">
            <a:avLst/>
          </a:prstGeom>
          <a:noFill/>
          <a:ln w="28575">
            <a:noFill/>
          </a:ln>
        </p:spPr>
        <p:txBody>
          <a:bodyPr lIns="0" tIns="0" rIns="0" bIns="0" anchor="ctr" anchorCtr="1"/>
          <a:lstStyle/>
          <a:p>
            <a:pPr algn="ctr" eaLnBrk="0" hangingPunct="0"/>
            <a:r>
              <a:rPr lang="en-US" altLang="zh-CN" b="1">
                <a:solidFill>
                  <a:srgbClr val="66CCFF"/>
                </a:solidFill>
                <a:latin typeface="Arial" panose="020B0604020202020204" pitchFamily="34" charset="0"/>
                <a:ea typeface="宋体" panose="02010600030101010101" pitchFamily="2" charset="-122"/>
              </a:rPr>
              <a:t>⑥</a:t>
            </a:r>
          </a:p>
        </p:txBody>
      </p:sp>
      <p:grpSp>
        <p:nvGrpSpPr>
          <p:cNvPr id="21" name="Group 141"/>
          <p:cNvGrpSpPr/>
          <p:nvPr/>
        </p:nvGrpSpPr>
        <p:grpSpPr>
          <a:xfrm>
            <a:off x="704850" y="4794250"/>
            <a:ext cx="668338" cy="763588"/>
            <a:chOff x="228" y="2879"/>
            <a:chExt cx="421" cy="481"/>
          </a:xfrm>
        </p:grpSpPr>
        <p:sp>
          <p:nvSpPr>
            <p:cNvPr id="27740" name="Arc 142"/>
            <p:cNvSpPr/>
            <p:nvPr/>
          </p:nvSpPr>
          <p:spPr>
            <a:xfrm flipV="1">
              <a:off x="341" y="3144"/>
              <a:ext cx="308" cy="216"/>
            </a:xfrm>
            <a:custGeom>
              <a:avLst/>
              <a:gdLst>
                <a:gd name="txL" fmla="*/ 0 w 34473"/>
                <a:gd name="txT" fmla="*/ 0 h 21600"/>
                <a:gd name="txR" fmla="*/ 34473 w 34473"/>
                <a:gd name="txB" fmla="*/ 21600 h 21600"/>
              </a:gdLst>
              <a:ahLst/>
              <a:cxnLst>
                <a:cxn ang="0">
                  <a:pos x="0" y="0"/>
                </a:cxn>
                <a:cxn ang="0">
                  <a:pos x="0" y="0"/>
                </a:cxn>
                <a:cxn ang="0">
                  <a:pos x="0" y="0"/>
                </a:cxn>
              </a:cxnLst>
              <a:rect l="txL" t="txT" r="txR" b="txB"/>
              <a:pathLst>
                <a:path w="34473" h="21600" fill="none">
                  <a:moveTo>
                    <a:pt x="0" y="4255"/>
                  </a:moveTo>
                  <a:cubicBezTo>
                    <a:pt x="3723" y="1491"/>
                    <a:pt x="8236" y="-1"/>
                    <a:pt x="12873" y="0"/>
                  </a:cubicBezTo>
                  <a:cubicBezTo>
                    <a:pt x="24802" y="0"/>
                    <a:pt x="34473" y="9670"/>
                    <a:pt x="34473" y="21600"/>
                  </a:cubicBezTo>
                </a:path>
                <a:path w="34473" h="21600" stroke="0">
                  <a:moveTo>
                    <a:pt x="0" y="4255"/>
                  </a:moveTo>
                  <a:cubicBezTo>
                    <a:pt x="3723" y="1491"/>
                    <a:pt x="8236" y="-1"/>
                    <a:pt x="12873" y="0"/>
                  </a:cubicBezTo>
                  <a:cubicBezTo>
                    <a:pt x="24802" y="0"/>
                    <a:pt x="34473" y="9670"/>
                    <a:pt x="34473" y="21600"/>
                  </a:cubicBezTo>
                  <a:lnTo>
                    <a:pt x="12873" y="21600"/>
                  </a:lnTo>
                  <a:close/>
                </a:path>
              </a:pathLst>
            </a:custGeom>
            <a:noFill/>
            <a:ln w="9525" cap="flat" cmpd="sng">
              <a:solidFill>
                <a:srgbClr val="6666FF">
                  <a:alpha val="100000"/>
                </a:srgbClr>
              </a:solidFill>
              <a:prstDash val="solid"/>
              <a:round/>
              <a:headEnd type="none" w="med" len="med"/>
              <a:tailEnd type="arrow" w="med" len="med"/>
            </a:ln>
          </p:spPr>
          <p:txBody>
            <a:bodyPr/>
            <a:lstStyle/>
            <a:p>
              <a:endParaRPr lang="zh-CN" altLang="en-US"/>
            </a:p>
          </p:txBody>
        </p:sp>
        <p:sp>
          <p:nvSpPr>
            <p:cNvPr id="27741" name="Arc 143"/>
            <p:cNvSpPr/>
            <p:nvPr/>
          </p:nvSpPr>
          <p:spPr>
            <a:xfrm flipH="1">
              <a:off x="228" y="2879"/>
              <a:ext cx="157" cy="226"/>
            </a:xfrm>
            <a:custGeom>
              <a:avLst/>
              <a:gdLst>
                <a:gd name="txL" fmla="*/ 0 w 28318"/>
                <a:gd name="txT" fmla="*/ 0 h 23798"/>
                <a:gd name="txR" fmla="*/ 28318 w 28318"/>
                <a:gd name="txB" fmla="*/ 23798 h 23798"/>
              </a:gdLst>
              <a:ahLst/>
              <a:cxnLst>
                <a:cxn ang="0">
                  <a:pos x="0" y="0"/>
                </a:cxn>
                <a:cxn ang="0">
                  <a:pos x="0" y="0"/>
                </a:cxn>
                <a:cxn ang="0">
                  <a:pos x="0" y="0"/>
                </a:cxn>
              </a:cxnLst>
              <a:rect l="txL" t="txT" r="txR" b="txB"/>
              <a:pathLst>
                <a:path w="28318" h="23798" fill="none">
                  <a:moveTo>
                    <a:pt x="0" y="1071"/>
                  </a:moveTo>
                  <a:cubicBezTo>
                    <a:pt x="2168" y="361"/>
                    <a:pt x="4436" y="-1"/>
                    <a:pt x="6718" y="0"/>
                  </a:cubicBezTo>
                  <a:cubicBezTo>
                    <a:pt x="18647" y="0"/>
                    <a:pt x="28318" y="9670"/>
                    <a:pt x="28318" y="21600"/>
                  </a:cubicBezTo>
                  <a:cubicBezTo>
                    <a:pt x="28318" y="22334"/>
                    <a:pt x="28280" y="23067"/>
                    <a:pt x="28205" y="23797"/>
                  </a:cubicBezTo>
                </a:path>
                <a:path w="28318" h="23798" stroke="0">
                  <a:moveTo>
                    <a:pt x="0" y="1071"/>
                  </a:moveTo>
                  <a:cubicBezTo>
                    <a:pt x="2168" y="361"/>
                    <a:pt x="4436" y="-1"/>
                    <a:pt x="6718" y="0"/>
                  </a:cubicBezTo>
                  <a:cubicBezTo>
                    <a:pt x="18647" y="0"/>
                    <a:pt x="28318" y="9670"/>
                    <a:pt x="28318" y="21600"/>
                  </a:cubicBezTo>
                  <a:cubicBezTo>
                    <a:pt x="28318" y="22334"/>
                    <a:pt x="28280" y="23067"/>
                    <a:pt x="28205" y="23797"/>
                  </a:cubicBezTo>
                  <a:lnTo>
                    <a:pt x="6718" y="21600"/>
                  </a:lnTo>
                  <a:close/>
                </a:path>
              </a:pathLst>
            </a:custGeom>
            <a:noFill/>
            <a:ln w="9525" cap="flat" cmpd="sng">
              <a:solidFill>
                <a:srgbClr val="6666FF">
                  <a:alpha val="100000"/>
                </a:srgbClr>
              </a:solidFill>
              <a:prstDash val="solid"/>
              <a:round/>
              <a:headEnd type="none" w="med" len="med"/>
              <a:tailEnd type="triangle" w="med" len="med"/>
            </a:ln>
          </p:spPr>
          <p:txBody>
            <a:bodyPr/>
            <a:lstStyle/>
            <a:p>
              <a:endParaRPr lang="zh-CN" altLang="en-US"/>
            </a:p>
          </p:txBody>
        </p:sp>
      </p:grpSp>
      <p:sp>
        <p:nvSpPr>
          <p:cNvPr id="47248" name="Text Box 144"/>
          <p:cNvSpPr txBox="1"/>
          <p:nvPr/>
        </p:nvSpPr>
        <p:spPr>
          <a:xfrm>
            <a:off x="652463" y="5567363"/>
            <a:ext cx="355600" cy="222250"/>
          </a:xfrm>
          <a:prstGeom prst="rect">
            <a:avLst/>
          </a:prstGeom>
          <a:noFill/>
          <a:ln w="28575">
            <a:noFill/>
          </a:ln>
        </p:spPr>
        <p:txBody>
          <a:bodyPr lIns="0" tIns="0" rIns="0" bIns="0" anchor="ctr" anchorCtr="1"/>
          <a:lstStyle/>
          <a:p>
            <a:pPr algn="ctr" eaLnBrk="0" hangingPunct="0"/>
            <a:r>
              <a:rPr lang="en-US" altLang="zh-CN" b="1">
                <a:solidFill>
                  <a:srgbClr val="00CCFF"/>
                </a:solidFill>
                <a:latin typeface="Arial" panose="020B0604020202020204" pitchFamily="34" charset="0"/>
                <a:ea typeface="宋体" panose="02010600030101010101" pitchFamily="2" charset="-122"/>
              </a:rPr>
              <a:t>②</a:t>
            </a:r>
          </a:p>
        </p:txBody>
      </p:sp>
      <p:grpSp>
        <p:nvGrpSpPr>
          <p:cNvPr id="22" name="Group 145"/>
          <p:cNvGrpSpPr/>
          <p:nvPr/>
        </p:nvGrpSpPr>
        <p:grpSpPr>
          <a:xfrm>
            <a:off x="1244600" y="3709988"/>
            <a:ext cx="393700" cy="809625"/>
            <a:chOff x="568" y="2184"/>
            <a:chExt cx="248" cy="510"/>
          </a:xfrm>
        </p:grpSpPr>
        <p:sp>
          <p:nvSpPr>
            <p:cNvPr id="27738" name="AutoShape 146"/>
            <p:cNvSpPr/>
            <p:nvPr/>
          </p:nvSpPr>
          <p:spPr>
            <a:xfrm>
              <a:off x="568" y="2184"/>
              <a:ext cx="208" cy="165"/>
            </a:xfrm>
            <a:prstGeom prst="upArrow">
              <a:avLst>
                <a:gd name="adj1" fmla="val 50000"/>
                <a:gd name="adj2" fmla="val 25000"/>
              </a:avLst>
            </a:prstGeom>
            <a:solidFill>
              <a:srgbClr val="33CC33"/>
            </a:solidFill>
            <a:ln w="28575" cap="flat" cmpd="sng">
              <a:solidFill>
                <a:srgbClr val="00CC00"/>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7739" name="AutoShape 147"/>
            <p:cNvSpPr/>
            <p:nvPr/>
          </p:nvSpPr>
          <p:spPr>
            <a:xfrm>
              <a:off x="609" y="2456"/>
              <a:ext cx="207" cy="238"/>
            </a:xfrm>
            <a:prstGeom prst="upDownArrow">
              <a:avLst>
                <a:gd name="adj1" fmla="val 50000"/>
                <a:gd name="adj2" fmla="val 22995"/>
              </a:avLst>
            </a:prstGeom>
            <a:solidFill>
              <a:srgbClr val="33CC33"/>
            </a:solidFill>
            <a:ln w="28575" cap="flat" cmpd="sng">
              <a:solidFill>
                <a:srgbClr val="00CC00"/>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sp>
        <p:nvSpPr>
          <p:cNvPr id="47252" name="Text Box 148"/>
          <p:cNvSpPr txBox="1"/>
          <p:nvPr/>
        </p:nvSpPr>
        <p:spPr>
          <a:xfrm>
            <a:off x="1624013" y="3719513"/>
            <a:ext cx="355600" cy="222250"/>
          </a:xfrm>
          <a:prstGeom prst="rect">
            <a:avLst/>
          </a:prstGeom>
          <a:noFill/>
          <a:ln w="28575">
            <a:noFill/>
          </a:ln>
        </p:spPr>
        <p:txBody>
          <a:bodyPr lIns="0" tIns="0" rIns="0" bIns="0" anchor="ctr" anchorCtr="1"/>
          <a:lstStyle/>
          <a:p>
            <a:pPr algn="ctr" eaLnBrk="0" hangingPunct="0"/>
            <a:r>
              <a:rPr lang="en-US" altLang="zh-CN" b="1">
                <a:solidFill>
                  <a:srgbClr val="66FF33"/>
                </a:solidFill>
                <a:latin typeface="Arial" panose="020B0604020202020204" pitchFamily="34" charset="0"/>
                <a:ea typeface="宋体" panose="02010600030101010101" pitchFamily="2" charset="-122"/>
              </a:rPr>
              <a:t>①</a:t>
            </a:r>
          </a:p>
        </p:txBody>
      </p:sp>
      <p:grpSp>
        <p:nvGrpSpPr>
          <p:cNvPr id="23" name="Group 149"/>
          <p:cNvGrpSpPr/>
          <p:nvPr/>
        </p:nvGrpSpPr>
        <p:grpSpPr>
          <a:xfrm>
            <a:off x="1333500" y="2185988"/>
            <a:ext cx="2228850" cy="1219200"/>
            <a:chOff x="624" y="1236"/>
            <a:chExt cx="1404" cy="768"/>
          </a:xfrm>
        </p:grpSpPr>
        <p:grpSp>
          <p:nvGrpSpPr>
            <p:cNvPr id="27734" name="Group 150"/>
            <p:cNvGrpSpPr/>
            <p:nvPr/>
          </p:nvGrpSpPr>
          <p:grpSpPr>
            <a:xfrm>
              <a:off x="624" y="1236"/>
              <a:ext cx="624" cy="768"/>
              <a:chOff x="624" y="1236"/>
              <a:chExt cx="624" cy="768"/>
            </a:xfrm>
          </p:grpSpPr>
          <p:sp>
            <p:nvSpPr>
              <p:cNvPr id="27736" name="Rectangle 151"/>
              <p:cNvSpPr/>
              <p:nvPr/>
            </p:nvSpPr>
            <p:spPr>
              <a:xfrm>
                <a:off x="624" y="1296"/>
                <a:ext cx="120" cy="708"/>
              </a:xfrm>
              <a:prstGeom prst="rect">
                <a:avLst/>
              </a:prstGeom>
              <a:solidFill>
                <a:srgbClr val="33CC33"/>
              </a:solidFill>
              <a:ln w="9525" cap="flat" cmpd="sng">
                <a:solidFill>
                  <a:srgbClr val="00CC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737" name="AutoShape 152"/>
              <p:cNvSpPr/>
              <p:nvPr/>
            </p:nvSpPr>
            <p:spPr>
              <a:xfrm>
                <a:off x="624" y="1236"/>
                <a:ext cx="624" cy="228"/>
              </a:xfrm>
              <a:prstGeom prst="rightArrow">
                <a:avLst>
                  <a:gd name="adj1" fmla="val 50000"/>
                  <a:gd name="adj2" fmla="val 68421"/>
                </a:avLst>
              </a:prstGeom>
              <a:solidFill>
                <a:srgbClr val="33CC33"/>
              </a:solidFill>
              <a:ln w="9525" cap="flat" cmpd="sng">
                <a:solidFill>
                  <a:srgbClr val="00CC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sp>
          <p:nvSpPr>
            <p:cNvPr id="27735" name="AutoShape 153"/>
            <p:cNvSpPr/>
            <p:nvPr/>
          </p:nvSpPr>
          <p:spPr>
            <a:xfrm>
              <a:off x="1476" y="1248"/>
              <a:ext cx="552" cy="228"/>
            </a:xfrm>
            <a:prstGeom prst="rightArrow">
              <a:avLst>
                <a:gd name="adj1" fmla="val 50000"/>
                <a:gd name="adj2" fmla="val 60526"/>
              </a:avLst>
            </a:prstGeom>
            <a:solidFill>
              <a:srgbClr val="33CC33"/>
            </a:solidFill>
            <a:ln w="9525" cap="flat" cmpd="sng">
              <a:solidFill>
                <a:srgbClr val="00CC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grpSp>
        <p:nvGrpSpPr>
          <p:cNvPr id="25" name="Group 154"/>
          <p:cNvGrpSpPr/>
          <p:nvPr/>
        </p:nvGrpSpPr>
        <p:grpSpPr>
          <a:xfrm>
            <a:off x="704850" y="4794250"/>
            <a:ext cx="668338" cy="763588"/>
            <a:chOff x="228" y="2879"/>
            <a:chExt cx="421" cy="481"/>
          </a:xfrm>
        </p:grpSpPr>
        <p:sp>
          <p:nvSpPr>
            <p:cNvPr id="27732" name="Arc 155"/>
            <p:cNvSpPr/>
            <p:nvPr/>
          </p:nvSpPr>
          <p:spPr>
            <a:xfrm flipV="1">
              <a:off x="341" y="3144"/>
              <a:ext cx="308" cy="216"/>
            </a:xfrm>
            <a:custGeom>
              <a:avLst/>
              <a:gdLst>
                <a:gd name="txL" fmla="*/ 0 w 34473"/>
                <a:gd name="txT" fmla="*/ 0 h 21600"/>
                <a:gd name="txR" fmla="*/ 34473 w 34473"/>
                <a:gd name="txB" fmla="*/ 21600 h 21600"/>
              </a:gdLst>
              <a:ahLst/>
              <a:cxnLst>
                <a:cxn ang="0">
                  <a:pos x="0" y="0"/>
                </a:cxn>
                <a:cxn ang="0">
                  <a:pos x="0" y="0"/>
                </a:cxn>
                <a:cxn ang="0">
                  <a:pos x="0" y="0"/>
                </a:cxn>
              </a:cxnLst>
              <a:rect l="txL" t="txT" r="txR" b="txB"/>
              <a:pathLst>
                <a:path w="34473" h="21600" fill="none">
                  <a:moveTo>
                    <a:pt x="0" y="4255"/>
                  </a:moveTo>
                  <a:cubicBezTo>
                    <a:pt x="3723" y="1491"/>
                    <a:pt x="8236" y="-1"/>
                    <a:pt x="12873" y="0"/>
                  </a:cubicBezTo>
                  <a:cubicBezTo>
                    <a:pt x="24802" y="0"/>
                    <a:pt x="34473" y="9670"/>
                    <a:pt x="34473" y="21600"/>
                  </a:cubicBezTo>
                </a:path>
                <a:path w="34473" h="21600" stroke="0">
                  <a:moveTo>
                    <a:pt x="0" y="4255"/>
                  </a:moveTo>
                  <a:cubicBezTo>
                    <a:pt x="3723" y="1491"/>
                    <a:pt x="8236" y="-1"/>
                    <a:pt x="12873" y="0"/>
                  </a:cubicBezTo>
                  <a:cubicBezTo>
                    <a:pt x="24802" y="0"/>
                    <a:pt x="34473" y="9670"/>
                    <a:pt x="34473" y="21600"/>
                  </a:cubicBezTo>
                  <a:lnTo>
                    <a:pt x="12873" y="21600"/>
                  </a:lnTo>
                  <a:close/>
                </a:path>
              </a:pathLst>
            </a:custGeom>
            <a:noFill/>
            <a:ln w="9525" cap="flat" cmpd="sng">
              <a:solidFill>
                <a:srgbClr val="00CC00">
                  <a:alpha val="100000"/>
                </a:srgbClr>
              </a:solidFill>
              <a:prstDash val="solid"/>
              <a:round/>
              <a:headEnd type="none" w="med" len="med"/>
              <a:tailEnd type="arrow" w="med" len="med"/>
            </a:ln>
          </p:spPr>
          <p:txBody>
            <a:bodyPr/>
            <a:lstStyle/>
            <a:p>
              <a:endParaRPr lang="zh-CN" altLang="en-US"/>
            </a:p>
          </p:txBody>
        </p:sp>
        <p:sp>
          <p:nvSpPr>
            <p:cNvPr id="27733" name="Arc 156"/>
            <p:cNvSpPr/>
            <p:nvPr/>
          </p:nvSpPr>
          <p:spPr>
            <a:xfrm flipH="1">
              <a:off x="228" y="2879"/>
              <a:ext cx="157" cy="226"/>
            </a:xfrm>
            <a:custGeom>
              <a:avLst/>
              <a:gdLst>
                <a:gd name="txL" fmla="*/ 0 w 28318"/>
                <a:gd name="txT" fmla="*/ 0 h 23798"/>
                <a:gd name="txR" fmla="*/ 28318 w 28318"/>
                <a:gd name="txB" fmla="*/ 23798 h 23798"/>
              </a:gdLst>
              <a:ahLst/>
              <a:cxnLst>
                <a:cxn ang="0">
                  <a:pos x="0" y="0"/>
                </a:cxn>
                <a:cxn ang="0">
                  <a:pos x="0" y="0"/>
                </a:cxn>
                <a:cxn ang="0">
                  <a:pos x="0" y="0"/>
                </a:cxn>
              </a:cxnLst>
              <a:rect l="txL" t="txT" r="txR" b="txB"/>
              <a:pathLst>
                <a:path w="28318" h="23798" fill="none">
                  <a:moveTo>
                    <a:pt x="0" y="1071"/>
                  </a:moveTo>
                  <a:cubicBezTo>
                    <a:pt x="2168" y="361"/>
                    <a:pt x="4436" y="-1"/>
                    <a:pt x="6718" y="0"/>
                  </a:cubicBezTo>
                  <a:cubicBezTo>
                    <a:pt x="18647" y="0"/>
                    <a:pt x="28318" y="9670"/>
                    <a:pt x="28318" y="21600"/>
                  </a:cubicBezTo>
                  <a:cubicBezTo>
                    <a:pt x="28318" y="22334"/>
                    <a:pt x="28280" y="23067"/>
                    <a:pt x="28205" y="23797"/>
                  </a:cubicBezTo>
                </a:path>
                <a:path w="28318" h="23798" stroke="0">
                  <a:moveTo>
                    <a:pt x="0" y="1071"/>
                  </a:moveTo>
                  <a:cubicBezTo>
                    <a:pt x="2168" y="361"/>
                    <a:pt x="4436" y="-1"/>
                    <a:pt x="6718" y="0"/>
                  </a:cubicBezTo>
                  <a:cubicBezTo>
                    <a:pt x="18647" y="0"/>
                    <a:pt x="28318" y="9670"/>
                    <a:pt x="28318" y="21600"/>
                  </a:cubicBezTo>
                  <a:cubicBezTo>
                    <a:pt x="28318" y="22334"/>
                    <a:pt x="28280" y="23067"/>
                    <a:pt x="28205" y="23797"/>
                  </a:cubicBezTo>
                  <a:lnTo>
                    <a:pt x="6718" y="21600"/>
                  </a:lnTo>
                  <a:close/>
                </a:path>
              </a:pathLst>
            </a:custGeom>
            <a:noFill/>
            <a:ln w="9525" cap="flat" cmpd="sng">
              <a:solidFill>
                <a:srgbClr val="00CC00">
                  <a:alpha val="100000"/>
                </a:srgbClr>
              </a:solidFill>
              <a:prstDash val="solid"/>
              <a:round/>
              <a:headEnd type="none" w="med" len="med"/>
              <a:tailEnd type="triangle" w="med" len="med"/>
            </a:ln>
          </p:spPr>
          <p:txBody>
            <a:bodyPr/>
            <a:lstStyle/>
            <a:p>
              <a:endParaRPr lang="zh-CN" altLang="en-US"/>
            </a:p>
          </p:txBody>
        </p:sp>
      </p:grpSp>
      <p:sp>
        <p:nvSpPr>
          <p:cNvPr id="47261" name="Text Box 157"/>
          <p:cNvSpPr txBox="1"/>
          <p:nvPr/>
        </p:nvSpPr>
        <p:spPr>
          <a:xfrm>
            <a:off x="652463" y="5567363"/>
            <a:ext cx="355600" cy="222250"/>
          </a:xfrm>
          <a:prstGeom prst="rect">
            <a:avLst/>
          </a:prstGeom>
          <a:noFill/>
          <a:ln w="28575">
            <a:noFill/>
          </a:ln>
        </p:spPr>
        <p:txBody>
          <a:bodyPr lIns="0" tIns="0" rIns="0" bIns="0" anchor="ctr" anchorCtr="1"/>
          <a:lstStyle/>
          <a:p>
            <a:pPr algn="ctr" eaLnBrk="0" hangingPunct="0"/>
            <a:r>
              <a:rPr lang="en-US" altLang="zh-CN" b="1">
                <a:solidFill>
                  <a:srgbClr val="66FF33"/>
                </a:solidFill>
                <a:latin typeface="Arial" panose="020B0604020202020204" pitchFamily="34" charset="0"/>
                <a:ea typeface="宋体" panose="02010600030101010101" pitchFamily="2" charset="-122"/>
              </a:rPr>
              <a:t>②</a:t>
            </a:r>
          </a:p>
        </p:txBody>
      </p:sp>
      <p:sp>
        <p:nvSpPr>
          <p:cNvPr id="47262" name="Text Box 158"/>
          <p:cNvSpPr txBox="1"/>
          <p:nvPr/>
        </p:nvSpPr>
        <p:spPr>
          <a:xfrm>
            <a:off x="2900363" y="2005013"/>
            <a:ext cx="355600" cy="222250"/>
          </a:xfrm>
          <a:prstGeom prst="rect">
            <a:avLst/>
          </a:prstGeom>
          <a:noFill/>
          <a:ln w="28575">
            <a:noFill/>
          </a:ln>
        </p:spPr>
        <p:txBody>
          <a:bodyPr lIns="0" tIns="0" rIns="0" bIns="0" anchor="ctr" anchorCtr="1"/>
          <a:lstStyle/>
          <a:p>
            <a:pPr algn="ctr" eaLnBrk="0" hangingPunct="0"/>
            <a:r>
              <a:rPr lang="en-US" altLang="zh-CN" b="1">
                <a:solidFill>
                  <a:srgbClr val="66FF33"/>
                </a:solidFill>
                <a:latin typeface="Arial" panose="020B0604020202020204" pitchFamily="34" charset="0"/>
                <a:ea typeface="宋体" panose="02010600030101010101" pitchFamily="2" charset="-122"/>
              </a:rPr>
              <a:t>③</a:t>
            </a:r>
          </a:p>
        </p:txBody>
      </p:sp>
      <p:sp>
        <p:nvSpPr>
          <p:cNvPr id="47263" name="Line 159"/>
          <p:cNvSpPr/>
          <p:nvPr/>
        </p:nvSpPr>
        <p:spPr>
          <a:xfrm flipH="1">
            <a:off x="5410200" y="1976438"/>
            <a:ext cx="857250" cy="0"/>
          </a:xfrm>
          <a:prstGeom prst="line">
            <a:avLst/>
          </a:prstGeom>
          <a:ln w="28575" cap="flat" cmpd="sng">
            <a:solidFill>
              <a:srgbClr val="00CC00"/>
            </a:solidFill>
            <a:prstDash val="solid"/>
            <a:headEnd type="none" w="med" len="med"/>
            <a:tailEnd type="triangle" w="sm" len="med"/>
          </a:ln>
        </p:spPr>
      </p:sp>
      <p:sp>
        <p:nvSpPr>
          <p:cNvPr id="47264" name="Text Box 160"/>
          <p:cNvSpPr txBox="1"/>
          <p:nvPr/>
        </p:nvSpPr>
        <p:spPr>
          <a:xfrm>
            <a:off x="5719763" y="1700213"/>
            <a:ext cx="355600" cy="222250"/>
          </a:xfrm>
          <a:prstGeom prst="rect">
            <a:avLst/>
          </a:prstGeom>
          <a:noFill/>
          <a:ln w="28575">
            <a:noFill/>
          </a:ln>
        </p:spPr>
        <p:txBody>
          <a:bodyPr lIns="0" tIns="0" rIns="0" bIns="0" anchor="ctr" anchorCtr="1"/>
          <a:lstStyle/>
          <a:p>
            <a:pPr algn="ctr" eaLnBrk="0" hangingPunct="0"/>
            <a:r>
              <a:rPr lang="en-US" altLang="zh-CN" b="1">
                <a:solidFill>
                  <a:srgbClr val="66FF33"/>
                </a:solidFill>
                <a:latin typeface="Arial" panose="020B0604020202020204" pitchFamily="34" charset="0"/>
                <a:ea typeface="宋体" panose="02010600030101010101" pitchFamily="2" charset="-122"/>
              </a:rPr>
              <a:t>④</a:t>
            </a:r>
          </a:p>
        </p:txBody>
      </p:sp>
      <p:grpSp>
        <p:nvGrpSpPr>
          <p:cNvPr id="26" name="Group 161"/>
          <p:cNvGrpSpPr/>
          <p:nvPr/>
        </p:nvGrpSpPr>
        <p:grpSpPr>
          <a:xfrm>
            <a:off x="5410200" y="2586038"/>
            <a:ext cx="1524000" cy="781050"/>
            <a:chOff x="3192" y="1488"/>
            <a:chExt cx="960" cy="492"/>
          </a:xfrm>
        </p:grpSpPr>
        <p:sp>
          <p:nvSpPr>
            <p:cNvPr id="27730" name="AutoShape 162"/>
            <p:cNvSpPr/>
            <p:nvPr/>
          </p:nvSpPr>
          <p:spPr>
            <a:xfrm>
              <a:off x="3192" y="1488"/>
              <a:ext cx="864" cy="240"/>
            </a:xfrm>
            <a:prstGeom prst="leftArrow">
              <a:avLst>
                <a:gd name="adj1" fmla="val 50000"/>
                <a:gd name="adj2" fmla="val 90000"/>
              </a:avLst>
            </a:prstGeom>
            <a:solidFill>
              <a:srgbClr val="33CC33"/>
            </a:solidFill>
            <a:ln w="9525" cap="flat" cmpd="sng">
              <a:solidFill>
                <a:srgbClr val="00CC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27731" name="AutoShape 163"/>
            <p:cNvSpPr/>
            <p:nvPr/>
          </p:nvSpPr>
          <p:spPr>
            <a:xfrm>
              <a:off x="3900" y="1548"/>
              <a:ext cx="252" cy="432"/>
            </a:xfrm>
            <a:prstGeom prst="downArrow">
              <a:avLst>
                <a:gd name="adj1" fmla="val 50000"/>
                <a:gd name="adj2" fmla="val 42857"/>
              </a:avLst>
            </a:prstGeom>
            <a:solidFill>
              <a:srgbClr val="33CC33"/>
            </a:solidFill>
            <a:ln w="9525" cap="flat" cmpd="sng">
              <a:solidFill>
                <a:srgbClr val="00CC00"/>
              </a:solidFill>
              <a:prstDash val="solid"/>
              <a:miter/>
              <a:headEnd type="none" w="med" len="med"/>
              <a:tailEnd type="none" w="med" len="med"/>
            </a:ln>
          </p:spPr>
          <p:txBody>
            <a:bodyPr vert="eaVert" wrap="none" anchor="ctr"/>
            <a:lstStyle/>
            <a:p>
              <a:endParaRPr lang="zh-CN" altLang="en-US" dirty="0">
                <a:latin typeface="Arial" panose="020B0604020202020204" pitchFamily="34" charset="0"/>
                <a:ea typeface="宋体" panose="02010600030101010101" pitchFamily="2" charset="-122"/>
              </a:endParaRPr>
            </a:p>
          </p:txBody>
        </p:sp>
      </p:grpSp>
      <p:sp>
        <p:nvSpPr>
          <p:cNvPr id="47268" name="Text Box 164"/>
          <p:cNvSpPr txBox="1"/>
          <p:nvPr/>
        </p:nvSpPr>
        <p:spPr>
          <a:xfrm>
            <a:off x="6881813" y="2919413"/>
            <a:ext cx="355600" cy="222250"/>
          </a:xfrm>
          <a:prstGeom prst="rect">
            <a:avLst/>
          </a:prstGeom>
          <a:noFill/>
          <a:ln w="28575">
            <a:noFill/>
          </a:ln>
        </p:spPr>
        <p:txBody>
          <a:bodyPr lIns="0" tIns="0" rIns="0" bIns="0" anchor="ctr" anchorCtr="1"/>
          <a:lstStyle/>
          <a:p>
            <a:pPr algn="ctr" eaLnBrk="0" hangingPunct="0"/>
            <a:r>
              <a:rPr lang="en-US" altLang="zh-CN" b="1">
                <a:solidFill>
                  <a:srgbClr val="66FF33"/>
                </a:solidFill>
                <a:latin typeface="Arial" panose="020B0604020202020204" pitchFamily="34" charset="0"/>
                <a:ea typeface="宋体" panose="02010600030101010101" pitchFamily="2" charset="-122"/>
              </a:rPr>
              <a:t>⑤</a:t>
            </a:r>
          </a:p>
        </p:txBody>
      </p:sp>
      <p:grpSp>
        <p:nvGrpSpPr>
          <p:cNvPr id="27" name="Group 165"/>
          <p:cNvGrpSpPr/>
          <p:nvPr/>
        </p:nvGrpSpPr>
        <p:grpSpPr>
          <a:xfrm>
            <a:off x="6638925" y="3722688"/>
            <a:ext cx="1381125" cy="1492250"/>
            <a:chOff x="4062" y="2300"/>
            <a:chExt cx="870" cy="940"/>
          </a:xfrm>
        </p:grpSpPr>
        <p:sp>
          <p:nvSpPr>
            <p:cNvPr id="27727" name="AutoShape 166"/>
            <p:cNvSpPr/>
            <p:nvPr/>
          </p:nvSpPr>
          <p:spPr>
            <a:xfrm>
              <a:off x="4722" y="2566"/>
              <a:ext cx="178" cy="277"/>
            </a:xfrm>
            <a:prstGeom prst="downArrow">
              <a:avLst>
                <a:gd name="adj1" fmla="val 50000"/>
                <a:gd name="adj2" fmla="val 38904"/>
              </a:avLst>
            </a:prstGeom>
            <a:solidFill>
              <a:srgbClr val="33CC33"/>
            </a:solidFill>
            <a:ln w="28575" cap="flat" cmpd="sng">
              <a:solidFill>
                <a:srgbClr val="00CC00"/>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7728" name="AutoShape 167"/>
            <p:cNvSpPr/>
            <p:nvPr/>
          </p:nvSpPr>
          <p:spPr>
            <a:xfrm>
              <a:off x="4745" y="3052"/>
              <a:ext cx="187" cy="188"/>
            </a:xfrm>
            <a:prstGeom prst="downArrow">
              <a:avLst>
                <a:gd name="adj1" fmla="val 50000"/>
                <a:gd name="adj2" fmla="val 25133"/>
              </a:avLst>
            </a:prstGeom>
            <a:solidFill>
              <a:srgbClr val="33CC33"/>
            </a:solidFill>
            <a:ln w="28575" cap="flat" cmpd="sng">
              <a:solidFill>
                <a:srgbClr val="00CC00"/>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sp>
          <p:nvSpPr>
            <p:cNvPr id="27729" name="AutoShape 168"/>
            <p:cNvSpPr/>
            <p:nvPr/>
          </p:nvSpPr>
          <p:spPr>
            <a:xfrm>
              <a:off x="4062" y="2300"/>
              <a:ext cx="209" cy="138"/>
            </a:xfrm>
            <a:prstGeom prst="upDownArrow">
              <a:avLst>
                <a:gd name="adj1" fmla="val 50000"/>
                <a:gd name="adj2" fmla="val 20000"/>
              </a:avLst>
            </a:prstGeom>
            <a:solidFill>
              <a:srgbClr val="33CC33"/>
            </a:solidFill>
            <a:ln w="28575" cap="flat" cmpd="sng">
              <a:solidFill>
                <a:srgbClr val="00CC00"/>
              </a:solidFill>
              <a:prstDash val="solid"/>
              <a:miter/>
              <a:headEnd type="none" w="med" len="med"/>
              <a:tailEnd type="none" w="med" len="med"/>
            </a:ln>
          </p:spPr>
          <p:txBody>
            <a:bodyPr vert="eaVert" anchor="ctr" anchorCtr="1"/>
            <a:lstStyle/>
            <a:p>
              <a:endParaRPr lang="zh-CN" altLang="en-US" dirty="0">
                <a:latin typeface="Arial" panose="020B0604020202020204" pitchFamily="34" charset="0"/>
                <a:ea typeface="宋体" panose="02010600030101010101" pitchFamily="2" charset="-122"/>
              </a:endParaRPr>
            </a:p>
          </p:txBody>
        </p:sp>
      </p:grpSp>
      <p:sp>
        <p:nvSpPr>
          <p:cNvPr id="47273" name="Text Box 169"/>
          <p:cNvSpPr txBox="1"/>
          <p:nvPr/>
        </p:nvSpPr>
        <p:spPr>
          <a:xfrm>
            <a:off x="7948613" y="4252913"/>
            <a:ext cx="355600" cy="222250"/>
          </a:xfrm>
          <a:prstGeom prst="rect">
            <a:avLst/>
          </a:prstGeom>
          <a:noFill/>
          <a:ln w="28575">
            <a:noFill/>
          </a:ln>
        </p:spPr>
        <p:txBody>
          <a:bodyPr lIns="0" tIns="0" rIns="0" bIns="0" anchor="ctr" anchorCtr="1"/>
          <a:lstStyle/>
          <a:p>
            <a:pPr algn="ctr" eaLnBrk="0" hangingPunct="0"/>
            <a:r>
              <a:rPr lang="en-US" altLang="zh-CN" b="1">
                <a:solidFill>
                  <a:srgbClr val="66FF33"/>
                </a:solidFill>
                <a:latin typeface="Arial" panose="020B0604020202020204" pitchFamily="34" charset="0"/>
                <a:ea typeface="宋体" panose="02010600030101010101" pitchFamily="2" charset="-122"/>
              </a:rPr>
              <a:t>⑥</a:t>
            </a:r>
          </a:p>
        </p:txBody>
      </p:sp>
      <p:sp>
        <p:nvSpPr>
          <p:cNvPr id="47274" name="Text Box 170"/>
          <p:cNvSpPr txBox="1"/>
          <p:nvPr/>
        </p:nvSpPr>
        <p:spPr>
          <a:xfrm>
            <a:off x="6938963" y="4938713"/>
            <a:ext cx="355600" cy="222250"/>
          </a:xfrm>
          <a:prstGeom prst="rect">
            <a:avLst/>
          </a:prstGeom>
          <a:noFill/>
          <a:ln w="28575">
            <a:noFill/>
          </a:ln>
        </p:spPr>
        <p:txBody>
          <a:bodyPr lIns="0" tIns="0" rIns="0" bIns="0" anchor="ctr" anchorCtr="1"/>
          <a:lstStyle/>
          <a:p>
            <a:pPr algn="ctr" eaLnBrk="0" hangingPunct="0"/>
            <a:r>
              <a:rPr lang="en-US" altLang="zh-CN" b="1">
                <a:solidFill>
                  <a:srgbClr val="66FF33"/>
                </a:solidFill>
                <a:latin typeface="Arial" panose="020B0604020202020204" pitchFamily="34" charset="0"/>
                <a:ea typeface="宋体" panose="02010600030101010101" pitchFamily="2" charset="-122"/>
              </a:rPr>
              <a:t>⑦</a:t>
            </a:r>
          </a:p>
        </p:txBody>
      </p:sp>
      <p:sp>
        <p:nvSpPr>
          <p:cNvPr id="47275" name="Text Box 171"/>
          <p:cNvSpPr txBox="1"/>
          <p:nvPr/>
        </p:nvSpPr>
        <p:spPr>
          <a:xfrm>
            <a:off x="6710363" y="5738813"/>
            <a:ext cx="355600" cy="222250"/>
          </a:xfrm>
          <a:prstGeom prst="rect">
            <a:avLst/>
          </a:prstGeom>
          <a:noFill/>
          <a:ln w="28575">
            <a:noFill/>
          </a:ln>
        </p:spPr>
        <p:txBody>
          <a:bodyPr lIns="0" tIns="0" rIns="0" bIns="0" anchor="ctr" anchorCtr="1"/>
          <a:lstStyle/>
          <a:p>
            <a:pPr algn="ctr" eaLnBrk="0" hangingPunct="0"/>
            <a:r>
              <a:rPr lang="en-US" altLang="zh-CN" b="1">
                <a:solidFill>
                  <a:srgbClr val="66FF33"/>
                </a:solidFill>
                <a:latin typeface="Arial" panose="020B0604020202020204" pitchFamily="34" charset="0"/>
                <a:ea typeface="宋体" panose="02010600030101010101" pitchFamily="2" charset="-122"/>
              </a:rPr>
              <a:t>⑧</a:t>
            </a:r>
          </a:p>
        </p:txBody>
      </p:sp>
      <p:sp>
        <p:nvSpPr>
          <p:cNvPr id="173" name="左箭头 172">
            <a:hlinkClick r:id="rId3" action="ppaction://hlinksldjump"/>
          </p:cNvPr>
          <p:cNvSpPr/>
          <p:nvPr/>
        </p:nvSpPr>
        <p:spPr>
          <a:xfrm>
            <a:off x="8567162" y="6650577"/>
            <a:ext cx="582448"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75"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20</a:t>
            </a:fld>
            <a:endParaRPr lang="zh-CN" altLang="en-US" sz="1200" b="1" dirty="0">
              <a:solidFill>
                <a:srgbClr val="7F7F7F"/>
              </a:solidFill>
              <a:latin typeface="Comic Sans MS" panose="030F0702030302020204" pitchFamily="66" charset="0"/>
            </a:endParaRPr>
          </a:p>
        </p:txBody>
      </p:sp>
      <p:sp>
        <p:nvSpPr>
          <p:cNvPr id="176"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4" name="文本框 3"/>
          <p:cNvSpPr txBox="1"/>
          <p:nvPr/>
        </p:nvSpPr>
        <p:spPr>
          <a:xfrm>
            <a:off x="5391150" y="1143000"/>
            <a:ext cx="3677285" cy="706755"/>
          </a:xfrm>
          <a:prstGeom prst="rect">
            <a:avLst/>
          </a:prstGeom>
          <a:noFill/>
        </p:spPr>
        <p:txBody>
          <a:bodyPr wrap="square" rtlCol="0" anchor="t">
            <a:spAutoFit/>
          </a:bodyPr>
          <a:lstStyle/>
          <a:p>
            <a:pPr algn="ctr" eaLnBrk="0" hangingPunct="0"/>
            <a:r>
              <a:rPr lang="en-US" altLang="zh-CN" sz="2000" b="1" dirty="0">
                <a:solidFill>
                  <a:srgbClr val="C00000"/>
                </a:solidFill>
                <a:ea typeface="宋体" panose="02010600030101010101" pitchFamily="2" charset="-122"/>
                <a:sym typeface="+mn-ea"/>
              </a:rPr>
              <a:t>MOV  R1, #5CH</a:t>
            </a:r>
            <a:endParaRPr lang="en-US" altLang="zh-CN" sz="2000" b="1" dirty="0">
              <a:solidFill>
                <a:srgbClr val="C00000"/>
              </a:solidFill>
              <a:latin typeface="Arial" panose="020B0604020202020204" pitchFamily="34" charset="0"/>
              <a:ea typeface="宋体" panose="02010600030101010101" pitchFamily="2" charset="-122"/>
            </a:endParaRPr>
          </a:p>
          <a:p>
            <a:pPr algn="ctr" eaLnBrk="0" hangingPunct="0"/>
            <a:r>
              <a:rPr lang="en-US" altLang="zh-CN" sz="2000" b="1" dirty="0">
                <a:solidFill>
                  <a:srgbClr val="C00000"/>
                </a:solidFill>
                <a:ea typeface="宋体" panose="02010600030101010101" pitchFamily="2" charset="-122"/>
                <a:sym typeface="+mn-ea"/>
              </a:rPr>
              <a:t>ADD  R1, R1, #2EH</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dissolve">
                                      <p:cBhvr>
                                        <p:cTn id="7" dur="500"/>
                                        <p:tgtEl>
                                          <p:spTgt spid="471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174"/>
                                        </p:tgtEl>
                                        <p:attrNameLst>
                                          <p:attrName>style.visibility</p:attrName>
                                        </p:attrNameLst>
                                      </p:cBhvr>
                                      <p:to>
                                        <p:strVal val="visible"/>
                                      </p:to>
                                    </p:set>
                                    <p:animEffect transition="in" filter="dissolve">
                                      <p:cBhvr>
                                        <p:cTn id="12" dur="500"/>
                                        <p:tgtEl>
                                          <p:spTgt spid="4717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ppt_h/2"/>
                                          </p:val>
                                        </p:tav>
                                        <p:tav tm="100000">
                                          <p:val>
                                            <p:strVal val="#ppt_y"/>
                                          </p:val>
                                        </p:tav>
                                      </p:tavLst>
                                    </p:anim>
                                    <p:anim calcmode="lin" valueType="num">
                                      <p:cBhvr>
                                        <p:cTn id="27" dur="500" fill="hold"/>
                                        <p:tgtEl>
                                          <p:spTgt spid="6"/>
                                        </p:tgtEl>
                                        <p:attrNameLst>
                                          <p:attrName>ppt_w</p:attrName>
                                        </p:attrNameLst>
                                      </p:cBhvr>
                                      <p:tavLst>
                                        <p:tav tm="0">
                                          <p:val>
                                            <p:strVal val="#ppt_w"/>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linds(horizont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47153"/>
                                        </p:tgtEl>
                                        <p:attrNameLst>
                                          <p:attrName>style.visibility</p:attrName>
                                        </p:attrNameLst>
                                      </p:cBhvr>
                                      <p:to>
                                        <p:strVal val="visible"/>
                                      </p:to>
                                    </p:set>
                                    <p:animEffect transition="in" filter="slide(fromBottom)">
                                      <p:cBhvr>
                                        <p:cTn id="38" dur="500"/>
                                        <p:tgtEl>
                                          <p:spTgt spid="47153"/>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47120"/>
                                        </p:tgtEl>
                                        <p:attrNameLst>
                                          <p:attrName>style.visibility</p:attrName>
                                        </p:attrNameLst>
                                      </p:cBhvr>
                                      <p:to>
                                        <p:strVal val="visible"/>
                                      </p:to>
                                    </p:set>
                                    <p:animEffect transition="in" filter="slide(fromBottom)">
                                      <p:cBhvr>
                                        <p:cTn id="43" dur="500"/>
                                        <p:tgtEl>
                                          <p:spTgt spid="4712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4718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nodeType="clickEffect">
                                  <p:stCondLst>
                                    <p:cond delay="0"/>
                                  </p:stCondLst>
                                  <p:childTnLst>
                                    <p:set>
                                      <p:cBhvr>
                                        <p:cTn id="51" dur="1" fill="hold">
                                          <p:stCondLst>
                                            <p:cond delay="0"/>
                                          </p:stCondLst>
                                        </p:cTn>
                                        <p:tgtEl>
                                          <p:spTgt spid="47177"/>
                                        </p:tgtEl>
                                        <p:attrNameLst>
                                          <p:attrName>style.visibility</p:attrName>
                                        </p:attrNameLst>
                                      </p:cBhvr>
                                      <p:to>
                                        <p:strVal val="visible"/>
                                      </p:to>
                                    </p:set>
                                    <p:animEffect transition="in" filter="slide(fromTop)">
                                      <p:cBhvr>
                                        <p:cTn id="52" dur="500"/>
                                        <p:tgtEl>
                                          <p:spTgt spid="4717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71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47176"/>
                                        </p:tgtEl>
                                        <p:attrNameLst>
                                          <p:attrName>style.visibility</p:attrName>
                                        </p:attrNameLst>
                                      </p:cBhvr>
                                      <p:to>
                                        <p:strVal val="visible"/>
                                      </p:to>
                                    </p:set>
                                    <p:animEffect transition="in" filter="slide(fromBottom)">
                                      <p:cBhvr>
                                        <p:cTn id="61" dur="500"/>
                                        <p:tgtEl>
                                          <p:spTgt spid="4717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4718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2" presetClass="entr" presetSubtype="4"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slide(fromBottom)">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47118"/>
                                        </p:tgtEl>
                                        <p:attrNameLst>
                                          <p:attrName>style.visibility</p:attrName>
                                        </p:attrNameLst>
                                      </p:cBhvr>
                                      <p:to>
                                        <p:strVal val="visible"/>
                                      </p:to>
                                    </p:set>
                                    <p:animEffect transition="in" filter="dissolve">
                                      <p:cBhvr>
                                        <p:cTn id="75" dur="500"/>
                                        <p:tgtEl>
                                          <p:spTgt spid="471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47154"/>
                                        </p:tgtEl>
                                        <p:attrNameLst>
                                          <p:attrName>style.visibility</p:attrName>
                                        </p:attrNameLst>
                                      </p:cBhvr>
                                      <p:to>
                                        <p:strVal val="visible"/>
                                      </p:to>
                                    </p:set>
                                    <p:animEffect transition="in" filter="dissolve">
                                      <p:cBhvr>
                                        <p:cTn id="80" dur="500"/>
                                        <p:tgtEl>
                                          <p:spTgt spid="47154"/>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8" fill="hold" grpId="0" nodeType="clickEffect">
                                  <p:stCondLst>
                                    <p:cond delay="0"/>
                                  </p:stCondLst>
                                  <p:childTnLst>
                                    <p:set>
                                      <p:cBhvr>
                                        <p:cTn id="84" dur="1" fill="hold">
                                          <p:stCondLst>
                                            <p:cond delay="0"/>
                                          </p:stCondLst>
                                        </p:cTn>
                                        <p:tgtEl>
                                          <p:spTgt spid="47158"/>
                                        </p:tgtEl>
                                        <p:attrNameLst>
                                          <p:attrName>style.visibility</p:attrName>
                                        </p:attrNameLst>
                                      </p:cBhvr>
                                      <p:to>
                                        <p:strVal val="visible"/>
                                      </p:to>
                                    </p:set>
                                    <p:animEffect transition="in" filter="slide(fromLeft)">
                                      <p:cBhvr>
                                        <p:cTn id="85" dur="500"/>
                                        <p:tgtEl>
                                          <p:spTgt spid="4715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4718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47160"/>
                                        </p:tgtEl>
                                        <p:attrNameLst>
                                          <p:attrName>style.visibility</p:attrName>
                                        </p:attrNameLst>
                                      </p:cBhvr>
                                      <p:to>
                                        <p:strVal val="visible"/>
                                      </p:to>
                                    </p:set>
                                    <p:animEffect transition="in" filter="dissolve">
                                      <p:cBhvr>
                                        <p:cTn id="94" dur="500"/>
                                        <p:tgtEl>
                                          <p:spTgt spid="47160"/>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2" fill="hold" nodeType="clickEffect">
                                  <p:stCondLst>
                                    <p:cond delay="0"/>
                                  </p:stCondLst>
                                  <p:childTnLst>
                                    <p:set>
                                      <p:cBhvr>
                                        <p:cTn id="98" dur="1" fill="hold">
                                          <p:stCondLst>
                                            <p:cond delay="0"/>
                                          </p:stCondLst>
                                        </p:cTn>
                                        <p:tgtEl>
                                          <p:spTgt spid="47159"/>
                                        </p:tgtEl>
                                        <p:attrNameLst>
                                          <p:attrName>style.visibility</p:attrName>
                                        </p:attrNameLst>
                                      </p:cBhvr>
                                      <p:to>
                                        <p:strVal val="visible"/>
                                      </p:to>
                                    </p:set>
                                    <p:animEffect transition="in" filter="slide(fromRight)">
                                      <p:cBhvr>
                                        <p:cTn id="99" dur="500"/>
                                        <p:tgtEl>
                                          <p:spTgt spid="47159"/>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499"/>
                                          </p:stCondLst>
                                        </p:cTn>
                                        <p:tgtEl>
                                          <p:spTgt spid="47189"/>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2" presetClass="entr" presetSubtype="8" fill="hold" nodeType="click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slide(fromLeft)">
                                      <p:cBhvr>
                                        <p:cTn id="108" dur="500"/>
                                        <p:tgtEl>
                                          <p:spTgt spid="8"/>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47119"/>
                                        </p:tgtEl>
                                        <p:attrNameLst>
                                          <p:attrName>style.visibility</p:attrName>
                                        </p:attrNameLst>
                                      </p:cBhvr>
                                      <p:to>
                                        <p:strVal val="visible"/>
                                      </p:to>
                                    </p:set>
                                    <p:animEffect transition="in" filter="dissolve">
                                      <p:cBhvr>
                                        <p:cTn id="113" dur="500"/>
                                        <p:tgtEl>
                                          <p:spTgt spid="4711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499"/>
                                          </p:stCondLst>
                                        </p:cTn>
                                        <p:tgtEl>
                                          <p:spTgt spid="47193"/>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2" presetClass="entr" presetSubtype="1" fill="hold" grpId="0" nodeType="clickEffect">
                                  <p:stCondLst>
                                    <p:cond delay="0"/>
                                  </p:stCondLst>
                                  <p:childTnLst>
                                    <p:set>
                                      <p:cBhvr>
                                        <p:cTn id="121" dur="1" fill="hold">
                                          <p:stCondLst>
                                            <p:cond delay="0"/>
                                          </p:stCondLst>
                                        </p:cTn>
                                        <p:tgtEl>
                                          <p:spTgt spid="47121"/>
                                        </p:tgtEl>
                                        <p:attrNameLst>
                                          <p:attrName>style.visibility</p:attrName>
                                        </p:attrNameLst>
                                      </p:cBhvr>
                                      <p:to>
                                        <p:strVal val="visible"/>
                                      </p:to>
                                    </p:set>
                                    <p:animEffect transition="in" filter="slide(fromTop)">
                                      <p:cBhvr>
                                        <p:cTn id="122" dur="500"/>
                                        <p:tgtEl>
                                          <p:spTgt spid="47121"/>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1" fill="hold" grpId="0" nodeType="clickEffect">
                                  <p:stCondLst>
                                    <p:cond delay="0"/>
                                  </p:stCondLst>
                                  <p:childTnLst>
                                    <p:set>
                                      <p:cBhvr>
                                        <p:cTn id="126" dur="1" fill="hold">
                                          <p:stCondLst>
                                            <p:cond delay="0"/>
                                          </p:stCondLst>
                                        </p:cTn>
                                        <p:tgtEl>
                                          <p:spTgt spid="47111"/>
                                        </p:tgtEl>
                                        <p:attrNameLst>
                                          <p:attrName>style.visibility</p:attrName>
                                        </p:attrNameLst>
                                      </p:cBhvr>
                                      <p:to>
                                        <p:strVal val="visible"/>
                                      </p:to>
                                    </p:set>
                                    <p:animEffect transition="in" filter="slide(fromTop)">
                                      <p:cBhvr>
                                        <p:cTn id="127" dur="500"/>
                                        <p:tgtEl>
                                          <p:spTgt spid="47111"/>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ntr" presetSubtype="1" fill="hold" grpId="0" nodeType="clickEffect">
                                  <p:stCondLst>
                                    <p:cond delay="0"/>
                                  </p:stCondLst>
                                  <p:childTnLst>
                                    <p:set>
                                      <p:cBhvr>
                                        <p:cTn id="131" dur="1" fill="hold">
                                          <p:stCondLst>
                                            <p:cond delay="0"/>
                                          </p:stCondLst>
                                        </p:cTn>
                                        <p:tgtEl>
                                          <p:spTgt spid="47112"/>
                                        </p:tgtEl>
                                        <p:attrNameLst>
                                          <p:attrName>style.visibility</p:attrName>
                                        </p:attrNameLst>
                                      </p:cBhvr>
                                      <p:to>
                                        <p:strVal val="visible"/>
                                      </p:to>
                                    </p:set>
                                    <p:animEffect transition="in" filter="slide(fromTop)">
                                      <p:cBhvr>
                                        <p:cTn id="132" dur="500"/>
                                        <p:tgtEl>
                                          <p:spTgt spid="47112"/>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1" fill="hold" grpId="0" nodeType="clickEffect">
                                  <p:stCondLst>
                                    <p:cond delay="0"/>
                                  </p:stCondLst>
                                  <p:childTnLst>
                                    <p:set>
                                      <p:cBhvr>
                                        <p:cTn id="136" dur="1" fill="hold">
                                          <p:stCondLst>
                                            <p:cond delay="0"/>
                                          </p:stCondLst>
                                        </p:cTn>
                                        <p:tgtEl>
                                          <p:spTgt spid="47128"/>
                                        </p:tgtEl>
                                        <p:attrNameLst>
                                          <p:attrName>style.visibility</p:attrName>
                                        </p:attrNameLst>
                                      </p:cBhvr>
                                      <p:to>
                                        <p:strVal val="visible"/>
                                      </p:to>
                                    </p:set>
                                    <p:animEffect transition="in" filter="slide(fromTop)">
                                      <p:cBhvr>
                                        <p:cTn id="137" dur="500"/>
                                        <p:tgtEl>
                                          <p:spTgt spid="47128"/>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499"/>
                                          </p:stCondLst>
                                        </p:cTn>
                                        <p:tgtEl>
                                          <p:spTgt spid="47194"/>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7" presetClass="entr" presetSubtype="4" fill="hold" nodeType="clickEffect">
                                  <p:stCondLst>
                                    <p:cond delay="0"/>
                                  </p:stCondLst>
                                  <p:childTnLst>
                                    <p:set>
                                      <p:cBhvr>
                                        <p:cTn id="145" dur="1" fill="hold">
                                          <p:stCondLst>
                                            <p:cond delay="0"/>
                                          </p:stCondLst>
                                        </p:cTn>
                                        <p:tgtEl>
                                          <p:spTgt spid="9"/>
                                        </p:tgtEl>
                                        <p:attrNameLst>
                                          <p:attrName>style.visibility</p:attrName>
                                        </p:attrNameLst>
                                      </p:cBhvr>
                                      <p:to>
                                        <p:strVal val="visible"/>
                                      </p:to>
                                    </p:set>
                                    <p:anim calcmode="lin" valueType="num">
                                      <p:cBhvr>
                                        <p:cTn id="146" dur="500" fill="hold"/>
                                        <p:tgtEl>
                                          <p:spTgt spid="9"/>
                                        </p:tgtEl>
                                        <p:attrNameLst>
                                          <p:attrName>ppt_x</p:attrName>
                                        </p:attrNameLst>
                                      </p:cBhvr>
                                      <p:tavLst>
                                        <p:tav tm="0">
                                          <p:val>
                                            <p:strVal val="#ppt_x"/>
                                          </p:val>
                                        </p:tav>
                                        <p:tav tm="100000">
                                          <p:val>
                                            <p:strVal val="#ppt_x"/>
                                          </p:val>
                                        </p:tav>
                                      </p:tavLst>
                                    </p:anim>
                                    <p:anim calcmode="lin" valueType="num">
                                      <p:cBhvr>
                                        <p:cTn id="147" dur="500" fill="hold"/>
                                        <p:tgtEl>
                                          <p:spTgt spid="9"/>
                                        </p:tgtEl>
                                        <p:attrNameLst>
                                          <p:attrName>ppt_y</p:attrName>
                                        </p:attrNameLst>
                                      </p:cBhvr>
                                      <p:tavLst>
                                        <p:tav tm="0">
                                          <p:val>
                                            <p:strVal val="#ppt_y+#ppt_h/2"/>
                                          </p:val>
                                        </p:tav>
                                        <p:tav tm="100000">
                                          <p:val>
                                            <p:strVal val="#ppt_y"/>
                                          </p:val>
                                        </p:tav>
                                      </p:tavLst>
                                    </p:anim>
                                    <p:anim calcmode="lin" valueType="num">
                                      <p:cBhvr>
                                        <p:cTn id="148" dur="500" fill="hold"/>
                                        <p:tgtEl>
                                          <p:spTgt spid="9"/>
                                        </p:tgtEl>
                                        <p:attrNameLst>
                                          <p:attrName>ppt_w</p:attrName>
                                        </p:attrNameLst>
                                      </p:cBhvr>
                                      <p:tavLst>
                                        <p:tav tm="0">
                                          <p:val>
                                            <p:strVal val="#ppt_w"/>
                                          </p:val>
                                        </p:tav>
                                        <p:tav tm="100000">
                                          <p:val>
                                            <p:strVal val="#ppt_w"/>
                                          </p:val>
                                        </p:tav>
                                      </p:tavLst>
                                    </p:anim>
                                    <p:anim calcmode="lin" valueType="num">
                                      <p:cBhvr>
                                        <p:cTn id="14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499"/>
                                          </p:stCondLst>
                                        </p:cTn>
                                        <p:tgtEl>
                                          <p:spTgt spid="47198"/>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7" presetClass="entr" presetSubtype="1" fill="hold" nodeType="clickEffect">
                                  <p:stCondLst>
                                    <p:cond delay="0"/>
                                  </p:stCondLst>
                                  <p:childTnLst>
                                    <p:set>
                                      <p:cBhvr>
                                        <p:cTn id="157" dur="1" fill="hold">
                                          <p:stCondLst>
                                            <p:cond delay="0"/>
                                          </p:stCondLst>
                                        </p:cTn>
                                        <p:tgtEl>
                                          <p:spTgt spid="12"/>
                                        </p:tgtEl>
                                        <p:attrNameLst>
                                          <p:attrName>style.visibility</p:attrName>
                                        </p:attrNameLst>
                                      </p:cBhvr>
                                      <p:to>
                                        <p:strVal val="visible"/>
                                      </p:to>
                                    </p:set>
                                    <p:anim calcmode="lin" valueType="num">
                                      <p:cBhvr>
                                        <p:cTn id="158" dur="500" fill="hold"/>
                                        <p:tgtEl>
                                          <p:spTgt spid="12"/>
                                        </p:tgtEl>
                                        <p:attrNameLst>
                                          <p:attrName>ppt_x</p:attrName>
                                        </p:attrNameLst>
                                      </p:cBhvr>
                                      <p:tavLst>
                                        <p:tav tm="0">
                                          <p:val>
                                            <p:strVal val="#ppt_x"/>
                                          </p:val>
                                        </p:tav>
                                        <p:tav tm="100000">
                                          <p:val>
                                            <p:strVal val="#ppt_x"/>
                                          </p:val>
                                        </p:tav>
                                      </p:tavLst>
                                    </p:anim>
                                    <p:anim calcmode="lin" valueType="num">
                                      <p:cBhvr>
                                        <p:cTn id="159" dur="500" fill="hold"/>
                                        <p:tgtEl>
                                          <p:spTgt spid="12"/>
                                        </p:tgtEl>
                                        <p:attrNameLst>
                                          <p:attrName>ppt_y</p:attrName>
                                        </p:attrNameLst>
                                      </p:cBhvr>
                                      <p:tavLst>
                                        <p:tav tm="0">
                                          <p:val>
                                            <p:strVal val="#ppt_y-#ppt_h/2"/>
                                          </p:val>
                                        </p:tav>
                                        <p:tav tm="100000">
                                          <p:val>
                                            <p:strVal val="#ppt_y"/>
                                          </p:val>
                                        </p:tav>
                                      </p:tavLst>
                                    </p:anim>
                                    <p:anim calcmode="lin" valueType="num">
                                      <p:cBhvr>
                                        <p:cTn id="160" dur="500" fill="hold"/>
                                        <p:tgtEl>
                                          <p:spTgt spid="12"/>
                                        </p:tgtEl>
                                        <p:attrNameLst>
                                          <p:attrName>ppt_w</p:attrName>
                                        </p:attrNameLst>
                                      </p:cBhvr>
                                      <p:tavLst>
                                        <p:tav tm="0">
                                          <p:val>
                                            <p:strVal val="#ppt_w"/>
                                          </p:val>
                                        </p:tav>
                                        <p:tav tm="100000">
                                          <p:val>
                                            <p:strVal val="#ppt_w"/>
                                          </p:val>
                                        </p:tav>
                                      </p:tavLst>
                                    </p:anim>
                                    <p:anim calcmode="lin" valueType="num">
                                      <p:cBhvr>
                                        <p:cTn id="161"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499"/>
                                          </p:stCondLst>
                                        </p:cTn>
                                        <p:tgtEl>
                                          <p:spTgt spid="47207"/>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7" presetClass="entr" presetSubtype="4" fill="hold" nodeType="clickEffect">
                                  <p:stCondLst>
                                    <p:cond delay="0"/>
                                  </p:stCondLst>
                                  <p:childTnLst>
                                    <p:set>
                                      <p:cBhvr>
                                        <p:cTn id="169" dur="1" fill="hold">
                                          <p:stCondLst>
                                            <p:cond delay="0"/>
                                          </p:stCondLst>
                                        </p:cTn>
                                        <p:tgtEl>
                                          <p:spTgt spid="10"/>
                                        </p:tgtEl>
                                        <p:attrNameLst>
                                          <p:attrName>style.visibility</p:attrName>
                                        </p:attrNameLst>
                                      </p:cBhvr>
                                      <p:to>
                                        <p:strVal val="visible"/>
                                      </p:to>
                                    </p:set>
                                    <p:anim calcmode="lin" valueType="num">
                                      <p:cBhvr>
                                        <p:cTn id="170" dur="500" fill="hold"/>
                                        <p:tgtEl>
                                          <p:spTgt spid="10"/>
                                        </p:tgtEl>
                                        <p:attrNameLst>
                                          <p:attrName>ppt_x</p:attrName>
                                        </p:attrNameLst>
                                      </p:cBhvr>
                                      <p:tavLst>
                                        <p:tav tm="0">
                                          <p:val>
                                            <p:strVal val="#ppt_x"/>
                                          </p:val>
                                        </p:tav>
                                        <p:tav tm="100000">
                                          <p:val>
                                            <p:strVal val="#ppt_x"/>
                                          </p:val>
                                        </p:tav>
                                      </p:tavLst>
                                    </p:anim>
                                    <p:anim calcmode="lin" valueType="num">
                                      <p:cBhvr>
                                        <p:cTn id="171" dur="500" fill="hold"/>
                                        <p:tgtEl>
                                          <p:spTgt spid="10"/>
                                        </p:tgtEl>
                                        <p:attrNameLst>
                                          <p:attrName>ppt_y</p:attrName>
                                        </p:attrNameLst>
                                      </p:cBhvr>
                                      <p:tavLst>
                                        <p:tav tm="0">
                                          <p:val>
                                            <p:strVal val="#ppt_y+#ppt_h/2"/>
                                          </p:val>
                                        </p:tav>
                                        <p:tav tm="100000">
                                          <p:val>
                                            <p:strVal val="#ppt_y"/>
                                          </p:val>
                                        </p:tav>
                                      </p:tavLst>
                                    </p:anim>
                                    <p:anim calcmode="lin" valueType="num">
                                      <p:cBhvr>
                                        <p:cTn id="172" dur="500" fill="hold"/>
                                        <p:tgtEl>
                                          <p:spTgt spid="10"/>
                                        </p:tgtEl>
                                        <p:attrNameLst>
                                          <p:attrName>ppt_w</p:attrName>
                                        </p:attrNameLst>
                                      </p:cBhvr>
                                      <p:tavLst>
                                        <p:tav tm="0">
                                          <p:val>
                                            <p:strVal val="#ppt_w"/>
                                          </p:val>
                                        </p:tav>
                                        <p:tav tm="100000">
                                          <p:val>
                                            <p:strVal val="#ppt_w"/>
                                          </p:val>
                                        </p:tav>
                                      </p:tavLst>
                                    </p:anim>
                                    <p:anim calcmode="lin" valueType="num">
                                      <p:cBhvr>
                                        <p:cTn id="17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499"/>
                                          </p:stCondLst>
                                        </p:cTn>
                                        <p:tgtEl>
                                          <p:spTgt spid="47208"/>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2" presetClass="entr" presetSubtype="2" fill="hold" nodeType="clickEffect">
                                  <p:stCondLst>
                                    <p:cond delay="0"/>
                                  </p:stCondLst>
                                  <p:childTnLst>
                                    <p:set>
                                      <p:cBhvr>
                                        <p:cTn id="181" dur="1" fill="hold">
                                          <p:stCondLst>
                                            <p:cond delay="0"/>
                                          </p:stCondLst>
                                        </p:cTn>
                                        <p:tgtEl>
                                          <p:spTgt spid="47209"/>
                                        </p:tgtEl>
                                        <p:attrNameLst>
                                          <p:attrName>style.visibility</p:attrName>
                                        </p:attrNameLst>
                                      </p:cBhvr>
                                      <p:to>
                                        <p:strVal val="visible"/>
                                      </p:to>
                                    </p:set>
                                    <p:animEffect transition="in" filter="slide(fromRight)">
                                      <p:cBhvr>
                                        <p:cTn id="182" dur="500"/>
                                        <p:tgtEl>
                                          <p:spTgt spid="47209"/>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499"/>
                                          </p:stCondLst>
                                        </p:cTn>
                                        <p:tgtEl>
                                          <p:spTgt spid="47210"/>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2" presetClass="entr" presetSubtype="8" fill="hold" nodeType="clickEffect">
                                  <p:stCondLst>
                                    <p:cond delay="0"/>
                                  </p:stCondLst>
                                  <p:childTnLst>
                                    <p:set>
                                      <p:cBhvr>
                                        <p:cTn id="190" dur="1" fill="hold">
                                          <p:stCondLst>
                                            <p:cond delay="0"/>
                                          </p:stCondLst>
                                        </p:cTn>
                                        <p:tgtEl>
                                          <p:spTgt spid="13"/>
                                        </p:tgtEl>
                                        <p:attrNameLst>
                                          <p:attrName>style.visibility</p:attrName>
                                        </p:attrNameLst>
                                      </p:cBhvr>
                                      <p:to>
                                        <p:strVal val="visible"/>
                                      </p:to>
                                    </p:set>
                                    <p:animEffect transition="in" filter="slide(fromLeft)">
                                      <p:cBhvr>
                                        <p:cTn id="191" dur="500"/>
                                        <p:tgtEl>
                                          <p:spTgt spid="13"/>
                                        </p:tgtEl>
                                      </p:cBhvr>
                                    </p:animEffec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499"/>
                                          </p:stCondLst>
                                        </p:cTn>
                                        <p:tgtEl>
                                          <p:spTgt spid="47214"/>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2" presetClass="entr" presetSubtype="1" fill="hold" nodeType="clickEffect">
                                  <p:stCondLst>
                                    <p:cond delay="0"/>
                                  </p:stCondLst>
                                  <p:childTnLst>
                                    <p:set>
                                      <p:cBhvr>
                                        <p:cTn id="199" dur="1" fill="hold">
                                          <p:stCondLst>
                                            <p:cond delay="0"/>
                                          </p:stCondLst>
                                        </p:cTn>
                                        <p:tgtEl>
                                          <p:spTgt spid="14"/>
                                        </p:tgtEl>
                                        <p:attrNameLst>
                                          <p:attrName>style.visibility</p:attrName>
                                        </p:attrNameLst>
                                      </p:cBhvr>
                                      <p:to>
                                        <p:strVal val="visible"/>
                                      </p:to>
                                    </p:set>
                                    <p:animEffect transition="in" filter="slide(fromTop)">
                                      <p:cBhvr>
                                        <p:cTn id="200" dur="500"/>
                                        <p:tgtEl>
                                          <p:spTgt spid="14"/>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499"/>
                                          </p:stCondLst>
                                        </p:cTn>
                                        <p:tgtEl>
                                          <p:spTgt spid="47218"/>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7" presetClass="entr" presetSubtype="4" fill="hold" nodeType="clickEffect">
                                  <p:stCondLst>
                                    <p:cond delay="0"/>
                                  </p:stCondLst>
                                  <p:childTnLst>
                                    <p:set>
                                      <p:cBhvr>
                                        <p:cTn id="208" dur="1" fill="hold">
                                          <p:stCondLst>
                                            <p:cond delay="0"/>
                                          </p:stCondLst>
                                        </p:cTn>
                                        <p:tgtEl>
                                          <p:spTgt spid="15"/>
                                        </p:tgtEl>
                                        <p:attrNameLst>
                                          <p:attrName>style.visibility</p:attrName>
                                        </p:attrNameLst>
                                      </p:cBhvr>
                                      <p:to>
                                        <p:strVal val="visible"/>
                                      </p:to>
                                    </p:set>
                                    <p:anim calcmode="lin" valueType="num">
                                      <p:cBhvr>
                                        <p:cTn id="209" dur="500" fill="hold"/>
                                        <p:tgtEl>
                                          <p:spTgt spid="15"/>
                                        </p:tgtEl>
                                        <p:attrNameLst>
                                          <p:attrName>ppt_x</p:attrName>
                                        </p:attrNameLst>
                                      </p:cBhvr>
                                      <p:tavLst>
                                        <p:tav tm="0">
                                          <p:val>
                                            <p:strVal val="#ppt_x"/>
                                          </p:val>
                                        </p:tav>
                                        <p:tav tm="100000">
                                          <p:val>
                                            <p:strVal val="#ppt_x"/>
                                          </p:val>
                                        </p:tav>
                                      </p:tavLst>
                                    </p:anim>
                                    <p:anim calcmode="lin" valueType="num">
                                      <p:cBhvr>
                                        <p:cTn id="210" dur="500" fill="hold"/>
                                        <p:tgtEl>
                                          <p:spTgt spid="15"/>
                                        </p:tgtEl>
                                        <p:attrNameLst>
                                          <p:attrName>ppt_y</p:attrName>
                                        </p:attrNameLst>
                                      </p:cBhvr>
                                      <p:tavLst>
                                        <p:tav tm="0">
                                          <p:val>
                                            <p:strVal val="#ppt_y+#ppt_h/2"/>
                                          </p:val>
                                        </p:tav>
                                        <p:tav tm="100000">
                                          <p:val>
                                            <p:strVal val="#ppt_y"/>
                                          </p:val>
                                        </p:tav>
                                      </p:tavLst>
                                    </p:anim>
                                    <p:anim calcmode="lin" valueType="num">
                                      <p:cBhvr>
                                        <p:cTn id="211" dur="500" fill="hold"/>
                                        <p:tgtEl>
                                          <p:spTgt spid="15"/>
                                        </p:tgtEl>
                                        <p:attrNameLst>
                                          <p:attrName>ppt_w</p:attrName>
                                        </p:attrNameLst>
                                      </p:cBhvr>
                                      <p:tavLst>
                                        <p:tav tm="0">
                                          <p:val>
                                            <p:strVal val="#ppt_w"/>
                                          </p:val>
                                        </p:tav>
                                        <p:tav tm="100000">
                                          <p:val>
                                            <p:strVal val="#ppt_w"/>
                                          </p:val>
                                        </p:tav>
                                      </p:tavLst>
                                    </p:anim>
                                    <p:anim calcmode="lin" valueType="num">
                                      <p:cBhvr>
                                        <p:cTn id="212"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499"/>
                                          </p:stCondLst>
                                        </p:cTn>
                                        <p:tgtEl>
                                          <p:spTgt spid="47222"/>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7" presetClass="entr" presetSubtype="1" fill="hold" nodeType="clickEffect">
                                  <p:stCondLst>
                                    <p:cond delay="0"/>
                                  </p:stCondLst>
                                  <p:childTnLst>
                                    <p:set>
                                      <p:cBhvr>
                                        <p:cTn id="220" dur="1" fill="hold">
                                          <p:stCondLst>
                                            <p:cond delay="0"/>
                                          </p:stCondLst>
                                        </p:cTn>
                                        <p:tgtEl>
                                          <p:spTgt spid="21"/>
                                        </p:tgtEl>
                                        <p:attrNameLst>
                                          <p:attrName>style.visibility</p:attrName>
                                        </p:attrNameLst>
                                      </p:cBhvr>
                                      <p:to>
                                        <p:strVal val="visible"/>
                                      </p:to>
                                    </p:set>
                                    <p:anim calcmode="lin" valueType="num">
                                      <p:cBhvr>
                                        <p:cTn id="221" dur="500" fill="hold"/>
                                        <p:tgtEl>
                                          <p:spTgt spid="21"/>
                                        </p:tgtEl>
                                        <p:attrNameLst>
                                          <p:attrName>ppt_x</p:attrName>
                                        </p:attrNameLst>
                                      </p:cBhvr>
                                      <p:tavLst>
                                        <p:tav tm="0">
                                          <p:val>
                                            <p:strVal val="#ppt_x"/>
                                          </p:val>
                                        </p:tav>
                                        <p:tav tm="100000">
                                          <p:val>
                                            <p:strVal val="#ppt_x"/>
                                          </p:val>
                                        </p:tav>
                                      </p:tavLst>
                                    </p:anim>
                                    <p:anim calcmode="lin" valueType="num">
                                      <p:cBhvr>
                                        <p:cTn id="222" dur="500" fill="hold"/>
                                        <p:tgtEl>
                                          <p:spTgt spid="21"/>
                                        </p:tgtEl>
                                        <p:attrNameLst>
                                          <p:attrName>ppt_y</p:attrName>
                                        </p:attrNameLst>
                                      </p:cBhvr>
                                      <p:tavLst>
                                        <p:tav tm="0">
                                          <p:val>
                                            <p:strVal val="#ppt_y-#ppt_h/2"/>
                                          </p:val>
                                        </p:tav>
                                        <p:tav tm="100000">
                                          <p:val>
                                            <p:strVal val="#ppt_y"/>
                                          </p:val>
                                        </p:tav>
                                      </p:tavLst>
                                    </p:anim>
                                    <p:anim calcmode="lin" valueType="num">
                                      <p:cBhvr>
                                        <p:cTn id="223" dur="500" fill="hold"/>
                                        <p:tgtEl>
                                          <p:spTgt spid="21"/>
                                        </p:tgtEl>
                                        <p:attrNameLst>
                                          <p:attrName>ppt_w</p:attrName>
                                        </p:attrNameLst>
                                      </p:cBhvr>
                                      <p:tavLst>
                                        <p:tav tm="0">
                                          <p:val>
                                            <p:strVal val="#ppt_w"/>
                                          </p:val>
                                        </p:tav>
                                        <p:tav tm="100000">
                                          <p:val>
                                            <p:strVal val="#ppt_w"/>
                                          </p:val>
                                        </p:tav>
                                      </p:tavLst>
                                    </p:anim>
                                    <p:anim calcmode="lin" valueType="num">
                                      <p:cBhvr>
                                        <p:cTn id="224"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499"/>
                                          </p:stCondLst>
                                        </p:cTn>
                                        <p:tgtEl>
                                          <p:spTgt spid="47248"/>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7" presetClass="entr" presetSubtype="4" fill="hold" nodeType="clickEffect">
                                  <p:stCondLst>
                                    <p:cond delay="0"/>
                                  </p:stCondLst>
                                  <p:childTnLst>
                                    <p:set>
                                      <p:cBhvr>
                                        <p:cTn id="232" dur="1" fill="hold">
                                          <p:stCondLst>
                                            <p:cond delay="0"/>
                                          </p:stCondLst>
                                        </p:cTn>
                                        <p:tgtEl>
                                          <p:spTgt spid="16"/>
                                        </p:tgtEl>
                                        <p:attrNameLst>
                                          <p:attrName>style.visibility</p:attrName>
                                        </p:attrNameLst>
                                      </p:cBhvr>
                                      <p:to>
                                        <p:strVal val="visible"/>
                                      </p:to>
                                    </p:set>
                                    <p:anim calcmode="lin" valueType="num">
                                      <p:cBhvr>
                                        <p:cTn id="233" dur="500" fill="hold"/>
                                        <p:tgtEl>
                                          <p:spTgt spid="16"/>
                                        </p:tgtEl>
                                        <p:attrNameLst>
                                          <p:attrName>ppt_x</p:attrName>
                                        </p:attrNameLst>
                                      </p:cBhvr>
                                      <p:tavLst>
                                        <p:tav tm="0">
                                          <p:val>
                                            <p:strVal val="#ppt_x"/>
                                          </p:val>
                                        </p:tav>
                                        <p:tav tm="100000">
                                          <p:val>
                                            <p:strVal val="#ppt_x"/>
                                          </p:val>
                                        </p:tav>
                                      </p:tavLst>
                                    </p:anim>
                                    <p:anim calcmode="lin" valueType="num">
                                      <p:cBhvr>
                                        <p:cTn id="234" dur="500" fill="hold"/>
                                        <p:tgtEl>
                                          <p:spTgt spid="16"/>
                                        </p:tgtEl>
                                        <p:attrNameLst>
                                          <p:attrName>ppt_y</p:attrName>
                                        </p:attrNameLst>
                                      </p:cBhvr>
                                      <p:tavLst>
                                        <p:tav tm="0">
                                          <p:val>
                                            <p:strVal val="#ppt_y+#ppt_h/2"/>
                                          </p:val>
                                        </p:tav>
                                        <p:tav tm="100000">
                                          <p:val>
                                            <p:strVal val="#ppt_y"/>
                                          </p:val>
                                        </p:tav>
                                      </p:tavLst>
                                    </p:anim>
                                    <p:anim calcmode="lin" valueType="num">
                                      <p:cBhvr>
                                        <p:cTn id="235" dur="500" fill="hold"/>
                                        <p:tgtEl>
                                          <p:spTgt spid="16"/>
                                        </p:tgtEl>
                                        <p:attrNameLst>
                                          <p:attrName>ppt_w</p:attrName>
                                        </p:attrNameLst>
                                      </p:cBhvr>
                                      <p:tavLst>
                                        <p:tav tm="0">
                                          <p:val>
                                            <p:strVal val="#ppt_w"/>
                                          </p:val>
                                        </p:tav>
                                        <p:tav tm="100000">
                                          <p:val>
                                            <p:strVal val="#ppt_w"/>
                                          </p:val>
                                        </p:tav>
                                      </p:tavLst>
                                    </p:anim>
                                    <p:anim calcmode="lin" valueType="num">
                                      <p:cBhvr>
                                        <p:cTn id="236"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499"/>
                                          </p:stCondLst>
                                        </p:cTn>
                                        <p:tgtEl>
                                          <p:spTgt spid="47228"/>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2" presetClass="entr" presetSubtype="2" fill="hold" nodeType="clickEffect">
                                  <p:stCondLst>
                                    <p:cond delay="0"/>
                                  </p:stCondLst>
                                  <p:childTnLst>
                                    <p:set>
                                      <p:cBhvr>
                                        <p:cTn id="244" dur="1" fill="hold">
                                          <p:stCondLst>
                                            <p:cond delay="0"/>
                                          </p:stCondLst>
                                        </p:cTn>
                                        <p:tgtEl>
                                          <p:spTgt spid="47229"/>
                                        </p:tgtEl>
                                        <p:attrNameLst>
                                          <p:attrName>style.visibility</p:attrName>
                                        </p:attrNameLst>
                                      </p:cBhvr>
                                      <p:to>
                                        <p:strVal val="visible"/>
                                      </p:to>
                                    </p:set>
                                    <p:animEffect transition="in" filter="slide(fromRight)">
                                      <p:cBhvr>
                                        <p:cTn id="245" dur="500"/>
                                        <p:tgtEl>
                                          <p:spTgt spid="47229"/>
                                        </p:tgtEl>
                                      </p:cBhvr>
                                    </p:animEffect>
                                  </p:childTnLst>
                                </p:cTn>
                              </p:par>
                            </p:childTnLst>
                          </p:cTn>
                        </p:par>
                      </p:childTnLst>
                    </p:cTn>
                  </p:par>
                  <p:par>
                    <p:cTn id="246" fill="hold">
                      <p:stCondLst>
                        <p:cond delay="indefinite"/>
                      </p:stCondLst>
                      <p:childTnLst>
                        <p:par>
                          <p:cTn id="247" fill="hold">
                            <p:stCondLst>
                              <p:cond delay="0"/>
                            </p:stCondLst>
                            <p:childTnLst>
                              <p:par>
                                <p:cTn id="248" presetID="1" presetClass="entr" presetSubtype="0" fill="hold" grpId="0" nodeType="clickEffect">
                                  <p:stCondLst>
                                    <p:cond delay="0"/>
                                  </p:stCondLst>
                                  <p:childTnLst>
                                    <p:set>
                                      <p:cBhvr>
                                        <p:cTn id="249" dur="1" fill="hold">
                                          <p:stCondLst>
                                            <p:cond delay="499"/>
                                          </p:stCondLst>
                                        </p:cTn>
                                        <p:tgtEl>
                                          <p:spTgt spid="47230"/>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12" presetClass="entr" presetSubtype="8" fill="hold" nodeType="clickEffect">
                                  <p:stCondLst>
                                    <p:cond delay="0"/>
                                  </p:stCondLst>
                                  <p:childTnLst>
                                    <p:set>
                                      <p:cBhvr>
                                        <p:cTn id="253" dur="1" fill="hold">
                                          <p:stCondLst>
                                            <p:cond delay="0"/>
                                          </p:stCondLst>
                                        </p:cTn>
                                        <p:tgtEl>
                                          <p:spTgt spid="18"/>
                                        </p:tgtEl>
                                        <p:attrNameLst>
                                          <p:attrName>style.visibility</p:attrName>
                                        </p:attrNameLst>
                                      </p:cBhvr>
                                      <p:to>
                                        <p:strVal val="visible"/>
                                      </p:to>
                                    </p:set>
                                    <p:animEffect transition="in" filter="slide(fromLeft)">
                                      <p:cBhvr>
                                        <p:cTn id="254" dur="500"/>
                                        <p:tgtEl>
                                          <p:spTgt spid="18"/>
                                        </p:tgtEl>
                                      </p:cBhvr>
                                    </p:animEffec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499"/>
                                          </p:stCondLst>
                                        </p:cTn>
                                        <p:tgtEl>
                                          <p:spTgt spid="47234"/>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2" presetClass="entr" presetSubtype="1" fill="hold" grpId="0" nodeType="clickEffect">
                                  <p:stCondLst>
                                    <p:cond delay="0"/>
                                  </p:stCondLst>
                                  <p:childTnLst>
                                    <p:set>
                                      <p:cBhvr>
                                        <p:cTn id="262" dur="1" fill="hold">
                                          <p:stCondLst>
                                            <p:cond delay="0"/>
                                          </p:stCondLst>
                                        </p:cTn>
                                        <p:tgtEl>
                                          <p:spTgt spid="47235"/>
                                        </p:tgtEl>
                                        <p:attrNameLst>
                                          <p:attrName>style.visibility</p:attrName>
                                        </p:attrNameLst>
                                      </p:cBhvr>
                                      <p:to>
                                        <p:strVal val="visible"/>
                                      </p:to>
                                    </p:set>
                                    <p:animEffect transition="in" filter="slide(fromTop)">
                                      <p:cBhvr>
                                        <p:cTn id="263" dur="500"/>
                                        <p:tgtEl>
                                          <p:spTgt spid="47235"/>
                                        </p:tgtEl>
                                      </p:cBhvr>
                                    </p:animEffect>
                                  </p:childTnLst>
                                </p:cTn>
                              </p:par>
                            </p:childTnLst>
                          </p:cTn>
                        </p:par>
                      </p:childTnLst>
                    </p:cTn>
                  </p:par>
                  <p:par>
                    <p:cTn id="264" fill="hold">
                      <p:stCondLst>
                        <p:cond delay="indefinite"/>
                      </p:stCondLst>
                      <p:childTnLst>
                        <p:par>
                          <p:cTn id="265" fill="hold">
                            <p:stCondLst>
                              <p:cond delay="0"/>
                            </p:stCondLst>
                            <p:childTnLst>
                              <p:par>
                                <p:cTn id="266" presetID="12" presetClass="entr" presetSubtype="1" fill="hold" nodeType="clickEffect">
                                  <p:stCondLst>
                                    <p:cond delay="0"/>
                                  </p:stCondLst>
                                  <p:childTnLst>
                                    <p:set>
                                      <p:cBhvr>
                                        <p:cTn id="267" dur="1" fill="hold">
                                          <p:stCondLst>
                                            <p:cond delay="0"/>
                                          </p:stCondLst>
                                        </p:cTn>
                                        <p:tgtEl>
                                          <p:spTgt spid="19"/>
                                        </p:tgtEl>
                                        <p:attrNameLst>
                                          <p:attrName>style.visibility</p:attrName>
                                        </p:attrNameLst>
                                      </p:cBhvr>
                                      <p:to>
                                        <p:strVal val="visible"/>
                                      </p:to>
                                    </p:set>
                                    <p:animEffect transition="in" filter="slide(fromTop)">
                                      <p:cBhvr>
                                        <p:cTn id="268" dur="500"/>
                                        <p:tgtEl>
                                          <p:spTgt spid="19"/>
                                        </p:tgtEl>
                                      </p:cBhvr>
                                    </p:animEffect>
                                  </p:childTnLst>
                                </p:cTn>
                              </p:par>
                            </p:childTnLst>
                          </p:cTn>
                        </p:par>
                      </p:childTnLst>
                    </p:cTn>
                  </p:par>
                  <p:par>
                    <p:cTn id="269" fill="hold">
                      <p:stCondLst>
                        <p:cond delay="indefinite"/>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499"/>
                                          </p:stCondLst>
                                        </p:cTn>
                                        <p:tgtEl>
                                          <p:spTgt spid="47244"/>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7" presetClass="entr" presetSubtype="4" fill="hold" nodeType="clickEffect">
                                  <p:stCondLst>
                                    <p:cond delay="0"/>
                                  </p:stCondLst>
                                  <p:childTnLst>
                                    <p:set>
                                      <p:cBhvr>
                                        <p:cTn id="276" dur="1" fill="hold">
                                          <p:stCondLst>
                                            <p:cond delay="0"/>
                                          </p:stCondLst>
                                        </p:cTn>
                                        <p:tgtEl>
                                          <p:spTgt spid="22"/>
                                        </p:tgtEl>
                                        <p:attrNameLst>
                                          <p:attrName>style.visibility</p:attrName>
                                        </p:attrNameLst>
                                      </p:cBhvr>
                                      <p:to>
                                        <p:strVal val="visible"/>
                                      </p:to>
                                    </p:set>
                                    <p:anim calcmode="lin" valueType="num">
                                      <p:cBhvr>
                                        <p:cTn id="277" dur="500" fill="hold"/>
                                        <p:tgtEl>
                                          <p:spTgt spid="22"/>
                                        </p:tgtEl>
                                        <p:attrNameLst>
                                          <p:attrName>ppt_x</p:attrName>
                                        </p:attrNameLst>
                                      </p:cBhvr>
                                      <p:tavLst>
                                        <p:tav tm="0">
                                          <p:val>
                                            <p:strVal val="#ppt_x"/>
                                          </p:val>
                                        </p:tav>
                                        <p:tav tm="100000">
                                          <p:val>
                                            <p:strVal val="#ppt_x"/>
                                          </p:val>
                                        </p:tav>
                                      </p:tavLst>
                                    </p:anim>
                                    <p:anim calcmode="lin" valueType="num">
                                      <p:cBhvr>
                                        <p:cTn id="278" dur="500" fill="hold"/>
                                        <p:tgtEl>
                                          <p:spTgt spid="22"/>
                                        </p:tgtEl>
                                        <p:attrNameLst>
                                          <p:attrName>ppt_y</p:attrName>
                                        </p:attrNameLst>
                                      </p:cBhvr>
                                      <p:tavLst>
                                        <p:tav tm="0">
                                          <p:val>
                                            <p:strVal val="#ppt_y+#ppt_h/2"/>
                                          </p:val>
                                        </p:tav>
                                        <p:tav tm="100000">
                                          <p:val>
                                            <p:strVal val="#ppt_y"/>
                                          </p:val>
                                        </p:tav>
                                      </p:tavLst>
                                    </p:anim>
                                    <p:anim calcmode="lin" valueType="num">
                                      <p:cBhvr>
                                        <p:cTn id="279" dur="500" fill="hold"/>
                                        <p:tgtEl>
                                          <p:spTgt spid="22"/>
                                        </p:tgtEl>
                                        <p:attrNameLst>
                                          <p:attrName>ppt_w</p:attrName>
                                        </p:attrNameLst>
                                      </p:cBhvr>
                                      <p:tavLst>
                                        <p:tav tm="0">
                                          <p:val>
                                            <p:strVal val="#ppt_w"/>
                                          </p:val>
                                        </p:tav>
                                        <p:tav tm="100000">
                                          <p:val>
                                            <p:strVal val="#ppt_w"/>
                                          </p:val>
                                        </p:tav>
                                      </p:tavLst>
                                    </p:anim>
                                    <p:anim calcmode="lin" valueType="num">
                                      <p:cBhvr>
                                        <p:cTn id="28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499"/>
                                          </p:stCondLst>
                                        </p:cTn>
                                        <p:tgtEl>
                                          <p:spTgt spid="47252"/>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7" presetClass="entr" presetSubtype="1" fill="hold" nodeType="clickEffect">
                                  <p:stCondLst>
                                    <p:cond delay="0"/>
                                  </p:stCondLst>
                                  <p:childTnLst>
                                    <p:set>
                                      <p:cBhvr>
                                        <p:cTn id="288" dur="1" fill="hold">
                                          <p:stCondLst>
                                            <p:cond delay="0"/>
                                          </p:stCondLst>
                                        </p:cTn>
                                        <p:tgtEl>
                                          <p:spTgt spid="25"/>
                                        </p:tgtEl>
                                        <p:attrNameLst>
                                          <p:attrName>style.visibility</p:attrName>
                                        </p:attrNameLst>
                                      </p:cBhvr>
                                      <p:to>
                                        <p:strVal val="visible"/>
                                      </p:to>
                                    </p:set>
                                    <p:anim calcmode="lin" valueType="num">
                                      <p:cBhvr>
                                        <p:cTn id="289" dur="500" fill="hold"/>
                                        <p:tgtEl>
                                          <p:spTgt spid="25"/>
                                        </p:tgtEl>
                                        <p:attrNameLst>
                                          <p:attrName>ppt_x</p:attrName>
                                        </p:attrNameLst>
                                      </p:cBhvr>
                                      <p:tavLst>
                                        <p:tav tm="0">
                                          <p:val>
                                            <p:strVal val="#ppt_x"/>
                                          </p:val>
                                        </p:tav>
                                        <p:tav tm="100000">
                                          <p:val>
                                            <p:strVal val="#ppt_x"/>
                                          </p:val>
                                        </p:tav>
                                      </p:tavLst>
                                    </p:anim>
                                    <p:anim calcmode="lin" valueType="num">
                                      <p:cBhvr>
                                        <p:cTn id="290" dur="500" fill="hold"/>
                                        <p:tgtEl>
                                          <p:spTgt spid="25"/>
                                        </p:tgtEl>
                                        <p:attrNameLst>
                                          <p:attrName>ppt_y</p:attrName>
                                        </p:attrNameLst>
                                      </p:cBhvr>
                                      <p:tavLst>
                                        <p:tav tm="0">
                                          <p:val>
                                            <p:strVal val="#ppt_y-#ppt_h/2"/>
                                          </p:val>
                                        </p:tav>
                                        <p:tav tm="100000">
                                          <p:val>
                                            <p:strVal val="#ppt_y"/>
                                          </p:val>
                                        </p:tav>
                                      </p:tavLst>
                                    </p:anim>
                                    <p:anim calcmode="lin" valueType="num">
                                      <p:cBhvr>
                                        <p:cTn id="291" dur="500" fill="hold"/>
                                        <p:tgtEl>
                                          <p:spTgt spid="25"/>
                                        </p:tgtEl>
                                        <p:attrNameLst>
                                          <p:attrName>ppt_w</p:attrName>
                                        </p:attrNameLst>
                                      </p:cBhvr>
                                      <p:tavLst>
                                        <p:tav tm="0">
                                          <p:val>
                                            <p:strVal val="#ppt_w"/>
                                          </p:val>
                                        </p:tav>
                                        <p:tav tm="100000">
                                          <p:val>
                                            <p:strVal val="#ppt_w"/>
                                          </p:val>
                                        </p:tav>
                                      </p:tavLst>
                                    </p:anim>
                                    <p:anim calcmode="lin" valueType="num">
                                      <p:cBhvr>
                                        <p:cTn id="292"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grpId="0" nodeType="clickEffect">
                                  <p:stCondLst>
                                    <p:cond delay="0"/>
                                  </p:stCondLst>
                                  <p:childTnLst>
                                    <p:set>
                                      <p:cBhvr>
                                        <p:cTn id="296" dur="1" fill="hold">
                                          <p:stCondLst>
                                            <p:cond delay="499"/>
                                          </p:stCondLst>
                                        </p:cTn>
                                        <p:tgtEl>
                                          <p:spTgt spid="4726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7" presetClass="entr" presetSubtype="4" fill="hold" nodeType="clickEffect">
                                  <p:stCondLst>
                                    <p:cond delay="0"/>
                                  </p:stCondLst>
                                  <p:childTnLst>
                                    <p:set>
                                      <p:cBhvr>
                                        <p:cTn id="300" dur="1" fill="hold">
                                          <p:stCondLst>
                                            <p:cond delay="0"/>
                                          </p:stCondLst>
                                        </p:cTn>
                                        <p:tgtEl>
                                          <p:spTgt spid="23"/>
                                        </p:tgtEl>
                                        <p:attrNameLst>
                                          <p:attrName>style.visibility</p:attrName>
                                        </p:attrNameLst>
                                      </p:cBhvr>
                                      <p:to>
                                        <p:strVal val="visible"/>
                                      </p:to>
                                    </p:set>
                                    <p:anim calcmode="lin" valueType="num">
                                      <p:cBhvr>
                                        <p:cTn id="301" dur="500" fill="hold"/>
                                        <p:tgtEl>
                                          <p:spTgt spid="23"/>
                                        </p:tgtEl>
                                        <p:attrNameLst>
                                          <p:attrName>ppt_x</p:attrName>
                                        </p:attrNameLst>
                                      </p:cBhvr>
                                      <p:tavLst>
                                        <p:tav tm="0">
                                          <p:val>
                                            <p:strVal val="#ppt_x"/>
                                          </p:val>
                                        </p:tav>
                                        <p:tav tm="100000">
                                          <p:val>
                                            <p:strVal val="#ppt_x"/>
                                          </p:val>
                                        </p:tav>
                                      </p:tavLst>
                                    </p:anim>
                                    <p:anim calcmode="lin" valueType="num">
                                      <p:cBhvr>
                                        <p:cTn id="302" dur="500" fill="hold"/>
                                        <p:tgtEl>
                                          <p:spTgt spid="23"/>
                                        </p:tgtEl>
                                        <p:attrNameLst>
                                          <p:attrName>ppt_y</p:attrName>
                                        </p:attrNameLst>
                                      </p:cBhvr>
                                      <p:tavLst>
                                        <p:tav tm="0">
                                          <p:val>
                                            <p:strVal val="#ppt_y+#ppt_h/2"/>
                                          </p:val>
                                        </p:tav>
                                        <p:tav tm="100000">
                                          <p:val>
                                            <p:strVal val="#ppt_y"/>
                                          </p:val>
                                        </p:tav>
                                      </p:tavLst>
                                    </p:anim>
                                    <p:anim calcmode="lin" valueType="num">
                                      <p:cBhvr>
                                        <p:cTn id="303" dur="500" fill="hold"/>
                                        <p:tgtEl>
                                          <p:spTgt spid="23"/>
                                        </p:tgtEl>
                                        <p:attrNameLst>
                                          <p:attrName>ppt_w</p:attrName>
                                        </p:attrNameLst>
                                      </p:cBhvr>
                                      <p:tavLst>
                                        <p:tav tm="0">
                                          <p:val>
                                            <p:strVal val="#ppt_w"/>
                                          </p:val>
                                        </p:tav>
                                        <p:tav tm="100000">
                                          <p:val>
                                            <p:strVal val="#ppt_w"/>
                                          </p:val>
                                        </p:tav>
                                      </p:tavLst>
                                    </p:anim>
                                    <p:anim calcmode="lin" valueType="num">
                                      <p:cBhvr>
                                        <p:cTn id="304"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grpId="0" nodeType="clickEffect">
                                  <p:stCondLst>
                                    <p:cond delay="0"/>
                                  </p:stCondLst>
                                  <p:childTnLst>
                                    <p:set>
                                      <p:cBhvr>
                                        <p:cTn id="308" dur="1" fill="hold">
                                          <p:stCondLst>
                                            <p:cond delay="499"/>
                                          </p:stCondLst>
                                        </p:cTn>
                                        <p:tgtEl>
                                          <p:spTgt spid="47262"/>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2" presetClass="entr" presetSubtype="2" fill="hold" nodeType="clickEffect">
                                  <p:stCondLst>
                                    <p:cond delay="0"/>
                                  </p:stCondLst>
                                  <p:childTnLst>
                                    <p:set>
                                      <p:cBhvr>
                                        <p:cTn id="312" dur="1" fill="hold">
                                          <p:stCondLst>
                                            <p:cond delay="0"/>
                                          </p:stCondLst>
                                        </p:cTn>
                                        <p:tgtEl>
                                          <p:spTgt spid="47263"/>
                                        </p:tgtEl>
                                        <p:attrNameLst>
                                          <p:attrName>style.visibility</p:attrName>
                                        </p:attrNameLst>
                                      </p:cBhvr>
                                      <p:to>
                                        <p:strVal val="visible"/>
                                      </p:to>
                                    </p:set>
                                    <p:animEffect transition="in" filter="slide(fromRight)">
                                      <p:cBhvr>
                                        <p:cTn id="313" dur="500"/>
                                        <p:tgtEl>
                                          <p:spTgt spid="47263"/>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499"/>
                                          </p:stCondLst>
                                        </p:cTn>
                                        <p:tgtEl>
                                          <p:spTgt spid="47264"/>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2" presetClass="entr" presetSubtype="8" fill="hold" nodeType="clickEffect">
                                  <p:stCondLst>
                                    <p:cond delay="0"/>
                                  </p:stCondLst>
                                  <p:childTnLst>
                                    <p:set>
                                      <p:cBhvr>
                                        <p:cTn id="321" dur="1" fill="hold">
                                          <p:stCondLst>
                                            <p:cond delay="0"/>
                                          </p:stCondLst>
                                        </p:cTn>
                                        <p:tgtEl>
                                          <p:spTgt spid="26"/>
                                        </p:tgtEl>
                                        <p:attrNameLst>
                                          <p:attrName>style.visibility</p:attrName>
                                        </p:attrNameLst>
                                      </p:cBhvr>
                                      <p:to>
                                        <p:strVal val="visible"/>
                                      </p:to>
                                    </p:set>
                                    <p:animEffect transition="in" filter="slide(fromLeft)">
                                      <p:cBhvr>
                                        <p:cTn id="322" dur="500"/>
                                        <p:tgtEl>
                                          <p:spTgt spid="26"/>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499"/>
                                          </p:stCondLst>
                                        </p:cTn>
                                        <p:tgtEl>
                                          <p:spTgt spid="4726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2" presetClass="entr" presetSubtype="1" fill="hold" nodeType="clickEffect">
                                  <p:stCondLst>
                                    <p:cond delay="0"/>
                                  </p:stCondLst>
                                  <p:childTnLst>
                                    <p:set>
                                      <p:cBhvr>
                                        <p:cTn id="330" dur="1" fill="hold">
                                          <p:stCondLst>
                                            <p:cond delay="0"/>
                                          </p:stCondLst>
                                        </p:cTn>
                                        <p:tgtEl>
                                          <p:spTgt spid="27"/>
                                        </p:tgtEl>
                                        <p:attrNameLst>
                                          <p:attrName>style.visibility</p:attrName>
                                        </p:attrNameLst>
                                      </p:cBhvr>
                                      <p:to>
                                        <p:strVal val="visible"/>
                                      </p:to>
                                    </p:set>
                                    <p:animEffect transition="in" filter="slide(fromTop)">
                                      <p:cBhvr>
                                        <p:cTn id="331" dur="500"/>
                                        <p:tgtEl>
                                          <p:spTgt spid="27"/>
                                        </p:tgtEl>
                                      </p:cBhvr>
                                    </p:animEffect>
                                  </p:childTnLst>
                                </p:cTn>
                              </p:par>
                            </p:childTnLst>
                          </p:cTn>
                        </p:par>
                      </p:childTnLst>
                    </p:cTn>
                  </p:par>
                  <p:par>
                    <p:cTn id="332" fill="hold">
                      <p:stCondLst>
                        <p:cond delay="indefinite"/>
                      </p:stCondLst>
                      <p:childTnLst>
                        <p:par>
                          <p:cTn id="333" fill="hold">
                            <p:stCondLst>
                              <p:cond delay="0"/>
                            </p:stCondLst>
                            <p:childTnLst>
                              <p:par>
                                <p:cTn id="334" presetID="1" presetClass="entr" presetSubtype="0" fill="hold" grpId="0" nodeType="clickEffect">
                                  <p:stCondLst>
                                    <p:cond delay="0"/>
                                  </p:stCondLst>
                                  <p:childTnLst>
                                    <p:set>
                                      <p:cBhvr>
                                        <p:cTn id="335" dur="1" fill="hold">
                                          <p:stCondLst>
                                            <p:cond delay="499"/>
                                          </p:stCondLst>
                                        </p:cTn>
                                        <p:tgtEl>
                                          <p:spTgt spid="47273"/>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2" presetClass="entr" presetSubtype="1" fill="hold" grpId="0" nodeType="clickEffect">
                                  <p:stCondLst>
                                    <p:cond delay="0"/>
                                  </p:stCondLst>
                                  <p:childTnLst>
                                    <p:set>
                                      <p:cBhvr>
                                        <p:cTn id="339" dur="1" fill="hold">
                                          <p:stCondLst>
                                            <p:cond delay="0"/>
                                          </p:stCondLst>
                                        </p:cTn>
                                        <p:tgtEl>
                                          <p:spTgt spid="47109"/>
                                        </p:tgtEl>
                                        <p:attrNameLst>
                                          <p:attrName>style.visibility</p:attrName>
                                        </p:attrNameLst>
                                      </p:cBhvr>
                                      <p:to>
                                        <p:strVal val="visible"/>
                                      </p:to>
                                    </p:set>
                                    <p:animEffect transition="in" filter="slide(fromTop)">
                                      <p:cBhvr>
                                        <p:cTn id="340" dur="500"/>
                                        <p:tgtEl>
                                          <p:spTgt spid="47109"/>
                                        </p:tgtEl>
                                      </p:cBhvr>
                                    </p:animEffec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grpId="0" nodeType="clickEffect">
                                  <p:stCondLst>
                                    <p:cond delay="0"/>
                                  </p:stCondLst>
                                  <p:childTnLst>
                                    <p:set>
                                      <p:cBhvr>
                                        <p:cTn id="344" dur="1" fill="hold">
                                          <p:stCondLst>
                                            <p:cond delay="499"/>
                                          </p:stCondLst>
                                        </p:cTn>
                                        <p:tgtEl>
                                          <p:spTgt spid="47274"/>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7" presetClass="entr" presetSubtype="4" fill="hold" nodeType="clickEffect">
                                  <p:stCondLst>
                                    <p:cond delay="0"/>
                                  </p:stCondLst>
                                  <p:childTnLst>
                                    <p:set>
                                      <p:cBhvr>
                                        <p:cTn id="348" dur="1" fill="hold">
                                          <p:stCondLst>
                                            <p:cond delay="0"/>
                                          </p:stCondLst>
                                        </p:cTn>
                                        <p:tgtEl>
                                          <p:spTgt spid="2"/>
                                        </p:tgtEl>
                                        <p:attrNameLst>
                                          <p:attrName>style.visibility</p:attrName>
                                        </p:attrNameLst>
                                      </p:cBhvr>
                                      <p:to>
                                        <p:strVal val="visible"/>
                                      </p:to>
                                    </p:set>
                                    <p:anim calcmode="lin" valueType="num">
                                      <p:cBhvr>
                                        <p:cTn id="349" dur="500" fill="hold"/>
                                        <p:tgtEl>
                                          <p:spTgt spid="2"/>
                                        </p:tgtEl>
                                        <p:attrNameLst>
                                          <p:attrName>ppt_x</p:attrName>
                                        </p:attrNameLst>
                                      </p:cBhvr>
                                      <p:tavLst>
                                        <p:tav tm="0">
                                          <p:val>
                                            <p:strVal val="#ppt_x"/>
                                          </p:val>
                                        </p:tav>
                                        <p:tav tm="100000">
                                          <p:val>
                                            <p:strVal val="#ppt_x"/>
                                          </p:val>
                                        </p:tav>
                                      </p:tavLst>
                                    </p:anim>
                                    <p:anim calcmode="lin" valueType="num">
                                      <p:cBhvr>
                                        <p:cTn id="350" dur="500" fill="hold"/>
                                        <p:tgtEl>
                                          <p:spTgt spid="2"/>
                                        </p:tgtEl>
                                        <p:attrNameLst>
                                          <p:attrName>ppt_y</p:attrName>
                                        </p:attrNameLst>
                                      </p:cBhvr>
                                      <p:tavLst>
                                        <p:tav tm="0">
                                          <p:val>
                                            <p:strVal val="#ppt_y+#ppt_h/2"/>
                                          </p:val>
                                        </p:tav>
                                        <p:tav tm="100000">
                                          <p:val>
                                            <p:strVal val="#ppt_y"/>
                                          </p:val>
                                        </p:tav>
                                      </p:tavLst>
                                    </p:anim>
                                    <p:anim calcmode="lin" valueType="num">
                                      <p:cBhvr>
                                        <p:cTn id="351" dur="500" fill="hold"/>
                                        <p:tgtEl>
                                          <p:spTgt spid="2"/>
                                        </p:tgtEl>
                                        <p:attrNameLst>
                                          <p:attrName>ppt_w</p:attrName>
                                        </p:attrNameLst>
                                      </p:cBhvr>
                                      <p:tavLst>
                                        <p:tav tm="0">
                                          <p:val>
                                            <p:strVal val="#ppt_w"/>
                                          </p:val>
                                        </p:tav>
                                        <p:tav tm="100000">
                                          <p:val>
                                            <p:strVal val="#ppt_w"/>
                                          </p:val>
                                        </p:tav>
                                      </p:tavLst>
                                    </p:anim>
                                    <p:anim calcmode="lin" valueType="num">
                                      <p:cBhvr>
                                        <p:cTn id="352"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53" fill="hold">
                      <p:stCondLst>
                        <p:cond delay="indefinite"/>
                      </p:stCondLst>
                      <p:childTnLst>
                        <p:par>
                          <p:cTn id="354" fill="hold">
                            <p:stCondLst>
                              <p:cond delay="0"/>
                            </p:stCondLst>
                            <p:childTnLst>
                              <p:par>
                                <p:cTn id="355" presetID="12" presetClass="entr" presetSubtype="1" fill="hold" nodeType="clickEffect">
                                  <p:stCondLst>
                                    <p:cond delay="0"/>
                                  </p:stCondLst>
                                  <p:childTnLst>
                                    <p:set>
                                      <p:cBhvr>
                                        <p:cTn id="356" dur="1" fill="hold">
                                          <p:stCondLst>
                                            <p:cond delay="0"/>
                                          </p:stCondLst>
                                        </p:cTn>
                                        <p:tgtEl>
                                          <p:spTgt spid="47110"/>
                                        </p:tgtEl>
                                        <p:attrNameLst>
                                          <p:attrName>style.visibility</p:attrName>
                                        </p:attrNameLst>
                                      </p:cBhvr>
                                      <p:to>
                                        <p:strVal val="visible"/>
                                      </p:to>
                                    </p:set>
                                    <p:animEffect transition="in" filter="slide(fromTop)">
                                      <p:cBhvr>
                                        <p:cTn id="357" dur="500"/>
                                        <p:tgtEl>
                                          <p:spTgt spid="47110"/>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ntr" presetSubtype="0" fill="hold" grpId="0" nodeType="clickEffect">
                                  <p:stCondLst>
                                    <p:cond delay="0"/>
                                  </p:stCondLst>
                                  <p:childTnLst>
                                    <p:set>
                                      <p:cBhvr>
                                        <p:cTn id="361" dur="1" fill="hold">
                                          <p:stCondLst>
                                            <p:cond delay="499"/>
                                          </p:stCondLst>
                                        </p:cTn>
                                        <p:tgtEl>
                                          <p:spTgt spid="47275"/>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nodeType="clickEffect">
                                  <p:stCondLst>
                                    <p:cond delay="0"/>
                                  </p:stCondLst>
                                  <p:childTnLst>
                                    <p:set>
                                      <p:cBhvr>
                                        <p:cTn id="365" dur="1" fill="hold">
                                          <p:stCondLst>
                                            <p:cond delay="0"/>
                                          </p:stCondLst>
                                        </p:cTn>
                                        <p:tgtEl>
                                          <p:spTgt spid="173"/>
                                        </p:tgtEl>
                                        <p:attrNameLst>
                                          <p:attrName>style.visibility</p:attrName>
                                        </p:attrNameLst>
                                      </p:cBhvr>
                                      <p:to>
                                        <p:strVal val="visible"/>
                                      </p:to>
                                    </p:set>
                                    <p:animEffect transition="in" filter="dissolve">
                                      <p:cBhvr>
                                        <p:cTn id="366"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P spid="47109" grpId="0" animBg="1"/>
      <p:bldP spid="47111" grpId="0" animBg="1"/>
      <p:bldP spid="47112" grpId="0" animBg="1"/>
      <p:bldP spid="47118" grpId="0"/>
      <p:bldP spid="47119" grpId="0"/>
      <p:bldP spid="47120" grpId="0" animBg="1"/>
      <p:bldP spid="47121" grpId="0" animBg="1"/>
      <p:bldP spid="47128" grpId="0" animBg="1"/>
      <p:bldP spid="47153" grpId="0" animBg="1"/>
      <p:bldP spid="47154" grpId="0" animBg="1"/>
      <p:bldP spid="47158" grpId="0" animBg="1"/>
      <p:bldP spid="47160" grpId="0"/>
      <p:bldP spid="47174" grpId="0"/>
      <p:bldP spid="47175" grpId="0"/>
      <p:bldP spid="47186" grpId="0"/>
      <p:bldP spid="47187" grpId="0"/>
      <p:bldP spid="47188" grpId="0"/>
      <p:bldP spid="47189" grpId="0"/>
      <p:bldP spid="47193" grpId="0"/>
      <p:bldP spid="47194" grpId="0"/>
      <p:bldP spid="47198" grpId="0"/>
      <p:bldP spid="47207" grpId="0"/>
      <p:bldP spid="47208" grpId="0"/>
      <p:bldP spid="47210" grpId="0"/>
      <p:bldP spid="47214" grpId="0"/>
      <p:bldP spid="47218" grpId="0"/>
      <p:bldP spid="47222" grpId="0"/>
      <p:bldP spid="47228" grpId="0"/>
      <p:bldP spid="47230" grpId="0"/>
      <p:bldP spid="47234" grpId="0"/>
      <p:bldP spid="47235" grpId="0" animBg="1"/>
      <p:bldP spid="47244" grpId="0"/>
      <p:bldP spid="47248" grpId="0"/>
      <p:bldP spid="47252" grpId="0"/>
      <p:bldP spid="47261" grpId="0"/>
      <p:bldP spid="47262" grpId="0"/>
      <p:bldP spid="47264" grpId="0"/>
      <p:bldP spid="47268" grpId="0"/>
      <p:bldP spid="47273" grpId="0"/>
      <p:bldP spid="47274" grpId="0"/>
      <p:bldP spid="47275" grpId="0"/>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457200" y="76200"/>
            <a:ext cx="8672513" cy="642938"/>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对冯</a:t>
            </a:r>
            <a:r>
              <a:rPr lang="en-US" altLang="zh-CN" sz="3200">
                <a:latin typeface="Comic Sans MS" panose="030F0702030302020204" pitchFamily="66" charset="0"/>
                <a:ea typeface="隶书" panose="02010509060101010101" pitchFamily="49" charset="-122"/>
              </a:rPr>
              <a:t>·</a:t>
            </a:r>
            <a:r>
              <a:rPr lang="zh-CN" altLang="en-US" sz="3200" dirty="0">
                <a:latin typeface="Comic Sans MS" panose="030F0702030302020204" pitchFamily="66" charset="0"/>
                <a:ea typeface="隶书" panose="02010509060101010101" pitchFamily="49" charset="-122"/>
              </a:rPr>
              <a:t>诺依曼体系结构的改进</a:t>
            </a:r>
            <a:endParaRPr lang="en-US" altLang="zh-CN" sz="3200">
              <a:latin typeface="Comic Sans MS" panose="030F0702030302020204" pitchFamily="66" charset="0"/>
              <a:ea typeface="隶书" panose="02010509060101010101" pitchFamily="49" charset="-122"/>
            </a:endParaRPr>
          </a:p>
        </p:txBody>
      </p:sp>
      <p:sp>
        <p:nvSpPr>
          <p:cNvPr id="28675" name="内容占位符 2"/>
          <p:cNvSpPr>
            <a:spLocks noGrp="1"/>
          </p:cNvSpPr>
          <p:nvPr>
            <p:ph type="dt" sz="half" idx="10"/>
          </p:nvPr>
        </p:nvSpPr>
        <p:spPr>
          <a:xfrm>
            <a:off x="609600" y="3200400"/>
            <a:ext cx="8534400" cy="3267075"/>
          </a:xfrm>
        </p:spPr>
        <p:txBody>
          <a:bodyPr vert="horz" wrap="square" lIns="0" tIns="0" rIns="0" bIns="0" anchor="t"/>
          <a:lstStyle/>
          <a:p>
            <a:pPr marL="708025" eaLnBrk="1" hangingPunct="1">
              <a:spcBef>
                <a:spcPts val="1200"/>
              </a:spcBef>
              <a:buClr>
                <a:schemeClr val="accent2"/>
              </a:buClr>
            </a:pPr>
            <a:r>
              <a:rPr lang="zh-CN" altLang="en-US" sz="2400" dirty="0">
                <a:solidFill>
                  <a:srgbClr val="0000FF"/>
                </a:solidFill>
                <a:latin typeface="楷体_GB2312" panose="02010609030101010101" pitchFamily="49" charset="-122"/>
                <a:ea typeface="楷体_GB2312" panose="02010609030101010101" pitchFamily="49" charset="-122"/>
              </a:rPr>
              <a:t>一</a:t>
            </a:r>
            <a:r>
              <a:rPr lang="en-US" altLang="zh-CN" sz="2400" dirty="0">
                <a:solidFill>
                  <a:srgbClr val="0000FF"/>
                </a:solidFill>
                <a:latin typeface="楷体_GB2312" panose="02010609030101010101" pitchFamily="49" charset="-122"/>
                <a:ea typeface="楷体_GB2312" panose="02010609030101010101" pitchFamily="49" charset="-122"/>
              </a:rPr>
              <a:t>.</a:t>
            </a:r>
            <a:r>
              <a:rPr lang="zh-CN" altLang="en-US" sz="2400" dirty="0">
                <a:solidFill>
                  <a:srgbClr val="0000FF"/>
                </a:solidFill>
                <a:latin typeface="楷体_GB2312" panose="02010609030101010101" pitchFamily="49" charset="-122"/>
                <a:ea typeface="楷体_GB2312" panose="02010609030101010101" pitchFamily="49" charset="-122"/>
              </a:rPr>
              <a:t>改进</a:t>
            </a:r>
          </a:p>
          <a:p>
            <a:pPr marL="901700" lvl="1" indent="-457200" eaLnBrk="1" hangingPunct="1">
              <a:spcBef>
                <a:spcPts val="600"/>
              </a:spcBef>
              <a:buFont typeface="Corbel" panose="020B0503020204020204" pitchFamily="34" charset="0"/>
              <a:buAutoNum type="arabicPeriod"/>
            </a:pPr>
            <a:r>
              <a:rPr lang="en-US" altLang="zh-CN" sz="2000">
                <a:latin typeface="楷体_GB2312" panose="02010609030101010101" pitchFamily="49" charset="-122"/>
                <a:ea typeface="楷体_GB2312" panose="02010609030101010101" pitchFamily="49" charset="-122"/>
                <a:hlinkClick r:id="rId3" action="ppaction://hlinksldjump"/>
              </a:rPr>
              <a:t>CPU</a:t>
            </a:r>
            <a:r>
              <a:rPr lang="zh-CN" altLang="en-US" sz="2000" dirty="0">
                <a:latin typeface="楷体_GB2312" panose="02010609030101010101" pitchFamily="49" charset="-122"/>
                <a:ea typeface="楷体_GB2312" panose="02010609030101010101" pitchFamily="49" charset="-122"/>
                <a:hlinkClick r:id="rId3" action="ppaction://hlinksldjump"/>
              </a:rPr>
              <a:t>指令集       </a:t>
            </a:r>
            <a:endParaRPr lang="en-US" altLang="zh-CN" sz="2000">
              <a:latin typeface="楷体_GB2312" panose="02010609030101010101" pitchFamily="49" charset="-122"/>
              <a:ea typeface="楷体_GB2312" panose="02010609030101010101" pitchFamily="49" charset="-122"/>
            </a:endParaRPr>
          </a:p>
          <a:p>
            <a:pPr marL="901700" lvl="1" indent="-457200" eaLnBrk="1" hangingPunct="1">
              <a:spcBef>
                <a:spcPts val="600"/>
              </a:spcBef>
              <a:buFont typeface="Corbel" panose="020B0503020204020204" pitchFamily="34" charset="0"/>
              <a:buAutoNum type="arabicPeriod"/>
            </a:pPr>
            <a:r>
              <a:rPr lang="zh-CN" altLang="en-US" sz="2000" dirty="0">
                <a:latin typeface="楷体_GB2312" panose="02010609030101010101" pitchFamily="49" charset="-122"/>
                <a:ea typeface="楷体_GB2312" panose="02010609030101010101" pitchFamily="49" charset="-122"/>
                <a:hlinkClick r:id="rId4" action="ppaction://hlinksldjump"/>
              </a:rPr>
              <a:t>存储器子系统</a:t>
            </a:r>
            <a:r>
              <a:rPr lang="zh-CN" altLang="en-US" sz="2000" dirty="0">
                <a:latin typeface="楷体_GB2312" panose="02010609030101010101" pitchFamily="49" charset="-122"/>
                <a:ea typeface="楷体_GB2312" panose="02010609030101010101" pitchFamily="49" charset="-122"/>
              </a:rPr>
              <a:t>     </a:t>
            </a:r>
            <a:endParaRPr lang="en-US" altLang="zh-CN" sz="2000">
              <a:latin typeface="楷体_GB2312" panose="02010609030101010101" pitchFamily="49" charset="-122"/>
              <a:ea typeface="楷体_GB2312" panose="02010609030101010101" pitchFamily="49" charset="-122"/>
            </a:endParaRPr>
          </a:p>
          <a:p>
            <a:pPr marL="901700" lvl="1" indent="-457200" eaLnBrk="1" hangingPunct="1">
              <a:spcBef>
                <a:spcPts val="600"/>
              </a:spcBef>
              <a:buFont typeface="Corbel" panose="020B0503020204020204" pitchFamily="34" charset="0"/>
              <a:buAutoNum type="arabicPeriod"/>
            </a:pPr>
            <a:r>
              <a:rPr lang="zh-CN" altLang="en-US" sz="2000" dirty="0">
                <a:latin typeface="楷体_GB2312" panose="02010609030101010101" pitchFamily="49" charset="-122"/>
                <a:ea typeface="楷体_GB2312" panose="02010609030101010101" pitchFamily="49" charset="-122"/>
                <a:hlinkClick r:id="rId5" action="ppaction://hlinksldjump"/>
              </a:rPr>
              <a:t>输入</a:t>
            </a:r>
            <a:r>
              <a:rPr lang="en-US" altLang="zh-CN" sz="2000">
                <a:latin typeface="楷体_GB2312" panose="02010609030101010101" pitchFamily="49" charset="-122"/>
                <a:ea typeface="楷体_GB2312" panose="02010609030101010101" pitchFamily="49" charset="-122"/>
                <a:hlinkClick r:id="rId5" action="ppaction://hlinksldjump"/>
              </a:rPr>
              <a:t>/</a:t>
            </a:r>
            <a:r>
              <a:rPr lang="zh-CN" altLang="en-US" sz="2000" dirty="0">
                <a:latin typeface="楷体_GB2312" panose="02010609030101010101" pitchFamily="49" charset="-122"/>
                <a:ea typeface="楷体_GB2312" panose="02010609030101010101" pitchFamily="49" charset="-122"/>
                <a:hlinkClick r:id="rId5" action="ppaction://hlinksldjump"/>
              </a:rPr>
              <a:t>输出子系统  </a:t>
            </a:r>
            <a:r>
              <a:rPr lang="en-US" altLang="zh-CN" sz="2000">
                <a:latin typeface="楷体_GB2312" panose="02010609030101010101" pitchFamily="49" charset="-122"/>
                <a:ea typeface="楷体_GB2312" panose="02010609030101010101" pitchFamily="49" charset="-122"/>
                <a:hlinkClick r:id="rId5" action="ppaction://hlinksldjump"/>
              </a:rPr>
              <a:t> </a:t>
            </a:r>
            <a:endParaRPr lang="zh-CN" altLang="en-US" sz="2000" dirty="0">
              <a:latin typeface="楷体_GB2312" panose="02010609030101010101" pitchFamily="49" charset="-122"/>
              <a:ea typeface="楷体_GB2312" panose="02010609030101010101" pitchFamily="49" charset="-122"/>
            </a:endParaRPr>
          </a:p>
          <a:p>
            <a:pPr marL="708025" eaLnBrk="1" hangingPunct="1">
              <a:spcBef>
                <a:spcPts val="1200"/>
              </a:spcBef>
              <a:buClr>
                <a:schemeClr val="accent2"/>
              </a:buClr>
              <a:buAutoNum type="ea1JpnChsDbPeriod" startAt="2"/>
            </a:pPr>
            <a:r>
              <a:rPr lang="zh-CN" altLang="en-US" sz="2400" dirty="0">
                <a:solidFill>
                  <a:srgbClr val="0000FF"/>
                </a:solidFill>
                <a:latin typeface="楷体_GB2312" panose="02010609030101010101" pitchFamily="49" charset="-122"/>
                <a:ea typeface="楷体_GB2312" panose="02010609030101010101" pitchFamily="49" charset="-122"/>
              </a:rPr>
              <a:t>改变</a:t>
            </a:r>
          </a:p>
          <a:p>
            <a:pPr marL="901700" lvl="1" indent="-457200" eaLnBrk="1" hangingPunct="1">
              <a:spcBef>
                <a:spcPts val="600"/>
              </a:spcBef>
              <a:buFont typeface="Corbel" panose="020B0503020204020204" pitchFamily="34" charset="0"/>
              <a:buAutoNum type="arabicPeriod"/>
            </a:pPr>
            <a:r>
              <a:rPr lang="zh-CN" altLang="en-US" sz="2000" dirty="0">
                <a:latin typeface="楷体_GB2312" panose="02010609030101010101" pitchFamily="49" charset="-122"/>
                <a:ea typeface="楷体_GB2312" panose="02010609030101010101" pitchFamily="49" charset="-122"/>
              </a:rPr>
              <a:t>改变串行执行模式，发展</a:t>
            </a:r>
            <a:r>
              <a:rPr lang="zh-CN" altLang="en-US" sz="2000" dirty="0">
                <a:latin typeface="楷体_GB2312" panose="02010609030101010101" pitchFamily="49" charset="-122"/>
                <a:ea typeface="楷体_GB2312" panose="02010609030101010101" pitchFamily="49" charset="-122"/>
                <a:hlinkClick r:id="rId6" action="ppaction://hlinksldjump"/>
              </a:rPr>
              <a:t>并行技术</a:t>
            </a:r>
            <a:r>
              <a:rPr lang="zh-CN" altLang="en-US" sz="2000" dirty="0">
                <a:latin typeface="楷体_GB2312" panose="02010609030101010101" pitchFamily="49" charset="-122"/>
                <a:ea typeface="楷体_GB2312" panose="02010609030101010101" pitchFamily="49" charset="-122"/>
              </a:rPr>
              <a:t>；</a:t>
            </a:r>
          </a:p>
          <a:p>
            <a:pPr marL="901700" lvl="1" indent="-457200" eaLnBrk="1" hangingPunct="1">
              <a:spcBef>
                <a:spcPts val="600"/>
              </a:spcBef>
              <a:buFont typeface="Corbel" panose="020B0503020204020204" pitchFamily="34" charset="0"/>
              <a:buAutoNum type="arabicPeriod"/>
            </a:pPr>
            <a:r>
              <a:rPr lang="zh-CN" altLang="en-US" sz="2000" dirty="0">
                <a:latin typeface="楷体_GB2312" panose="02010609030101010101" pitchFamily="49" charset="-122"/>
                <a:ea typeface="楷体_GB2312" panose="02010609030101010101" pitchFamily="49" charset="-122"/>
              </a:rPr>
              <a:t>改变控制方式，发展数据、需求、模式等其它驱动方式； </a:t>
            </a:r>
          </a:p>
        </p:txBody>
      </p:sp>
      <p:sp>
        <p:nvSpPr>
          <p:cNvPr id="8" name="矩形 7"/>
          <p:cNvSpPr/>
          <p:nvPr/>
        </p:nvSpPr>
        <p:spPr>
          <a:xfrm>
            <a:off x="3505200" y="3613150"/>
            <a:ext cx="4811713" cy="396875"/>
          </a:xfrm>
          <a:prstGeom prst="rect">
            <a:avLst/>
          </a:prstGeom>
        </p:spPr>
        <p:txBody>
          <a:bodyPr>
            <a:spAutoFit/>
          </a:bodyPr>
          <a:lstStyle/>
          <a:p>
            <a:r>
              <a:rPr lang="zh-CN" altLang="en-US" sz="2000" b="1" dirty="0">
                <a:solidFill>
                  <a:srgbClr val="0000FF"/>
                </a:solidFill>
                <a:latin typeface="Comic Sans MS" panose="030F0702030302020204" pitchFamily="66" charset="0"/>
                <a:ea typeface="楷体_GB2312" panose="02010609030101010101" pitchFamily="49" charset="-122"/>
              </a:rPr>
              <a:t>指令功能、指令格式、寻址方式</a:t>
            </a:r>
            <a:r>
              <a:rPr lang="zh-CN" altLang="en-US" sz="2000" b="1" dirty="0">
                <a:solidFill>
                  <a:srgbClr val="16B2EA"/>
                </a:solidFill>
                <a:latin typeface="Comic Sans MS" panose="030F0702030302020204" pitchFamily="66" charset="0"/>
                <a:ea typeface="华文楷体" panose="02010600040101010101" pitchFamily="2" charset="-122"/>
              </a:rPr>
              <a:t> </a:t>
            </a:r>
            <a:endParaRPr lang="zh-CN" altLang="en-US" dirty="0">
              <a:solidFill>
                <a:srgbClr val="16B2EA"/>
              </a:solidFill>
              <a:latin typeface="Arial" panose="020B0604020202020204" pitchFamily="34" charset="0"/>
              <a:ea typeface="宋体" panose="02010600030101010101" pitchFamily="2" charset="-122"/>
            </a:endParaRPr>
          </a:p>
        </p:txBody>
      </p:sp>
      <p:sp>
        <p:nvSpPr>
          <p:cNvPr id="10" name="矩形 9"/>
          <p:cNvSpPr/>
          <p:nvPr/>
        </p:nvSpPr>
        <p:spPr>
          <a:xfrm>
            <a:off x="3505200" y="3946525"/>
            <a:ext cx="1568450" cy="396875"/>
          </a:xfrm>
          <a:prstGeom prst="rect">
            <a:avLst/>
          </a:prstGeom>
        </p:spPr>
        <p:txBody>
          <a:bodyPr>
            <a:spAutoFit/>
          </a:bodyPr>
          <a:lstStyle/>
          <a:p>
            <a:r>
              <a:rPr lang="zh-CN" altLang="en-US" sz="2000" b="1" dirty="0">
                <a:solidFill>
                  <a:srgbClr val="0000FF"/>
                </a:solidFill>
                <a:latin typeface="Comic Sans MS" panose="030F0702030302020204" pitchFamily="66" charset="0"/>
                <a:ea typeface="楷体_GB2312" panose="02010609030101010101" pitchFamily="49" charset="-122"/>
              </a:rPr>
              <a:t>分层结构</a:t>
            </a:r>
            <a:endParaRPr lang="zh-CN" altLang="en-US" dirty="0">
              <a:solidFill>
                <a:srgbClr val="0000FF"/>
              </a:solidFill>
              <a:latin typeface="Arial" panose="020B0604020202020204" pitchFamily="34" charset="0"/>
              <a:ea typeface="楷体_GB2312" panose="02010609030101010101" pitchFamily="49" charset="-122"/>
            </a:endParaRPr>
          </a:p>
        </p:txBody>
      </p:sp>
      <p:sp>
        <p:nvSpPr>
          <p:cNvPr id="11" name="矩形 10"/>
          <p:cNvSpPr/>
          <p:nvPr/>
        </p:nvSpPr>
        <p:spPr>
          <a:xfrm>
            <a:off x="3505200" y="4343400"/>
            <a:ext cx="4135438" cy="396875"/>
          </a:xfrm>
          <a:prstGeom prst="rect">
            <a:avLst/>
          </a:prstGeom>
        </p:spPr>
        <p:txBody>
          <a:bodyPr>
            <a:spAutoFit/>
          </a:bodyPr>
          <a:lstStyle/>
          <a:p>
            <a:r>
              <a:rPr lang="zh-CN" altLang="en-US" sz="2000" b="1" dirty="0">
                <a:solidFill>
                  <a:srgbClr val="0000FF"/>
                </a:solidFill>
                <a:latin typeface="楷体_GB2312" panose="02010609030101010101" pitchFamily="49" charset="-122"/>
                <a:ea typeface="楷体_GB2312" panose="02010609030101010101" pitchFamily="49" charset="-122"/>
              </a:rPr>
              <a:t>高速总线</a:t>
            </a:r>
            <a:r>
              <a:rPr lang="en-US" altLang="zh-CN" sz="2000" b="1">
                <a:solidFill>
                  <a:srgbClr val="0000FF"/>
                </a:solidFill>
                <a:latin typeface="楷体_GB2312" panose="02010609030101010101" pitchFamily="49" charset="-122"/>
                <a:ea typeface="楷体_GB2312" panose="02010609030101010101" pitchFamily="49" charset="-122"/>
              </a:rPr>
              <a:t>+</a:t>
            </a:r>
            <a:r>
              <a:rPr lang="zh-CN" altLang="en-US" sz="2000" b="1" dirty="0">
                <a:solidFill>
                  <a:srgbClr val="0000FF"/>
                </a:solidFill>
                <a:latin typeface="楷体_GB2312" panose="02010609030101010101" pitchFamily="49" charset="-122"/>
                <a:ea typeface="楷体_GB2312" panose="02010609030101010101" pitchFamily="49" charset="-122"/>
              </a:rPr>
              <a:t>多种接口方式</a:t>
            </a:r>
            <a:endParaRPr lang="zh-CN" altLang="en-US" dirty="0">
              <a:solidFill>
                <a:srgbClr val="0000FF"/>
              </a:solidFill>
              <a:latin typeface="楷体_GB2312" panose="02010609030101010101" pitchFamily="49" charset="-122"/>
              <a:ea typeface="楷体_GB2312" panose="02010609030101010101" pitchFamily="49" charset="-122"/>
            </a:endParaRPr>
          </a:p>
        </p:txBody>
      </p:sp>
      <p:sp>
        <p:nvSpPr>
          <p:cNvPr id="12" name="左箭头 11">
            <a:hlinkClick r:id="rId7" action="ppaction://hlinksldjump"/>
          </p:cNvPr>
          <p:cNvSpPr/>
          <p:nvPr/>
        </p:nvSpPr>
        <p:spPr>
          <a:xfrm>
            <a:off x="8639421" y="6650577"/>
            <a:ext cx="512379"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8683" name="Picture 8" descr="2t7"/>
          <p:cNvPicPr>
            <a:picLocks noChangeAspect="1"/>
          </p:cNvPicPr>
          <p:nvPr/>
        </p:nvPicPr>
        <p:blipFill>
          <a:blip r:embed="rId8">
            <a:clrChange>
              <a:clrFrom>
                <a:srgbClr val="FFFFFF"/>
              </a:clrFrom>
              <a:clrTo>
                <a:srgbClr val="FFFFFF">
                  <a:alpha val="0"/>
                </a:srgbClr>
              </a:clrTo>
            </a:clrChange>
          </a:blip>
          <a:stretch>
            <a:fillRect/>
          </a:stretch>
        </p:blipFill>
        <p:spPr>
          <a:xfrm>
            <a:off x="5030788" y="685800"/>
            <a:ext cx="3884612" cy="3124200"/>
          </a:xfrm>
          <a:prstGeom prst="rect">
            <a:avLst/>
          </a:prstGeom>
          <a:noFill/>
          <a:ln w="9525">
            <a:noFill/>
          </a:ln>
        </p:spPr>
      </p:pic>
      <p:sp>
        <p:nvSpPr>
          <p:cNvPr id="13" name="矩形 12"/>
          <p:cNvSpPr/>
          <p:nvPr/>
        </p:nvSpPr>
        <p:spPr>
          <a:xfrm>
            <a:off x="609600" y="838200"/>
            <a:ext cx="4191000" cy="1768475"/>
          </a:xfrm>
          <a:prstGeom prst="rect">
            <a:avLst/>
          </a:prstGeom>
          <a:noFill/>
          <a:ln w="9525">
            <a:noFill/>
          </a:ln>
        </p:spPr>
        <p:txBody>
          <a:bodyPr>
            <a:spAutoFit/>
          </a:bodyPr>
          <a:lstStyle/>
          <a:p>
            <a:pPr>
              <a:lnSpc>
                <a:spcPts val="3300"/>
              </a:lnSpc>
            </a:pPr>
            <a:r>
              <a:rPr lang="en-US" altLang="zh-CN" sz="2400" b="1">
                <a:latin typeface="楷体_GB2312" panose="02010609030101010101" pitchFamily="49" charset="-122"/>
                <a:ea typeface="楷体_GB2312" panose="02010609030101010101" pitchFamily="49" charset="-122"/>
              </a:rPr>
              <a:t>  </a:t>
            </a:r>
            <a:r>
              <a:rPr lang="zh-CN" altLang="zh-CN" sz="2400" b="1" dirty="0">
                <a:latin typeface="楷体_GB2312" panose="02010609030101010101" pitchFamily="49" charset="-122"/>
                <a:ea typeface="楷体_GB2312" panose="02010609030101010101" pitchFamily="49" charset="-122"/>
              </a:rPr>
              <a:t>冯</a:t>
            </a:r>
            <a:r>
              <a:rPr lang="zh-CN" altLang="zh-CN" sz="2400" b="1" dirty="0">
                <a:latin typeface="Arial" panose="020B0604020202020204" pitchFamily="34" charset="0"/>
                <a:ea typeface="楷体_GB2312" panose="02010609030101010101" pitchFamily="49" charset="-122"/>
              </a:rPr>
              <a:t>·</a:t>
            </a:r>
            <a:r>
              <a:rPr lang="zh-CN" altLang="zh-CN" sz="2400" b="1" dirty="0">
                <a:latin typeface="楷体_GB2312" panose="02010609030101010101" pitchFamily="49" charset="-122"/>
                <a:ea typeface="楷体_GB2312" panose="02010609030101010101" pitchFamily="49" charset="-122"/>
              </a:rPr>
              <a:t>诺依曼型计算机的本质特点</a:t>
            </a:r>
            <a:r>
              <a:rPr lang="zh-CN" altLang="en-US" sz="2400" b="1" dirty="0">
                <a:latin typeface="楷体_GB2312" panose="02010609030101010101" pitchFamily="49" charset="-122"/>
                <a:ea typeface="楷体_GB2312" panose="02010609030101010101" pitchFamily="49" charset="-122"/>
              </a:rPr>
              <a:t>也造成了其瓶颈：</a:t>
            </a:r>
            <a:endParaRPr lang="en-US" altLang="zh-CN" sz="2400" b="1">
              <a:latin typeface="楷体_GB2312" panose="02010609030101010101" pitchFamily="49" charset="-122"/>
              <a:ea typeface="楷体_GB2312" panose="02010609030101010101" pitchFamily="49" charset="-122"/>
            </a:endParaRPr>
          </a:p>
          <a:p>
            <a:pPr>
              <a:lnSpc>
                <a:spcPts val="3300"/>
              </a:lnSpc>
              <a:buClr>
                <a:srgbClr val="FF00FF"/>
              </a:buClr>
              <a:buFont typeface="Wingdings" panose="05000000000000000000" pitchFamily="2" charset="2"/>
              <a:buChar char="Ø"/>
            </a:pPr>
            <a:r>
              <a:rPr lang="en-US" altLang="zh-CN" sz="2400" b="1">
                <a:latin typeface="楷体_GB2312" panose="02010609030101010101" pitchFamily="49" charset="-122"/>
                <a:ea typeface="楷体_GB2312" panose="02010609030101010101" pitchFamily="49" charset="-122"/>
              </a:rPr>
              <a:t> </a:t>
            </a:r>
            <a:r>
              <a:rPr lang="zh-CN" altLang="zh-CN" sz="2400" b="1" dirty="0">
                <a:solidFill>
                  <a:srgbClr val="0000FF"/>
                </a:solidFill>
                <a:latin typeface="楷体_GB2312" panose="02010609030101010101" pitchFamily="49" charset="-122"/>
                <a:ea typeface="楷体_GB2312" panose="02010609030101010101" pitchFamily="49" charset="-122"/>
              </a:rPr>
              <a:t>指令执行的</a:t>
            </a:r>
            <a:r>
              <a:rPr lang="zh-CN" altLang="zh-CN" sz="2400" b="1" dirty="0">
                <a:solidFill>
                  <a:srgbClr val="FF0000"/>
                </a:solidFill>
                <a:latin typeface="楷体_GB2312" panose="02010609030101010101" pitchFamily="49" charset="-122"/>
                <a:ea typeface="楷体_GB2312" panose="02010609030101010101" pitchFamily="49" charset="-122"/>
              </a:rPr>
              <a:t>串行性</a:t>
            </a:r>
            <a:endParaRPr lang="en-US" altLang="zh-CN" sz="2400" b="1">
              <a:latin typeface="楷体_GB2312" panose="02010609030101010101" pitchFamily="49" charset="-122"/>
              <a:ea typeface="楷体_GB2312" panose="02010609030101010101" pitchFamily="49" charset="-122"/>
            </a:endParaRPr>
          </a:p>
          <a:p>
            <a:pPr>
              <a:lnSpc>
                <a:spcPts val="3300"/>
              </a:lnSpc>
              <a:buClr>
                <a:srgbClr val="FF00FF"/>
              </a:buClr>
              <a:buFont typeface="Wingdings" panose="05000000000000000000" pitchFamily="2" charset="2"/>
              <a:buChar char="Ø"/>
            </a:pPr>
            <a:r>
              <a:rPr lang="en-US" altLang="zh-CN" sz="2400" b="1">
                <a:latin typeface="楷体_GB2312" panose="02010609030101010101" pitchFamily="49" charset="-122"/>
                <a:ea typeface="楷体_GB2312" panose="02010609030101010101" pitchFamily="49" charset="-122"/>
              </a:rPr>
              <a:t> </a:t>
            </a:r>
            <a:r>
              <a:rPr lang="zh-CN" altLang="zh-CN" sz="2400" b="1" dirty="0">
                <a:solidFill>
                  <a:srgbClr val="0000FF"/>
                </a:solidFill>
                <a:latin typeface="楷体_GB2312" panose="02010609030101010101" pitchFamily="49" charset="-122"/>
                <a:ea typeface="楷体_GB2312" panose="02010609030101010101" pitchFamily="49" charset="-122"/>
              </a:rPr>
              <a:t>存储器读取的</a:t>
            </a:r>
            <a:r>
              <a:rPr lang="zh-CN" altLang="zh-CN" sz="2400" b="1" dirty="0">
                <a:solidFill>
                  <a:srgbClr val="FF0000"/>
                </a:solidFill>
                <a:latin typeface="楷体_GB2312" panose="02010609030101010101" pitchFamily="49" charset="-122"/>
                <a:ea typeface="楷体_GB2312" panose="02010609030101010101" pitchFamily="49" charset="-122"/>
              </a:rPr>
              <a:t>串行性</a:t>
            </a:r>
            <a:endParaRPr lang="zh-CN" altLang="en-US" sz="2400" b="1" dirty="0">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dissolve">
                                      <p:cBhvr>
                                        <p:cTn id="7" dur="500"/>
                                        <p:tgtEl>
                                          <p:spTgt spid="2867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dissolve">
                                      <p:cBhvr>
                                        <p:cTn id="10" dur="500"/>
                                        <p:tgtEl>
                                          <p:spTgt spid="2867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animEffect transition="in" filter="dissolve">
                                      <p:cBhvr>
                                        <p:cTn id="13" dur="500"/>
                                        <p:tgtEl>
                                          <p:spTgt spid="2867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8675">
                                            <p:txEl>
                                              <p:pRg st="3" end="3"/>
                                            </p:txEl>
                                          </p:spTgt>
                                        </p:tgtEl>
                                        <p:attrNameLst>
                                          <p:attrName>style.visibility</p:attrName>
                                        </p:attrNameLst>
                                      </p:cBhvr>
                                      <p:to>
                                        <p:strVal val="visible"/>
                                      </p:to>
                                    </p:set>
                                    <p:animEffect transition="in" filter="dissolve">
                                      <p:cBhvr>
                                        <p:cTn id="16" dur="500"/>
                                        <p:tgtEl>
                                          <p:spTgt spid="2867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8675">
                                            <p:txEl>
                                              <p:pRg st="4" end="4"/>
                                            </p:txEl>
                                          </p:spTgt>
                                        </p:tgtEl>
                                        <p:attrNameLst>
                                          <p:attrName>style.visibility</p:attrName>
                                        </p:attrNameLst>
                                      </p:cBhvr>
                                      <p:to>
                                        <p:strVal val="visible"/>
                                      </p:to>
                                    </p:set>
                                    <p:animEffect transition="in" filter="dissolve">
                                      <p:cBhvr>
                                        <p:cTn id="21" dur="500"/>
                                        <p:tgtEl>
                                          <p:spTgt spid="28675">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8675">
                                            <p:txEl>
                                              <p:pRg st="5" end="5"/>
                                            </p:txEl>
                                          </p:spTgt>
                                        </p:tgtEl>
                                        <p:attrNameLst>
                                          <p:attrName>style.visibility</p:attrName>
                                        </p:attrNameLst>
                                      </p:cBhvr>
                                      <p:to>
                                        <p:strVal val="visible"/>
                                      </p:to>
                                    </p:set>
                                    <p:animEffect transition="in" filter="dissolve">
                                      <p:cBhvr>
                                        <p:cTn id="24" dur="500"/>
                                        <p:tgtEl>
                                          <p:spTgt spid="28675">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675">
                                            <p:txEl>
                                              <p:pRg st="6" end="6"/>
                                            </p:txEl>
                                          </p:spTgt>
                                        </p:tgtEl>
                                        <p:attrNameLst>
                                          <p:attrName>style.visibility</p:attrName>
                                        </p:attrNameLst>
                                      </p:cBhvr>
                                      <p:to>
                                        <p:strVal val="visible"/>
                                      </p:to>
                                    </p:set>
                                    <p:animEffect transition="in" filter="dissolve">
                                      <p:cBhvr>
                                        <p:cTn id="27" dur="500"/>
                                        <p:tgtEl>
                                          <p:spTgt spid="2867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8683"/>
                                        </p:tgtEl>
                                        <p:attrNameLst>
                                          <p:attrName>style.visibility</p:attrName>
                                        </p:attrNameLst>
                                      </p:cBhvr>
                                      <p:to>
                                        <p:strVal val="visible"/>
                                      </p:to>
                                    </p:set>
                                    <p:animEffect transition="in" filter="dissolve">
                                      <p:cBhvr>
                                        <p:cTn id="47" dur="500"/>
                                        <p:tgtEl>
                                          <p:spTgt spid="2868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Effect transition="in" filter="dissolve">
                                      <p:cBhvr>
                                        <p:cTn id="52" dur="500"/>
                                        <p:tgtEl>
                                          <p:spTgt spid="1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3">
                                            <p:txEl>
                                              <p:pRg st="1" end="1"/>
                                            </p:txEl>
                                          </p:spTgt>
                                        </p:tgtEl>
                                        <p:attrNameLst>
                                          <p:attrName>style.visibility</p:attrName>
                                        </p:attrNameLst>
                                      </p:cBhvr>
                                      <p:to>
                                        <p:strVal val="visible"/>
                                      </p:to>
                                    </p:set>
                                    <p:animEffect transition="in" filter="dissolve">
                                      <p:cBhvr>
                                        <p:cTn id="57" dur="500"/>
                                        <p:tgtEl>
                                          <p:spTgt spid="13">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3">
                                            <p:txEl>
                                              <p:pRg st="2" end="2"/>
                                            </p:txEl>
                                          </p:spTgt>
                                        </p:tgtEl>
                                        <p:attrNameLst>
                                          <p:attrName>style.visibility</p:attrName>
                                        </p:attrNameLst>
                                      </p:cBhvr>
                                      <p:to>
                                        <p:strVal val="visible"/>
                                      </p:to>
                                    </p:set>
                                    <p:animEffect transition="in" filter="dissolve">
                                      <p:cBhvr>
                                        <p:cTn id="62" dur="500"/>
                                        <p:tgtEl>
                                          <p:spTgt spid="13">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dissolve">
                                      <p:cBhvr>
                                        <p:cTn id="6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P spid="8" grpId="0"/>
      <p:bldP spid="10" grpId="0"/>
      <p:bldP spid="11" grpId="0"/>
      <p:bldP spid="1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381000" y="152400"/>
            <a:ext cx="8686800" cy="684213"/>
          </a:xfrm>
          <a:noFill/>
          <a:ln>
            <a:noFill/>
          </a:ln>
        </p:spPr>
        <p:txBody>
          <a:bodyPr vert="horz" wrap="square" lIns="91440" tIns="45720" rIns="91440" bIns="45720" anchor="ctr"/>
          <a:lstStyle/>
          <a:p>
            <a:pPr algn="ctr" eaLnBrk="1" hangingPunct="1"/>
            <a:r>
              <a:rPr lang="zh-CN" altLang="en-US" sz="2800" dirty="0">
                <a:latin typeface="Comic Sans MS" panose="030F0702030302020204" pitchFamily="66" charset="0"/>
                <a:ea typeface="隶书" panose="02010509060101010101" pitchFamily="49" charset="-122"/>
              </a:rPr>
              <a:t>不同的指令集设计策略：</a:t>
            </a:r>
            <a:r>
              <a:rPr lang="en-US" altLang="zh-CN" sz="2800">
                <a:latin typeface="Comic Sans MS" panose="030F0702030302020204" pitchFamily="66" charset="0"/>
                <a:ea typeface="隶书" panose="02010509060101010101" pitchFamily="49" charset="-122"/>
              </a:rPr>
              <a:t>CISC</a:t>
            </a:r>
            <a:r>
              <a:rPr lang="zh-CN" altLang="en-US" sz="2800" dirty="0">
                <a:latin typeface="Comic Sans MS" panose="030F0702030302020204" pitchFamily="66" charset="0"/>
                <a:ea typeface="隶书" panose="02010509060101010101" pitchFamily="49" charset="-122"/>
              </a:rPr>
              <a:t>与</a:t>
            </a:r>
            <a:r>
              <a:rPr lang="en-US" altLang="zh-CN" sz="2800">
                <a:latin typeface="Comic Sans MS" panose="030F0702030302020204" pitchFamily="66" charset="0"/>
                <a:ea typeface="隶书" panose="02010509060101010101" pitchFamily="49" charset="-122"/>
              </a:rPr>
              <a:t>RISC</a:t>
            </a:r>
            <a:endParaRPr lang="zh-CN" altLang="en-US" sz="2800" dirty="0">
              <a:latin typeface="Comic Sans MS" panose="030F0702030302020204" pitchFamily="66" charset="0"/>
              <a:ea typeface="隶书" panose="02010509060101010101" pitchFamily="49" charset="-122"/>
            </a:endParaRPr>
          </a:p>
        </p:txBody>
      </p:sp>
      <p:sp>
        <p:nvSpPr>
          <p:cNvPr id="29699" name="Rectangle 3"/>
          <p:cNvSpPr>
            <a:spLocks noGrp="1"/>
          </p:cNvSpPr>
          <p:nvPr>
            <p:ph type="dt" sz="half" idx="10"/>
          </p:nvPr>
        </p:nvSpPr>
        <p:spPr>
          <a:xfrm>
            <a:off x="457200" y="838200"/>
            <a:ext cx="8534400" cy="3886200"/>
          </a:xfrm>
        </p:spPr>
        <p:txBody>
          <a:bodyPr vert="horz" wrap="square" lIns="0" tIns="0" rIns="0" bIns="0" anchor="t"/>
          <a:lstStyle/>
          <a:p>
            <a:pPr marL="548005" indent="-411480" eaLnBrk="1" hangingPunct="1">
              <a:lnSpc>
                <a:spcPct val="125000"/>
              </a:lnSpc>
              <a:buClr>
                <a:srgbClr val="000000"/>
              </a:buClr>
              <a:buNone/>
            </a:pPr>
            <a:r>
              <a:rPr lang="en-US" altLang="zh-CN" sz="2400">
                <a:solidFill>
                  <a:srgbClr val="FF00FF"/>
                </a:solidFill>
              </a:rPr>
              <a:t>CISC</a:t>
            </a:r>
            <a:r>
              <a:rPr lang="zh-CN" altLang="en-US" sz="2400" dirty="0">
                <a:solidFill>
                  <a:srgbClr val="FF00FF"/>
                </a:solidFill>
              </a:rPr>
              <a:t>复杂指令集计算机</a:t>
            </a:r>
          </a:p>
          <a:p>
            <a:pPr marL="548005" indent="-411480" eaLnBrk="1" hangingPunct="1">
              <a:lnSpc>
                <a:spcPct val="125000"/>
              </a:lnSpc>
              <a:buClr>
                <a:srgbClr val="000000"/>
              </a:buClr>
              <a:buNone/>
            </a:pPr>
            <a:r>
              <a:rPr lang="zh-CN" altLang="en-US" sz="2400" dirty="0">
                <a:solidFill>
                  <a:srgbClr val="0000FF"/>
                </a:solidFill>
              </a:rPr>
              <a:t>                  （</a:t>
            </a:r>
            <a:r>
              <a:rPr lang="en-US" altLang="zh-CN" sz="2400">
                <a:solidFill>
                  <a:srgbClr val="0000FF"/>
                </a:solidFill>
              </a:rPr>
              <a:t>Complex Instruction Set Computer</a:t>
            </a:r>
            <a:r>
              <a:rPr lang="zh-CN" altLang="en-US" sz="2400" dirty="0">
                <a:solidFill>
                  <a:srgbClr val="0000FF"/>
                </a:solidFill>
              </a:rPr>
              <a:t>）</a:t>
            </a:r>
            <a:endParaRPr lang="en-US" altLang="zh-CN" sz="2400">
              <a:solidFill>
                <a:srgbClr val="0000FF"/>
              </a:solidFill>
            </a:endParaRPr>
          </a:p>
          <a:p>
            <a:pPr marL="274955" lvl="3" indent="365125" eaLnBrk="1" hangingPunct="1">
              <a:lnSpc>
                <a:spcPct val="125000"/>
              </a:lnSpc>
              <a:spcBef>
                <a:spcPts val="600"/>
              </a:spcBef>
              <a:buFont typeface="Wingdings" panose="05000000000000000000" pitchFamily="2" charset="2"/>
              <a:buNone/>
            </a:pPr>
            <a:r>
              <a:rPr lang="zh-CN" altLang="en-US" sz="2400" dirty="0">
                <a:ea typeface="华文细黑" panose="02010600040101010101" pitchFamily="2" charset="-122"/>
              </a:rPr>
              <a:t>  不断增强指令的功能以及设置更复杂的新指令取代原先由程序段完成的功能，从而实现软件功能的硬化。</a:t>
            </a:r>
            <a:endParaRPr lang="en-US" altLang="zh-CN" sz="2400">
              <a:ea typeface="华文细黑" panose="02010600040101010101" pitchFamily="2" charset="-122"/>
            </a:endParaRPr>
          </a:p>
          <a:p>
            <a:pPr marL="548005" indent="-411480" eaLnBrk="1" hangingPunct="1">
              <a:lnSpc>
                <a:spcPct val="125000"/>
              </a:lnSpc>
              <a:spcBef>
                <a:spcPts val="1800"/>
              </a:spcBef>
              <a:buClr>
                <a:srgbClr val="000000"/>
              </a:buClr>
              <a:buNone/>
            </a:pPr>
            <a:r>
              <a:rPr lang="en-US" altLang="zh-CN" sz="2400">
                <a:solidFill>
                  <a:srgbClr val="FF00FF"/>
                </a:solidFill>
              </a:rPr>
              <a:t>RISC</a:t>
            </a:r>
            <a:r>
              <a:rPr lang="zh-CN" altLang="en-US" sz="2400" dirty="0">
                <a:solidFill>
                  <a:srgbClr val="FF00FF"/>
                </a:solidFill>
              </a:rPr>
              <a:t>精简指令集计算机</a:t>
            </a:r>
          </a:p>
          <a:p>
            <a:pPr marL="548005" indent="-411480" eaLnBrk="1" hangingPunct="1">
              <a:lnSpc>
                <a:spcPct val="125000"/>
              </a:lnSpc>
              <a:spcBef>
                <a:spcPts val="1800"/>
              </a:spcBef>
              <a:buClr>
                <a:srgbClr val="000000"/>
              </a:buClr>
              <a:buNone/>
            </a:pPr>
            <a:r>
              <a:rPr lang="zh-CN" altLang="en-US" sz="2400" dirty="0">
                <a:solidFill>
                  <a:srgbClr val="0000FF"/>
                </a:solidFill>
              </a:rPr>
              <a:t>                  （</a:t>
            </a:r>
            <a:r>
              <a:rPr lang="en-US" altLang="zh-CN" sz="2400">
                <a:solidFill>
                  <a:srgbClr val="0000FF"/>
                </a:solidFill>
              </a:rPr>
              <a:t>Reduced Instruction Set Computer</a:t>
            </a:r>
            <a:r>
              <a:rPr lang="zh-CN" altLang="en-US" sz="2400" dirty="0">
                <a:solidFill>
                  <a:srgbClr val="0000FF"/>
                </a:solidFill>
              </a:rPr>
              <a:t>）</a:t>
            </a:r>
            <a:endParaRPr lang="en-US" altLang="zh-CN" sz="2400">
              <a:solidFill>
                <a:srgbClr val="0000FF"/>
              </a:solidFill>
            </a:endParaRPr>
          </a:p>
          <a:p>
            <a:pPr marL="274955" lvl="3" indent="365125" eaLnBrk="1" hangingPunct="1">
              <a:lnSpc>
                <a:spcPct val="125000"/>
              </a:lnSpc>
              <a:spcBef>
                <a:spcPts val="600"/>
              </a:spcBef>
              <a:buFont typeface="Wingdings 3" panose="05040102010807070707" pitchFamily="18" charset="2"/>
              <a:buNone/>
            </a:pPr>
            <a:r>
              <a:rPr lang="zh-CN" altLang="en-US" sz="2400" dirty="0">
                <a:ea typeface="华文细黑" panose="02010600040101010101" pitchFamily="2" charset="-122"/>
              </a:rPr>
              <a:t>  通过减少指令种类和简化指令功能来降低硬件设计复杂度，从而提高指令的执行速度。</a:t>
            </a:r>
          </a:p>
        </p:txBody>
      </p:sp>
      <p:sp>
        <p:nvSpPr>
          <p:cNvPr id="29700"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
        <p:nvSpPr>
          <p:cNvPr id="29701" name="矩形 5"/>
          <p:cNvSpPr/>
          <p:nvPr/>
        </p:nvSpPr>
        <p:spPr>
          <a:xfrm>
            <a:off x="8316913" y="6488113"/>
            <a:ext cx="692150" cy="336550"/>
          </a:xfrm>
          <a:prstGeom prst="rect">
            <a:avLst/>
          </a:prstGeom>
          <a:noFill/>
          <a:ln w="9525">
            <a:noFill/>
          </a:ln>
        </p:spPr>
        <p:txBody>
          <a:bodyPr wrap="none">
            <a:spAutoFit/>
          </a:bodyPr>
          <a:lstStyle/>
          <a:p>
            <a:fld id="{9A0DB2DC-4C9A-4742-B13C-FB6460FD3503}" type="slidenum">
              <a:rPr lang="en-US" altLang="zh-CN" sz="1600">
                <a:solidFill>
                  <a:srgbClr val="CDFFCD"/>
                </a:solidFill>
                <a:latin typeface="Arial" panose="020B0604020202020204" pitchFamily="34" charset="0"/>
                <a:ea typeface="华文宋体" panose="02010600040101010101" pitchFamily="2" charset="-122"/>
              </a:rPr>
              <a:t>22</a:t>
            </a:fld>
            <a:r>
              <a:rPr lang="en-US" altLang="zh-CN" sz="1600">
                <a:solidFill>
                  <a:srgbClr val="CDFFCD"/>
                </a:solidFill>
                <a:latin typeface="Arial" panose="020B0604020202020204" pitchFamily="34" charset="0"/>
                <a:ea typeface="华文宋体" panose="02010600040101010101" pitchFamily="2" charset="-122"/>
              </a:rPr>
              <a:t>/86</a:t>
            </a:r>
            <a:endParaRPr lang="zh-CN" altLang="en-US" sz="1600" dirty="0">
              <a:latin typeface="Arial" panose="020B0604020202020204" pitchFamily="34" charset="0"/>
              <a:ea typeface="华文宋体" panose="02010600040101010101" pitchFamily="2" charset="-122"/>
            </a:endParaRPr>
          </a:p>
        </p:txBody>
      </p:sp>
      <p:sp>
        <p:nvSpPr>
          <p:cNvPr id="6" name="矩形 5"/>
          <p:cNvSpPr/>
          <p:nvPr/>
        </p:nvSpPr>
        <p:spPr>
          <a:xfrm>
            <a:off x="1066800" y="5486400"/>
            <a:ext cx="7239000" cy="579438"/>
          </a:xfrm>
          <a:prstGeom prst="rect">
            <a:avLst/>
          </a:prstGeom>
        </p:spPr>
        <p:txBody>
          <a:bodyPr>
            <a:spAutoFit/>
          </a:bodyPr>
          <a:lstStyle/>
          <a:p>
            <a:pPr marL="548005" indent="-411480" algn="ctr">
              <a:spcBef>
                <a:spcPct val="20000"/>
              </a:spcBef>
              <a:buClr>
                <a:srgbClr val="000000"/>
              </a:buClr>
            </a:pPr>
            <a:r>
              <a:rPr lang="zh-CN" altLang="en-US" sz="3200" b="1" dirty="0">
                <a:solidFill>
                  <a:srgbClr val="FF0000"/>
                </a:solidFill>
                <a:latin typeface="Corbel" panose="020B0503020204020204" pitchFamily="34" charset="0"/>
                <a:ea typeface="华文楷体" panose="02010600040101010101" pitchFamily="2" charset="-122"/>
              </a:rPr>
              <a:t>现代计算机：</a:t>
            </a:r>
            <a:r>
              <a:rPr lang="en-US" altLang="zh-CN" sz="3200" b="1">
                <a:solidFill>
                  <a:srgbClr val="FF0000"/>
                </a:solidFill>
                <a:latin typeface="Corbel" panose="020B0503020204020204" pitchFamily="34" charset="0"/>
                <a:ea typeface="华文楷体" panose="02010600040101010101" pitchFamily="2" charset="-122"/>
              </a:rPr>
              <a:t>RISC+CISC</a:t>
            </a:r>
            <a:endParaRPr lang="zh-CN" altLang="en-US" sz="3200" b="1" dirty="0">
              <a:solidFill>
                <a:srgbClr val="FF0000"/>
              </a:solidFill>
              <a:latin typeface="Corbel" panose="020B0503020204020204" pitchFamily="34" charset="0"/>
              <a:ea typeface="华文楷体" panose="02010600040101010101" pitchFamily="2" charset="-122"/>
            </a:endParaRPr>
          </a:p>
        </p:txBody>
      </p:sp>
      <p:sp>
        <p:nvSpPr>
          <p:cNvPr id="7"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22</a:t>
            </a:fld>
            <a:endParaRPr lang="zh-CN" altLang="en-US" sz="1200" b="1" dirty="0">
              <a:solidFill>
                <a:srgbClr val="7F7F7F"/>
              </a:solidFill>
              <a:latin typeface="Comic Sans MS" panose="030F0702030302020204" pitchFamily="66" charset="0"/>
            </a:endParaRPr>
          </a:p>
        </p:txBody>
      </p:sp>
      <p:sp>
        <p:nvSpPr>
          <p:cNvPr id="9"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dissolve">
                                      <p:cBhvr>
                                        <p:cTn id="7" dur="500"/>
                                        <p:tgtEl>
                                          <p:spTgt spid="29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dissolve">
                                      <p:cBhvr>
                                        <p:cTn id="12" dur="500"/>
                                        <p:tgtEl>
                                          <p:spTgt spid="296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dissolve">
                                      <p:cBhvr>
                                        <p:cTn id="17" dur="500"/>
                                        <p:tgtEl>
                                          <p:spTgt spid="29699">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9699">
                                            <p:txEl>
                                              <p:pRg st="3" end="3"/>
                                            </p:txEl>
                                          </p:spTgt>
                                        </p:tgtEl>
                                        <p:attrNameLst>
                                          <p:attrName>style.visibility</p:attrName>
                                        </p:attrNameLst>
                                      </p:cBhvr>
                                      <p:to>
                                        <p:strVal val="visible"/>
                                      </p:to>
                                    </p:set>
                                    <p:animEffect transition="in" filter="dissolve">
                                      <p:cBhvr>
                                        <p:cTn id="20" dur="500"/>
                                        <p:tgtEl>
                                          <p:spTgt spid="29699">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animEffect transition="in" filter="dissolve">
                                      <p:cBhvr>
                                        <p:cTn id="23" dur="500"/>
                                        <p:tgtEl>
                                          <p:spTgt spid="296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9699">
                                            <p:txEl>
                                              <p:pRg st="5" end="5"/>
                                            </p:txEl>
                                          </p:spTgt>
                                        </p:tgtEl>
                                        <p:attrNameLst>
                                          <p:attrName>style.visibility</p:attrName>
                                        </p:attrNameLst>
                                      </p:cBhvr>
                                      <p:to>
                                        <p:strVal val="visible"/>
                                      </p:to>
                                    </p:set>
                                    <p:animEffect transition="in" filter="dissolve">
                                      <p:cBhvr>
                                        <p:cTn id="28" dur="500"/>
                                        <p:tgtEl>
                                          <p:spTgt spid="2969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23</a:t>
            </a:fld>
            <a:endParaRPr lang="zh-CN" altLang="en-US" sz="1200" b="1" dirty="0">
              <a:solidFill>
                <a:srgbClr val="7F7F7F"/>
              </a:solidFill>
              <a:latin typeface="Comic Sans MS" panose="030F0702030302020204" pitchFamily="66" charset="0"/>
            </a:endParaRPr>
          </a:p>
        </p:txBody>
      </p:sp>
      <p:sp>
        <p:nvSpPr>
          <p:cNvPr id="10"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30725" name="标题 1"/>
          <p:cNvSpPr>
            <a:spLocks noGrp="1"/>
          </p:cNvSpPr>
          <p:nvPr>
            <p:ph type="title"/>
          </p:nvPr>
        </p:nvSpPr>
        <p:spPr>
          <a:xfrm>
            <a:off x="533400" y="76200"/>
            <a:ext cx="8410575" cy="728663"/>
          </a:xfrm>
          <a:noFill/>
          <a:ln>
            <a:noFill/>
          </a:ln>
        </p:spPr>
        <p:txBody>
          <a:bodyPr vert="horz" wrap="square" lIns="91440" tIns="45720" rIns="91440" bIns="45720" anchor="ctr"/>
          <a:lstStyle/>
          <a:p>
            <a:pPr algn="ctr" eaLnBrk="1" hangingPunct="1"/>
            <a:r>
              <a:rPr lang="en-US" altLang="zh-CN" sz="3200">
                <a:latin typeface="Comic Sans MS" panose="030F0702030302020204" pitchFamily="66" charset="0"/>
                <a:ea typeface="隶书" panose="02010509060101010101" pitchFamily="49" charset="-122"/>
              </a:rPr>
              <a:t>CISC</a:t>
            </a:r>
            <a:r>
              <a:rPr lang="zh-CN" altLang="en-US" sz="3200" dirty="0">
                <a:latin typeface="Comic Sans MS" panose="030F0702030302020204" pitchFamily="66" charset="0"/>
                <a:ea typeface="隶书" panose="02010509060101010101" pitchFamily="49" charset="-122"/>
              </a:rPr>
              <a:t>的特点及设计思想</a:t>
            </a:r>
          </a:p>
        </p:txBody>
      </p:sp>
      <p:sp>
        <p:nvSpPr>
          <p:cNvPr id="30726" name="内容占位符 2"/>
          <p:cNvSpPr>
            <a:spLocks noGrp="1"/>
          </p:cNvSpPr>
          <p:nvPr>
            <p:ph type="dt" sz="half" idx="10"/>
          </p:nvPr>
        </p:nvSpPr>
        <p:spPr>
          <a:xfrm>
            <a:off x="685800" y="990600"/>
            <a:ext cx="7705725" cy="5257800"/>
          </a:xfrm>
        </p:spPr>
        <p:txBody>
          <a:bodyPr vert="horz" wrap="square" lIns="0" tIns="0" rIns="0" bIns="0" anchor="t"/>
          <a:lstStyle/>
          <a:p>
            <a:pPr eaLnBrk="1" hangingPunct="1">
              <a:lnSpc>
                <a:spcPct val="115000"/>
              </a:lnSpc>
              <a:spcBef>
                <a:spcPct val="0"/>
              </a:spcBef>
              <a:spcAft>
                <a:spcPts val="1800"/>
              </a:spcAft>
              <a:buFont typeface="隶书" panose="02010509060101010101" pitchFamily="49" charset="-122"/>
              <a:buNone/>
            </a:pPr>
            <a:r>
              <a:rPr lang="zh-CN" altLang="en-US" sz="2400" dirty="0">
                <a:solidFill>
                  <a:srgbClr val="000000"/>
                </a:solidFill>
                <a:latin typeface="楷体_GB2312" panose="02010609030101010101" pitchFamily="49" charset="-122"/>
                <a:ea typeface="楷体_GB2312" panose="02010609030101010101" pitchFamily="49" charset="-122"/>
              </a:rPr>
              <a:t>美国加州大学</a:t>
            </a:r>
            <a:r>
              <a:rPr lang="en-US" altLang="zh-CN" sz="2400">
                <a:solidFill>
                  <a:srgbClr val="000000"/>
                </a:solidFill>
                <a:latin typeface="楷体_GB2312" panose="02010609030101010101" pitchFamily="49" charset="-122"/>
                <a:ea typeface="楷体_GB2312" panose="02010609030101010101" pitchFamily="49" charset="-122"/>
              </a:rPr>
              <a:t>Berkeley</a:t>
            </a:r>
            <a:r>
              <a:rPr lang="zh-CN" altLang="en-US" sz="2400" dirty="0">
                <a:solidFill>
                  <a:srgbClr val="000000"/>
                </a:solidFill>
                <a:latin typeface="楷体_GB2312" panose="02010609030101010101" pitchFamily="49" charset="-122"/>
                <a:ea typeface="楷体_GB2312" panose="02010609030101010101" pitchFamily="49" charset="-122"/>
              </a:rPr>
              <a:t>分校的研究结果表明：</a:t>
            </a:r>
            <a:r>
              <a:rPr lang="zh-CN" altLang="en-US" sz="2400" dirty="0">
                <a:latin typeface="楷体_GB2312" panose="02010609030101010101" pitchFamily="49" charset="-122"/>
                <a:ea typeface="楷体_GB2312" panose="02010609030101010101" pitchFamily="49" charset="-122"/>
              </a:rPr>
              <a:t> </a:t>
            </a:r>
          </a:p>
          <a:p>
            <a:pPr marL="630555" lvl="1" indent="-452755" eaLnBrk="1" hangingPunct="1">
              <a:lnSpc>
                <a:spcPct val="150000"/>
              </a:lnSpc>
              <a:buAutoNum type="circleNumDbPlain"/>
            </a:pPr>
            <a:r>
              <a:rPr lang="zh-CN" altLang="en-US" sz="2400" b="1" dirty="0">
                <a:solidFill>
                  <a:srgbClr val="0000FF"/>
                </a:solidFill>
                <a:latin typeface="楷体_GB2312" panose="02010609030101010101" pitchFamily="49" charset="-122"/>
                <a:ea typeface="楷体_GB2312" panose="02010609030101010101" pitchFamily="49" charset="-122"/>
              </a:rPr>
              <a:t>许多复杂指令很少被使用，“</a:t>
            </a:r>
            <a:r>
              <a:rPr lang="en-US" altLang="zh-CN" sz="2400" b="1">
                <a:solidFill>
                  <a:srgbClr val="0000FF"/>
                </a:solidFill>
                <a:latin typeface="楷体_GB2312" panose="02010609030101010101" pitchFamily="49" charset="-122"/>
                <a:ea typeface="楷体_GB2312" panose="02010609030101010101" pitchFamily="49" charset="-122"/>
              </a:rPr>
              <a:t>2-8</a:t>
            </a:r>
            <a:r>
              <a:rPr lang="zh-CN" altLang="en-US" sz="2400" b="1" dirty="0">
                <a:solidFill>
                  <a:srgbClr val="0000FF"/>
                </a:solidFill>
                <a:latin typeface="楷体_GB2312" panose="02010609030101010101" pitchFamily="49" charset="-122"/>
                <a:ea typeface="楷体_GB2312" panose="02010609030101010101" pitchFamily="49" charset="-122"/>
              </a:rPr>
              <a:t>原则”</a:t>
            </a:r>
            <a:endParaRPr lang="zh-CN" altLang="en-US" sz="2400" dirty="0">
              <a:solidFill>
                <a:srgbClr val="0000FF"/>
              </a:solidFill>
              <a:latin typeface="楷体_GB2312" panose="02010609030101010101" pitchFamily="49" charset="-122"/>
              <a:ea typeface="楷体_GB2312" panose="02010609030101010101" pitchFamily="49" charset="-122"/>
            </a:endParaRPr>
          </a:p>
          <a:p>
            <a:pPr marL="630555" lvl="1" indent="-452755" eaLnBrk="1" hangingPunct="1">
              <a:lnSpc>
                <a:spcPct val="150000"/>
              </a:lnSpc>
              <a:buAutoNum type="circleNumDbPlain"/>
            </a:pPr>
            <a:r>
              <a:rPr lang="zh-CN" altLang="en-US" sz="2400" b="1" dirty="0">
                <a:latin typeface="楷体_GB2312" panose="02010609030101010101" pitchFamily="49" charset="-122"/>
                <a:ea typeface="楷体_GB2312" panose="02010609030101010101" pitchFamily="49" charset="-122"/>
              </a:rPr>
              <a:t>控制器硬件复杂（指令多，</a:t>
            </a:r>
            <a:endParaRPr lang="en-US" altLang="zh-CN" sz="2400" b="1">
              <a:latin typeface="楷体_GB2312" panose="02010609030101010101" pitchFamily="49" charset="-122"/>
              <a:ea typeface="楷体_GB2312" panose="02010609030101010101" pitchFamily="49" charset="-122"/>
            </a:endParaRPr>
          </a:p>
          <a:p>
            <a:pPr marL="630555" lvl="1" indent="-452755" eaLnBrk="1" hangingPunct="1">
              <a:lnSpc>
                <a:spcPct val="150000"/>
              </a:lnSpc>
              <a:buNone/>
            </a:pPr>
            <a:r>
              <a:rPr lang="zh-CN" altLang="en-US" sz="2400" b="1" dirty="0">
                <a:latin typeface="楷体_GB2312" panose="02010609030101010101" pitchFamily="49" charset="-122"/>
                <a:ea typeface="楷体_GB2312" panose="02010609030101010101" pitchFamily="49" charset="-122"/>
              </a:rPr>
              <a:t>且具有不定长格式和复杂的</a:t>
            </a:r>
            <a:endParaRPr lang="en-US" altLang="zh-CN" sz="2400" b="1">
              <a:latin typeface="楷体_GB2312" panose="02010609030101010101" pitchFamily="49" charset="-122"/>
              <a:ea typeface="楷体_GB2312" panose="02010609030101010101" pitchFamily="49" charset="-122"/>
            </a:endParaRPr>
          </a:p>
          <a:p>
            <a:pPr marL="630555" lvl="1" indent="-452755" eaLnBrk="1" hangingPunct="1">
              <a:lnSpc>
                <a:spcPct val="150000"/>
              </a:lnSpc>
              <a:buNone/>
            </a:pPr>
            <a:r>
              <a:rPr lang="zh-CN" altLang="en-US" sz="2400" b="1" dirty="0">
                <a:latin typeface="楷体_GB2312" panose="02010609030101010101" pitchFamily="49" charset="-122"/>
                <a:ea typeface="楷体_GB2312" panose="02010609030101010101" pitchFamily="49" charset="-122"/>
              </a:rPr>
              <a:t>数据类型），占用了大量芯</a:t>
            </a:r>
            <a:endParaRPr lang="en-US" altLang="zh-CN" sz="2400" b="1">
              <a:latin typeface="楷体_GB2312" panose="02010609030101010101" pitchFamily="49" charset="-122"/>
              <a:ea typeface="楷体_GB2312" panose="02010609030101010101" pitchFamily="49" charset="-122"/>
            </a:endParaRPr>
          </a:p>
          <a:p>
            <a:pPr marL="630555" lvl="1" indent="-452755" eaLnBrk="1" hangingPunct="1">
              <a:lnSpc>
                <a:spcPct val="150000"/>
              </a:lnSpc>
              <a:buNone/>
            </a:pPr>
            <a:r>
              <a:rPr lang="zh-CN" altLang="en-US" sz="2400" b="1" dirty="0">
                <a:latin typeface="楷体_GB2312" panose="02010609030101010101" pitchFamily="49" charset="-122"/>
                <a:ea typeface="楷体_GB2312" panose="02010609030101010101" pitchFamily="49" charset="-122"/>
              </a:rPr>
              <a:t>片面积，且容易出错；</a:t>
            </a:r>
            <a:endParaRPr lang="zh-CN" altLang="en-US" sz="2400" dirty="0">
              <a:latin typeface="楷体_GB2312" panose="02010609030101010101" pitchFamily="49" charset="-122"/>
              <a:ea typeface="楷体_GB2312" panose="02010609030101010101" pitchFamily="49" charset="-122"/>
            </a:endParaRPr>
          </a:p>
          <a:p>
            <a:pPr marL="630555" lvl="1" indent="-452755" eaLnBrk="1" hangingPunct="1">
              <a:lnSpc>
                <a:spcPct val="150000"/>
              </a:lnSpc>
              <a:buAutoNum type="circleNumDbPlain" startAt="3"/>
            </a:pPr>
            <a:r>
              <a:rPr lang="zh-CN" altLang="en-US" sz="2400" b="1" dirty="0">
                <a:solidFill>
                  <a:srgbClr val="0000FF"/>
                </a:solidFill>
                <a:latin typeface="楷体_GB2312" panose="02010609030101010101" pitchFamily="49" charset="-122"/>
                <a:ea typeface="楷体_GB2312" panose="02010609030101010101" pitchFamily="49" charset="-122"/>
              </a:rPr>
              <a:t>指令操作繁杂，速度慢；</a:t>
            </a:r>
            <a:endParaRPr lang="zh-CN" altLang="en-US" sz="2400" dirty="0">
              <a:solidFill>
                <a:srgbClr val="0000FF"/>
              </a:solidFill>
              <a:latin typeface="楷体_GB2312" panose="02010609030101010101" pitchFamily="49" charset="-122"/>
              <a:ea typeface="楷体_GB2312" panose="02010609030101010101" pitchFamily="49" charset="-122"/>
            </a:endParaRPr>
          </a:p>
          <a:p>
            <a:pPr marL="630555" lvl="1" indent="-452755" eaLnBrk="1" hangingPunct="1">
              <a:lnSpc>
                <a:spcPct val="150000"/>
              </a:lnSpc>
              <a:buAutoNum type="circleNumDbPlain" startAt="3"/>
            </a:pPr>
            <a:r>
              <a:rPr lang="zh-CN" altLang="en-US" sz="2400" b="1" dirty="0">
                <a:latin typeface="楷体_GB2312" panose="02010609030101010101" pitchFamily="49" charset="-122"/>
                <a:ea typeface="楷体_GB2312" panose="02010609030101010101" pitchFamily="49" charset="-122"/>
              </a:rPr>
              <a:t>指令规整性不好，不利用</a:t>
            </a:r>
            <a:endParaRPr lang="en-US" altLang="zh-CN" sz="2400" b="1">
              <a:latin typeface="楷体_GB2312" panose="02010609030101010101" pitchFamily="49" charset="-122"/>
              <a:ea typeface="楷体_GB2312" panose="02010609030101010101" pitchFamily="49" charset="-122"/>
            </a:endParaRPr>
          </a:p>
          <a:p>
            <a:pPr marL="630555" lvl="1" indent="-452755" eaLnBrk="1" hangingPunct="1">
              <a:lnSpc>
                <a:spcPct val="150000"/>
              </a:lnSpc>
              <a:buNone/>
            </a:pPr>
            <a:r>
              <a:rPr lang="zh-CN" altLang="en-US" sz="2400" b="1" dirty="0">
                <a:latin typeface="楷体_GB2312" panose="02010609030101010101" pitchFamily="49" charset="-122"/>
                <a:ea typeface="楷体_GB2312" panose="02010609030101010101" pitchFamily="49" charset="-122"/>
              </a:rPr>
              <a:t>采用流水线技术提高性能。</a:t>
            </a:r>
          </a:p>
        </p:txBody>
      </p:sp>
      <p:sp>
        <p:nvSpPr>
          <p:cNvPr id="30727"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
        <p:nvSpPr>
          <p:cNvPr id="30728" name="矩形 5"/>
          <p:cNvSpPr/>
          <p:nvPr/>
        </p:nvSpPr>
        <p:spPr>
          <a:xfrm>
            <a:off x="8316913" y="6488113"/>
            <a:ext cx="692150" cy="336550"/>
          </a:xfrm>
          <a:prstGeom prst="rect">
            <a:avLst/>
          </a:prstGeom>
          <a:noFill/>
          <a:ln w="9525">
            <a:noFill/>
          </a:ln>
        </p:spPr>
        <p:txBody>
          <a:bodyPr wrap="none">
            <a:spAutoFit/>
          </a:bodyPr>
          <a:lstStyle/>
          <a:p>
            <a:fld id="{9A0DB2DC-4C9A-4742-B13C-FB6460FD3503}" type="slidenum">
              <a:rPr lang="zh-CN" altLang="en-US" sz="1600" dirty="0">
                <a:solidFill>
                  <a:srgbClr val="CDFFCD"/>
                </a:solidFill>
                <a:latin typeface="Arial" panose="020B0604020202020204" pitchFamily="34" charset="0"/>
                <a:ea typeface="华文宋体" panose="02010600040101010101" pitchFamily="2" charset="-122"/>
              </a:rPr>
              <a:t>23</a:t>
            </a:fld>
            <a:r>
              <a:rPr lang="en-US" altLang="zh-CN" sz="1600">
                <a:solidFill>
                  <a:srgbClr val="CDFFCD"/>
                </a:solidFill>
                <a:latin typeface="Arial" panose="020B0604020202020204" pitchFamily="34" charset="0"/>
                <a:ea typeface="华文宋体" panose="02010600040101010101" pitchFamily="2" charset="-122"/>
              </a:rPr>
              <a:t>/68</a:t>
            </a:r>
            <a:endParaRPr lang="en-US" altLang="zh-CN" sz="2800">
              <a:latin typeface="Arial" panose="020B0604020202020204" pitchFamily="34" charset="0"/>
              <a:ea typeface="宋体" panose="02010600030101010101" pitchFamily="2" charset="-122"/>
            </a:endParaRPr>
          </a:p>
        </p:txBody>
      </p:sp>
      <p:pic>
        <p:nvPicPr>
          <p:cNvPr id="7" name="Picture 9"/>
          <p:cNvPicPr>
            <a:picLocks noChangeAspect="1"/>
          </p:cNvPicPr>
          <p:nvPr/>
        </p:nvPicPr>
        <p:blipFill>
          <a:blip r:embed="rId3"/>
          <a:stretch>
            <a:fillRect/>
          </a:stretch>
        </p:blipFill>
        <p:spPr>
          <a:xfrm>
            <a:off x="4876800" y="2209800"/>
            <a:ext cx="4267200" cy="42148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726">
                                            <p:txEl>
                                              <p:pRg st="0" end="0"/>
                                            </p:txEl>
                                          </p:spTgt>
                                        </p:tgtEl>
                                        <p:attrNameLst>
                                          <p:attrName>style.visibility</p:attrName>
                                        </p:attrNameLst>
                                      </p:cBhvr>
                                      <p:to>
                                        <p:strVal val="visible"/>
                                      </p:to>
                                    </p:set>
                                    <p:animEffect transition="in" filter="dissolve">
                                      <p:cBhvr>
                                        <p:cTn id="12" dur="500"/>
                                        <p:tgtEl>
                                          <p:spTgt spid="30726">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726">
                                            <p:txEl>
                                              <p:pRg st="1" end="1"/>
                                            </p:txEl>
                                          </p:spTgt>
                                        </p:tgtEl>
                                        <p:attrNameLst>
                                          <p:attrName>style.visibility</p:attrName>
                                        </p:attrNameLst>
                                      </p:cBhvr>
                                      <p:to>
                                        <p:strVal val="visible"/>
                                      </p:to>
                                    </p:set>
                                    <p:animEffect transition="in" filter="dissolve">
                                      <p:cBhvr>
                                        <p:cTn id="15" dur="500"/>
                                        <p:tgtEl>
                                          <p:spTgt spid="30726">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0726">
                                            <p:txEl>
                                              <p:pRg st="2" end="2"/>
                                            </p:txEl>
                                          </p:spTgt>
                                        </p:tgtEl>
                                        <p:attrNameLst>
                                          <p:attrName>style.visibility</p:attrName>
                                        </p:attrNameLst>
                                      </p:cBhvr>
                                      <p:to>
                                        <p:strVal val="visible"/>
                                      </p:to>
                                    </p:set>
                                    <p:animEffect transition="in" filter="dissolve">
                                      <p:cBhvr>
                                        <p:cTn id="18" dur="500"/>
                                        <p:tgtEl>
                                          <p:spTgt spid="30726">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0726">
                                            <p:txEl>
                                              <p:pRg st="3" end="3"/>
                                            </p:txEl>
                                          </p:spTgt>
                                        </p:tgtEl>
                                        <p:attrNameLst>
                                          <p:attrName>style.visibility</p:attrName>
                                        </p:attrNameLst>
                                      </p:cBhvr>
                                      <p:to>
                                        <p:strVal val="visible"/>
                                      </p:to>
                                    </p:set>
                                    <p:animEffect transition="in" filter="dissolve">
                                      <p:cBhvr>
                                        <p:cTn id="21" dur="500"/>
                                        <p:tgtEl>
                                          <p:spTgt spid="30726">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0726">
                                            <p:txEl>
                                              <p:pRg st="4" end="4"/>
                                            </p:txEl>
                                          </p:spTgt>
                                        </p:tgtEl>
                                        <p:attrNameLst>
                                          <p:attrName>style.visibility</p:attrName>
                                        </p:attrNameLst>
                                      </p:cBhvr>
                                      <p:to>
                                        <p:strVal val="visible"/>
                                      </p:to>
                                    </p:set>
                                    <p:animEffect transition="in" filter="dissolve">
                                      <p:cBhvr>
                                        <p:cTn id="24" dur="500"/>
                                        <p:tgtEl>
                                          <p:spTgt spid="30726">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0726">
                                            <p:txEl>
                                              <p:pRg st="5" end="5"/>
                                            </p:txEl>
                                          </p:spTgt>
                                        </p:tgtEl>
                                        <p:attrNameLst>
                                          <p:attrName>style.visibility</p:attrName>
                                        </p:attrNameLst>
                                      </p:cBhvr>
                                      <p:to>
                                        <p:strVal val="visible"/>
                                      </p:to>
                                    </p:set>
                                    <p:animEffect transition="in" filter="dissolve">
                                      <p:cBhvr>
                                        <p:cTn id="27" dur="500"/>
                                        <p:tgtEl>
                                          <p:spTgt spid="30726">
                                            <p:txEl>
                                              <p:pRg st="5" end="5"/>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0726">
                                            <p:txEl>
                                              <p:pRg st="6" end="6"/>
                                            </p:txEl>
                                          </p:spTgt>
                                        </p:tgtEl>
                                        <p:attrNameLst>
                                          <p:attrName>style.visibility</p:attrName>
                                        </p:attrNameLst>
                                      </p:cBhvr>
                                      <p:to>
                                        <p:strVal val="visible"/>
                                      </p:to>
                                    </p:set>
                                    <p:animEffect transition="in" filter="dissolve">
                                      <p:cBhvr>
                                        <p:cTn id="30" dur="500"/>
                                        <p:tgtEl>
                                          <p:spTgt spid="30726">
                                            <p:txEl>
                                              <p:pRg st="6" end="6"/>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726">
                                            <p:txEl>
                                              <p:pRg st="7" end="7"/>
                                            </p:txEl>
                                          </p:spTgt>
                                        </p:tgtEl>
                                        <p:attrNameLst>
                                          <p:attrName>style.visibility</p:attrName>
                                        </p:attrNameLst>
                                      </p:cBhvr>
                                      <p:to>
                                        <p:strVal val="visible"/>
                                      </p:to>
                                    </p:set>
                                    <p:animEffect transition="in" filter="dissolve">
                                      <p:cBhvr>
                                        <p:cTn id="33" dur="500"/>
                                        <p:tgtEl>
                                          <p:spTgt spid="30726">
                                            <p:txEl>
                                              <p:pRg st="7" end="7"/>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0726">
                                            <p:txEl>
                                              <p:pRg st="8" end="8"/>
                                            </p:txEl>
                                          </p:spTgt>
                                        </p:tgtEl>
                                        <p:attrNameLst>
                                          <p:attrName>style.visibility</p:attrName>
                                        </p:attrNameLst>
                                      </p:cBhvr>
                                      <p:to>
                                        <p:strVal val="visible"/>
                                      </p:to>
                                    </p:set>
                                    <p:animEffect transition="in" filter="dissolve">
                                      <p:cBhvr>
                                        <p:cTn id="36" dur="500"/>
                                        <p:tgtEl>
                                          <p:spTgt spid="307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24</a:t>
            </a:fld>
            <a:endParaRPr lang="zh-CN" altLang="en-US" sz="1200" b="1" dirty="0">
              <a:solidFill>
                <a:srgbClr val="7F7F7F"/>
              </a:solidFill>
              <a:latin typeface="Comic Sans MS" panose="030F0702030302020204" pitchFamily="66" charset="0"/>
            </a:endParaRPr>
          </a:p>
        </p:txBody>
      </p:sp>
      <p:sp>
        <p:nvSpPr>
          <p:cNvPr id="10"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31749" name="Rectangle 2"/>
          <p:cNvSpPr>
            <a:spLocks noGrp="1"/>
          </p:cNvSpPr>
          <p:nvPr>
            <p:ph type="title"/>
          </p:nvPr>
        </p:nvSpPr>
        <p:spPr>
          <a:xfrm>
            <a:off x="457200" y="0"/>
            <a:ext cx="8686800" cy="642938"/>
          </a:xfrm>
          <a:noFill/>
          <a:ln>
            <a:noFill/>
          </a:ln>
        </p:spPr>
        <p:txBody>
          <a:bodyPr vert="horz" wrap="square" lIns="91440" tIns="45720" rIns="91440" bIns="45720" anchor="ctr"/>
          <a:lstStyle/>
          <a:p>
            <a:pPr algn="ctr" eaLnBrk="1" hangingPunct="1"/>
            <a:r>
              <a:rPr lang="en-US" altLang="zh-CN" sz="3200">
                <a:latin typeface="Comic Sans MS" panose="030F0702030302020204" pitchFamily="66" charset="0"/>
                <a:ea typeface="隶书" panose="02010509060101010101" pitchFamily="49" charset="-122"/>
              </a:rPr>
              <a:t>RISC</a:t>
            </a:r>
            <a:r>
              <a:rPr lang="zh-CN" altLang="en-US" sz="3200" dirty="0">
                <a:latin typeface="Comic Sans MS" panose="030F0702030302020204" pitchFamily="66" charset="0"/>
                <a:ea typeface="隶书" panose="02010509060101010101" pitchFamily="49" charset="-122"/>
              </a:rPr>
              <a:t>的特点及设计思想</a:t>
            </a:r>
          </a:p>
        </p:txBody>
      </p:sp>
      <p:sp>
        <p:nvSpPr>
          <p:cNvPr id="31750" name="Rectangle 3"/>
          <p:cNvSpPr>
            <a:spLocks noGrp="1"/>
          </p:cNvSpPr>
          <p:nvPr>
            <p:ph type="dt" sz="half" idx="10"/>
          </p:nvPr>
        </p:nvSpPr>
        <p:spPr>
          <a:xfrm>
            <a:off x="762000" y="838200"/>
            <a:ext cx="8077200" cy="5248275"/>
          </a:xfrm>
        </p:spPr>
        <p:txBody>
          <a:bodyPr vert="horz" wrap="square" lIns="0" tIns="0" rIns="0" bIns="0" anchor="t"/>
          <a:lstStyle/>
          <a:p>
            <a:pPr eaLnBrk="1" hangingPunct="1">
              <a:spcBef>
                <a:spcPct val="0"/>
              </a:spcBef>
              <a:spcAft>
                <a:spcPts val="1800"/>
              </a:spcAft>
              <a:buFont typeface="隶书" panose="02010509060101010101" pitchFamily="49" charset="-122"/>
              <a:buNone/>
            </a:pPr>
            <a:r>
              <a:rPr lang="en-US" altLang="zh-CN" sz="2400">
                <a:latin typeface="楷体_GB2312" panose="02010609030101010101" pitchFamily="49" charset="-122"/>
                <a:ea typeface="楷体_GB2312" panose="02010609030101010101" pitchFamily="49" charset="-122"/>
              </a:rPr>
              <a:t>  </a:t>
            </a:r>
            <a:r>
              <a:rPr lang="en-US" altLang="zh-CN" sz="2400">
                <a:solidFill>
                  <a:srgbClr val="000000"/>
                </a:solidFill>
                <a:latin typeface="楷体_GB2312" panose="02010609030101010101" pitchFamily="49" charset="-122"/>
                <a:ea typeface="楷体_GB2312" panose="02010609030101010101" pitchFamily="49" charset="-122"/>
              </a:rPr>
              <a:t>RISC</a:t>
            </a:r>
            <a:r>
              <a:rPr lang="zh-CN" altLang="en-US" sz="2400" dirty="0">
                <a:solidFill>
                  <a:srgbClr val="000000"/>
                </a:solidFill>
                <a:latin typeface="楷体_GB2312" panose="02010609030101010101" pitchFamily="49" charset="-122"/>
                <a:ea typeface="楷体_GB2312" panose="02010609030101010101" pitchFamily="49" charset="-122"/>
              </a:rPr>
              <a:t>机的设计应当遵循以下五个原则：</a:t>
            </a:r>
            <a:endParaRPr lang="zh-CN" altLang="en-US" sz="2400" dirty="0">
              <a:latin typeface="楷体_GB2312" panose="02010609030101010101" pitchFamily="49" charset="-122"/>
              <a:ea typeface="楷体_GB2312" panose="02010609030101010101" pitchFamily="49" charset="-122"/>
            </a:endParaRPr>
          </a:p>
          <a:p>
            <a:pPr eaLnBrk="1" hangingPunct="1">
              <a:spcBef>
                <a:spcPct val="0"/>
              </a:spcBef>
              <a:spcAft>
                <a:spcPts val="1800"/>
              </a:spcAft>
              <a:buFont typeface="隶书" panose="02010509060101010101" pitchFamily="49" charset="-122"/>
              <a:buNone/>
            </a:pPr>
            <a:r>
              <a:rPr lang="zh-CN" altLang="en-US" sz="2400" dirty="0">
                <a:latin typeface="楷体_GB2312" panose="02010609030101010101" pitchFamily="49" charset="-122"/>
                <a:ea typeface="楷体_GB2312" panose="02010609030101010101" pitchFamily="49" charset="-122"/>
              </a:rPr>
              <a:t>① </a:t>
            </a:r>
            <a:r>
              <a:rPr lang="zh-CN" altLang="en-US" sz="2400" dirty="0">
                <a:solidFill>
                  <a:srgbClr val="0000FF"/>
                </a:solidFill>
                <a:latin typeface="楷体_GB2312" panose="02010609030101010101" pitchFamily="49" charset="-122"/>
                <a:ea typeface="楷体_GB2312" panose="02010609030101010101" pitchFamily="49" charset="-122"/>
              </a:rPr>
              <a:t>指令条数少，格式简单，易于译码；</a:t>
            </a:r>
          </a:p>
          <a:p>
            <a:pPr eaLnBrk="1" hangingPunct="1">
              <a:spcBef>
                <a:spcPct val="0"/>
              </a:spcBef>
              <a:spcAft>
                <a:spcPts val="1800"/>
              </a:spcAft>
              <a:buFont typeface="隶书" panose="02010509060101010101" pitchFamily="49" charset="-122"/>
              <a:buNone/>
            </a:pPr>
            <a:r>
              <a:rPr lang="zh-CN" altLang="en-US" sz="2400" dirty="0">
                <a:latin typeface="楷体_GB2312" panose="02010609030101010101" pitchFamily="49" charset="-122"/>
                <a:ea typeface="楷体_GB2312" panose="02010609030101010101" pitchFamily="49" charset="-122"/>
              </a:rPr>
              <a:t>② </a:t>
            </a:r>
            <a:r>
              <a:rPr lang="zh-CN" altLang="en-US" sz="2400" dirty="0">
                <a:solidFill>
                  <a:srgbClr val="000000"/>
                </a:solidFill>
                <a:latin typeface="楷体_GB2312" panose="02010609030101010101" pitchFamily="49" charset="-122"/>
                <a:ea typeface="楷体_GB2312" panose="02010609030101010101" pitchFamily="49" charset="-122"/>
              </a:rPr>
              <a:t>提供足够的寄存器，只允许</a:t>
            </a:r>
            <a:r>
              <a:rPr lang="en-US" altLang="zh-CN" sz="2400">
                <a:solidFill>
                  <a:srgbClr val="000000"/>
                </a:solidFill>
                <a:latin typeface="楷体_GB2312" panose="02010609030101010101" pitchFamily="49" charset="-122"/>
                <a:ea typeface="楷体_GB2312" panose="02010609030101010101" pitchFamily="49" charset="-122"/>
              </a:rPr>
              <a:t>load</a:t>
            </a:r>
            <a:r>
              <a:rPr lang="zh-CN" altLang="en-US" sz="2400" dirty="0">
                <a:solidFill>
                  <a:srgbClr val="000000"/>
                </a:solidFill>
                <a:latin typeface="楷体_GB2312" panose="02010609030101010101" pitchFamily="49" charset="-122"/>
                <a:ea typeface="楷体_GB2312" panose="02010609030101010101" pitchFamily="49" charset="-122"/>
              </a:rPr>
              <a:t>和</a:t>
            </a:r>
            <a:r>
              <a:rPr lang="en-US" altLang="zh-CN" sz="2400">
                <a:solidFill>
                  <a:srgbClr val="000000"/>
                </a:solidFill>
                <a:latin typeface="楷体_GB2312" panose="02010609030101010101" pitchFamily="49" charset="-122"/>
                <a:ea typeface="楷体_GB2312" panose="02010609030101010101" pitchFamily="49" charset="-122"/>
              </a:rPr>
              <a:t>store</a:t>
            </a:r>
            <a:r>
              <a:rPr lang="zh-CN" altLang="en-US" sz="2400" dirty="0">
                <a:solidFill>
                  <a:srgbClr val="000000"/>
                </a:solidFill>
                <a:latin typeface="楷体_GB2312" panose="02010609030101010101" pitchFamily="49" charset="-122"/>
                <a:ea typeface="楷体_GB2312" panose="02010609030101010101" pitchFamily="49" charset="-122"/>
              </a:rPr>
              <a:t>指令访问内存；</a:t>
            </a:r>
            <a:endParaRPr lang="zh-CN" altLang="en-US" sz="2400" dirty="0">
              <a:latin typeface="楷体_GB2312" panose="02010609030101010101" pitchFamily="49" charset="-122"/>
              <a:ea typeface="楷体_GB2312" panose="02010609030101010101" pitchFamily="49" charset="-122"/>
            </a:endParaRPr>
          </a:p>
          <a:p>
            <a:pPr eaLnBrk="1" hangingPunct="1">
              <a:spcBef>
                <a:spcPct val="0"/>
              </a:spcBef>
              <a:spcAft>
                <a:spcPts val="1800"/>
              </a:spcAft>
              <a:buFont typeface="隶书" panose="02010509060101010101" pitchFamily="49" charset="-122"/>
              <a:buNone/>
            </a:pPr>
            <a:r>
              <a:rPr lang="zh-CN" altLang="en-US" sz="2400" dirty="0">
                <a:latin typeface="楷体_GB2312" panose="02010609030101010101" pitchFamily="49" charset="-122"/>
                <a:ea typeface="楷体_GB2312" panose="02010609030101010101" pitchFamily="49" charset="-122"/>
              </a:rPr>
              <a:t>③ </a:t>
            </a:r>
            <a:r>
              <a:rPr lang="zh-CN" altLang="en-US" sz="2400" dirty="0">
                <a:solidFill>
                  <a:srgbClr val="0000FF"/>
                </a:solidFill>
                <a:latin typeface="楷体_GB2312" panose="02010609030101010101" pitchFamily="49" charset="-122"/>
                <a:ea typeface="楷体_GB2312" panose="02010609030101010101" pitchFamily="49" charset="-122"/>
              </a:rPr>
              <a:t>指令由硬件直接执行，</a:t>
            </a:r>
            <a:endParaRPr lang="en-US" altLang="zh-CN" sz="2400">
              <a:solidFill>
                <a:srgbClr val="0000FF"/>
              </a:solidFill>
              <a:latin typeface="楷体_GB2312" panose="02010609030101010101" pitchFamily="49" charset="-122"/>
              <a:ea typeface="楷体_GB2312" panose="02010609030101010101" pitchFamily="49" charset="-122"/>
            </a:endParaRPr>
          </a:p>
          <a:p>
            <a:pPr eaLnBrk="1" hangingPunct="1">
              <a:spcBef>
                <a:spcPct val="0"/>
              </a:spcBef>
              <a:spcAft>
                <a:spcPts val="1800"/>
              </a:spcAft>
              <a:buFont typeface="隶书" panose="02010509060101010101" pitchFamily="49" charset="-122"/>
              <a:buNone/>
            </a:pPr>
            <a:r>
              <a:rPr lang="en-US" altLang="zh-CN" sz="2400">
                <a:solidFill>
                  <a:srgbClr val="0000FF"/>
                </a:solidFill>
                <a:latin typeface="楷体_GB2312" panose="02010609030101010101" pitchFamily="49" charset="-122"/>
                <a:ea typeface="楷体_GB2312" panose="02010609030101010101" pitchFamily="49" charset="-122"/>
              </a:rPr>
              <a:t>   </a:t>
            </a:r>
            <a:r>
              <a:rPr lang="zh-CN" altLang="en-US" sz="2400" dirty="0">
                <a:solidFill>
                  <a:srgbClr val="0000FF"/>
                </a:solidFill>
                <a:latin typeface="楷体_GB2312" panose="02010609030101010101" pitchFamily="49" charset="-122"/>
                <a:ea typeface="楷体_GB2312" panose="02010609030101010101" pitchFamily="49" charset="-122"/>
              </a:rPr>
              <a:t>在单个周期内完成；</a:t>
            </a:r>
          </a:p>
          <a:p>
            <a:pPr eaLnBrk="1" hangingPunct="1">
              <a:spcBef>
                <a:spcPct val="0"/>
              </a:spcBef>
              <a:spcAft>
                <a:spcPts val="1800"/>
              </a:spcAft>
              <a:buFont typeface="隶书" panose="02010509060101010101" pitchFamily="49" charset="-122"/>
              <a:buNone/>
            </a:pPr>
            <a:r>
              <a:rPr lang="zh-CN" altLang="en-US" sz="2400" dirty="0">
                <a:latin typeface="楷体_GB2312" panose="02010609030101010101" pitchFamily="49" charset="-122"/>
                <a:ea typeface="楷体_GB2312" panose="02010609030101010101" pitchFamily="49" charset="-122"/>
              </a:rPr>
              <a:t>④ </a:t>
            </a:r>
            <a:r>
              <a:rPr lang="zh-CN" altLang="en-US" sz="2400" dirty="0">
                <a:solidFill>
                  <a:srgbClr val="000000"/>
                </a:solidFill>
                <a:latin typeface="楷体_GB2312" panose="02010609030101010101" pitchFamily="49" charset="-122"/>
                <a:ea typeface="楷体_GB2312" panose="02010609030101010101" pitchFamily="49" charset="-122"/>
              </a:rPr>
              <a:t>充分利用流水线；</a:t>
            </a:r>
            <a:endParaRPr lang="zh-CN" altLang="en-US" sz="2400" dirty="0">
              <a:latin typeface="楷体_GB2312" panose="02010609030101010101" pitchFamily="49" charset="-122"/>
              <a:ea typeface="楷体_GB2312" panose="02010609030101010101" pitchFamily="49" charset="-122"/>
            </a:endParaRPr>
          </a:p>
          <a:p>
            <a:pPr eaLnBrk="1" hangingPunct="1">
              <a:spcBef>
                <a:spcPct val="0"/>
              </a:spcBef>
              <a:spcAft>
                <a:spcPts val="1800"/>
              </a:spcAft>
              <a:buFont typeface="隶书" panose="02010509060101010101" pitchFamily="49" charset="-122"/>
              <a:buNone/>
            </a:pPr>
            <a:r>
              <a:rPr lang="zh-CN" altLang="en-US" sz="2400" dirty="0">
                <a:latin typeface="楷体_GB2312" panose="02010609030101010101" pitchFamily="49" charset="-122"/>
                <a:ea typeface="楷体_GB2312" panose="02010609030101010101" pitchFamily="49" charset="-122"/>
              </a:rPr>
              <a:t>⑤ </a:t>
            </a:r>
            <a:r>
              <a:rPr lang="zh-CN" altLang="en-US" sz="2400" dirty="0">
                <a:solidFill>
                  <a:srgbClr val="0000FF"/>
                </a:solidFill>
                <a:latin typeface="楷体_GB2312" panose="02010609030101010101" pitchFamily="49" charset="-122"/>
                <a:ea typeface="楷体_GB2312" panose="02010609030101010101" pitchFamily="49" charset="-122"/>
              </a:rPr>
              <a:t>依赖优化编译器的作用；</a:t>
            </a:r>
            <a:r>
              <a:rPr lang="zh-CN" altLang="en-US" sz="2400" dirty="0">
                <a:latin typeface="楷体_GB2312" panose="02010609030101010101" pitchFamily="49" charset="-122"/>
                <a:ea typeface="楷体_GB2312" panose="02010609030101010101" pitchFamily="49" charset="-122"/>
              </a:rPr>
              <a:t> </a:t>
            </a:r>
          </a:p>
        </p:txBody>
      </p:sp>
      <p:pic>
        <p:nvPicPr>
          <p:cNvPr id="31751" name="Picture 7" descr="图2-21硬连逻辑控制单元（RISC）"/>
          <p:cNvPicPr>
            <a:picLocks noChangeAspect="1"/>
          </p:cNvPicPr>
          <p:nvPr/>
        </p:nvPicPr>
        <p:blipFill>
          <a:blip r:embed="rId3">
            <a:lum bright="-6000" contrast="48000"/>
          </a:blip>
          <a:stretch>
            <a:fillRect/>
          </a:stretch>
        </p:blipFill>
        <p:spPr>
          <a:xfrm>
            <a:off x="4626610" y="2659380"/>
            <a:ext cx="4364990" cy="3893820"/>
          </a:xfrm>
          <a:prstGeom prst="rect">
            <a:avLst/>
          </a:prstGeom>
          <a:noFill/>
          <a:ln w="9525" cap="flat" cmpd="sng">
            <a:solidFill>
              <a:srgbClr val="00FFFF"/>
            </a:solidFill>
            <a:prstDash val="lgDash"/>
            <a:miter/>
            <a:headEnd type="none" w="med" len="med"/>
            <a:tailEnd type="none" w="med" len="med"/>
          </a:ln>
        </p:spPr>
      </p:pic>
      <p:sp>
        <p:nvSpPr>
          <p:cNvPr id="31752"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
        <p:nvSpPr>
          <p:cNvPr id="31753" name="矩形 5"/>
          <p:cNvSpPr/>
          <p:nvPr/>
        </p:nvSpPr>
        <p:spPr>
          <a:xfrm>
            <a:off x="8316913" y="6488113"/>
            <a:ext cx="692150" cy="336550"/>
          </a:xfrm>
          <a:prstGeom prst="rect">
            <a:avLst/>
          </a:prstGeom>
          <a:noFill/>
          <a:ln w="9525">
            <a:noFill/>
          </a:ln>
        </p:spPr>
        <p:txBody>
          <a:bodyPr wrap="none">
            <a:spAutoFit/>
          </a:bodyPr>
          <a:lstStyle/>
          <a:p>
            <a:fld id="{9A0DB2DC-4C9A-4742-B13C-FB6460FD3503}" type="slidenum">
              <a:rPr lang="zh-CN" altLang="en-US" sz="1600" dirty="0">
                <a:solidFill>
                  <a:srgbClr val="CDFFCD"/>
                </a:solidFill>
                <a:latin typeface="Arial" panose="020B0604020202020204" pitchFamily="34" charset="0"/>
                <a:ea typeface="华文宋体" panose="02010600040101010101" pitchFamily="2" charset="-122"/>
              </a:rPr>
              <a:t>24</a:t>
            </a:fld>
            <a:r>
              <a:rPr lang="en-US" altLang="zh-CN" sz="1600">
                <a:solidFill>
                  <a:srgbClr val="CDFFCD"/>
                </a:solidFill>
                <a:latin typeface="Arial" panose="020B0604020202020204" pitchFamily="34" charset="0"/>
                <a:ea typeface="华文宋体" panose="02010600040101010101" pitchFamily="2" charset="-122"/>
              </a:rPr>
              <a:t>/68</a:t>
            </a:r>
            <a:endParaRPr lang="en-US" altLang="zh-CN" sz="2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751"/>
                                        </p:tgtEl>
                                        <p:attrNameLst>
                                          <p:attrName>style.visibility</p:attrName>
                                        </p:attrNameLst>
                                      </p:cBhvr>
                                      <p:to>
                                        <p:strVal val="visible"/>
                                      </p:to>
                                    </p:set>
                                    <p:animEffect transition="in" filter="dissolve">
                                      <p:cBhvr>
                                        <p:cTn id="7" dur="500"/>
                                        <p:tgtEl>
                                          <p:spTgt spid="317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50">
                                            <p:txEl>
                                              <p:pRg st="0" end="0"/>
                                            </p:txEl>
                                          </p:spTgt>
                                        </p:tgtEl>
                                        <p:attrNameLst>
                                          <p:attrName>style.visibility</p:attrName>
                                        </p:attrNameLst>
                                      </p:cBhvr>
                                      <p:to>
                                        <p:strVal val="visible"/>
                                      </p:to>
                                    </p:set>
                                    <p:animEffect transition="in" filter="dissolve">
                                      <p:cBhvr>
                                        <p:cTn id="12" dur="500"/>
                                        <p:tgtEl>
                                          <p:spTgt spid="3175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750">
                                            <p:txEl>
                                              <p:pRg st="1" end="1"/>
                                            </p:txEl>
                                          </p:spTgt>
                                        </p:tgtEl>
                                        <p:attrNameLst>
                                          <p:attrName>style.visibility</p:attrName>
                                        </p:attrNameLst>
                                      </p:cBhvr>
                                      <p:to>
                                        <p:strVal val="visible"/>
                                      </p:to>
                                    </p:set>
                                    <p:animEffect transition="in" filter="dissolve">
                                      <p:cBhvr>
                                        <p:cTn id="17" dur="500"/>
                                        <p:tgtEl>
                                          <p:spTgt spid="3175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750">
                                            <p:txEl>
                                              <p:pRg st="2" end="2"/>
                                            </p:txEl>
                                          </p:spTgt>
                                        </p:tgtEl>
                                        <p:attrNameLst>
                                          <p:attrName>style.visibility</p:attrName>
                                        </p:attrNameLst>
                                      </p:cBhvr>
                                      <p:to>
                                        <p:strVal val="visible"/>
                                      </p:to>
                                    </p:set>
                                    <p:animEffect transition="in" filter="dissolve">
                                      <p:cBhvr>
                                        <p:cTn id="22" dur="500"/>
                                        <p:tgtEl>
                                          <p:spTgt spid="3175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750">
                                            <p:txEl>
                                              <p:pRg st="3" end="3"/>
                                            </p:txEl>
                                          </p:spTgt>
                                        </p:tgtEl>
                                        <p:attrNameLst>
                                          <p:attrName>style.visibility</p:attrName>
                                        </p:attrNameLst>
                                      </p:cBhvr>
                                      <p:to>
                                        <p:strVal val="visible"/>
                                      </p:to>
                                    </p:set>
                                    <p:animEffect transition="in" filter="dissolve">
                                      <p:cBhvr>
                                        <p:cTn id="27" dur="500"/>
                                        <p:tgtEl>
                                          <p:spTgt spid="3175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1750">
                                            <p:txEl>
                                              <p:pRg st="4" end="4"/>
                                            </p:txEl>
                                          </p:spTgt>
                                        </p:tgtEl>
                                        <p:attrNameLst>
                                          <p:attrName>style.visibility</p:attrName>
                                        </p:attrNameLst>
                                      </p:cBhvr>
                                      <p:to>
                                        <p:strVal val="visible"/>
                                      </p:to>
                                    </p:set>
                                    <p:animEffect transition="in" filter="dissolve">
                                      <p:cBhvr>
                                        <p:cTn id="32" dur="500"/>
                                        <p:tgtEl>
                                          <p:spTgt spid="3175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1750">
                                            <p:txEl>
                                              <p:pRg st="5" end="5"/>
                                            </p:txEl>
                                          </p:spTgt>
                                        </p:tgtEl>
                                        <p:attrNameLst>
                                          <p:attrName>style.visibility</p:attrName>
                                        </p:attrNameLst>
                                      </p:cBhvr>
                                      <p:to>
                                        <p:strVal val="visible"/>
                                      </p:to>
                                    </p:set>
                                    <p:animEffect transition="in" filter="dissolve">
                                      <p:cBhvr>
                                        <p:cTn id="37" dur="500"/>
                                        <p:tgtEl>
                                          <p:spTgt spid="3175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1750">
                                            <p:txEl>
                                              <p:pRg st="6" end="6"/>
                                            </p:txEl>
                                          </p:spTgt>
                                        </p:tgtEl>
                                        <p:attrNameLst>
                                          <p:attrName>style.visibility</p:attrName>
                                        </p:attrNameLst>
                                      </p:cBhvr>
                                      <p:to>
                                        <p:strVal val="visible"/>
                                      </p:to>
                                    </p:set>
                                    <p:animEffect transition="in" filter="dissolve">
                                      <p:cBhvr>
                                        <p:cTn id="42" dur="500"/>
                                        <p:tgtEl>
                                          <p:spTgt spid="317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533400" y="0"/>
            <a:ext cx="8131175" cy="855663"/>
          </a:xfrm>
          <a:noFill/>
          <a:ln>
            <a:noFill/>
          </a:ln>
        </p:spPr>
        <p:txBody>
          <a:bodyPr vert="horz" wrap="square" lIns="91440" tIns="45720" rIns="91440" bIns="45720" anchor="ctr"/>
          <a:lstStyle/>
          <a:p>
            <a:pPr marL="254000" indent="-254000" eaLnBrk="1" hangingPunct="1">
              <a:buSzPct val="75000"/>
            </a:pPr>
            <a:r>
              <a:rPr lang="en-US" altLang="zh-CN">
                <a:latin typeface="Comic Sans MS" panose="030F0702030302020204" pitchFamily="66" charset="0"/>
                <a:ea typeface="隶书" panose="02010509060101010101" pitchFamily="49" charset="-122"/>
              </a:rPr>
              <a:t>CISC</a:t>
            </a:r>
            <a:r>
              <a:rPr lang="zh-CN" altLang="en-US" dirty="0">
                <a:latin typeface="Comic Sans MS" panose="030F0702030302020204" pitchFamily="66" charset="0"/>
                <a:ea typeface="隶书" panose="02010509060101010101" pitchFamily="49" charset="-122"/>
              </a:rPr>
              <a:t>与</a:t>
            </a:r>
            <a:r>
              <a:rPr lang="en-US" altLang="zh-CN">
                <a:latin typeface="Comic Sans MS" panose="030F0702030302020204" pitchFamily="66" charset="0"/>
                <a:ea typeface="隶书" panose="02010509060101010101" pitchFamily="49" charset="-122"/>
              </a:rPr>
              <a:t>RISC</a:t>
            </a:r>
            <a:r>
              <a:rPr lang="zh-CN" altLang="en-US" dirty="0">
                <a:latin typeface="Comic Sans MS" panose="030F0702030302020204" pitchFamily="66" charset="0"/>
                <a:ea typeface="隶书" panose="02010509060101010101" pitchFamily="49" charset="-122"/>
              </a:rPr>
              <a:t>的数据流</a:t>
            </a:r>
          </a:p>
        </p:txBody>
      </p:sp>
      <p:grpSp>
        <p:nvGrpSpPr>
          <p:cNvPr id="2" name="Group 58"/>
          <p:cNvGrpSpPr/>
          <p:nvPr/>
        </p:nvGrpSpPr>
        <p:grpSpPr>
          <a:xfrm>
            <a:off x="609600" y="1447800"/>
            <a:ext cx="8324850" cy="4941888"/>
            <a:chOff x="583" y="1117"/>
            <a:chExt cx="4290" cy="3113"/>
          </a:xfrm>
        </p:grpSpPr>
        <p:sp>
          <p:nvSpPr>
            <p:cNvPr id="32780" name="AutoShape 8"/>
            <p:cNvSpPr/>
            <p:nvPr/>
          </p:nvSpPr>
          <p:spPr>
            <a:xfrm>
              <a:off x="2273" y="2892"/>
              <a:ext cx="1860" cy="931"/>
            </a:xfrm>
            <a:prstGeom prst="flowChartAlternateProcess">
              <a:avLst/>
            </a:prstGeom>
            <a:solidFill>
              <a:srgbClr val="0000CC">
                <a:alpha val="50195"/>
              </a:srgbClr>
            </a:solid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32781" name="Text Box 3"/>
            <p:cNvSpPr txBox="1"/>
            <p:nvPr/>
          </p:nvSpPr>
          <p:spPr>
            <a:xfrm>
              <a:off x="1160" y="3161"/>
              <a:ext cx="365" cy="266"/>
            </a:xfrm>
            <a:prstGeom prst="rect">
              <a:avLst/>
            </a:prstGeom>
            <a:noFill/>
            <a:ln w="25400" cap="flat" cmpd="sng">
              <a:solidFill>
                <a:schemeClr val="tx1"/>
              </a:solidFill>
              <a:prstDash val="solid"/>
              <a:miter/>
              <a:headEnd type="none" w="med" len="med"/>
              <a:tailEnd type="none" w="med" len="med"/>
            </a:ln>
          </p:spPr>
          <p:txBody>
            <a:bodyPr>
              <a:spAutoFit/>
            </a:bodyPr>
            <a:lstStyle/>
            <a:p>
              <a:pPr algn="ctr">
                <a:spcBef>
                  <a:spcPct val="50000"/>
                </a:spcBef>
              </a:pPr>
              <a:r>
                <a:rPr lang="en-US" altLang="zh-CN" sz="2000">
                  <a:latin typeface="Times New Roman" panose="02020603050405020304" pitchFamily="18" charset="0"/>
                  <a:ea typeface="宋体" panose="02010600030101010101" pitchFamily="2" charset="-122"/>
                </a:rPr>
                <a:t>IR</a:t>
              </a:r>
            </a:p>
          </p:txBody>
        </p:sp>
        <p:sp>
          <p:nvSpPr>
            <p:cNvPr id="32782" name="Text Box 4"/>
            <p:cNvSpPr txBox="1"/>
            <p:nvPr/>
          </p:nvSpPr>
          <p:spPr>
            <a:xfrm>
              <a:off x="1743" y="3161"/>
              <a:ext cx="365" cy="266"/>
            </a:xfrm>
            <a:prstGeom prst="rect">
              <a:avLst/>
            </a:prstGeom>
            <a:noFill/>
            <a:ln w="25400" cap="flat" cmpd="sng">
              <a:solidFill>
                <a:schemeClr val="tx1"/>
              </a:solidFill>
              <a:prstDash val="solid"/>
              <a:miter/>
              <a:headEnd type="none" w="med" len="med"/>
              <a:tailEnd type="none" w="med" len="med"/>
            </a:ln>
          </p:spPr>
          <p:txBody>
            <a:bodyPr>
              <a:spAutoFit/>
            </a:bodyPr>
            <a:lstStyle/>
            <a:p>
              <a:pPr algn="ctr">
                <a:spcBef>
                  <a:spcPct val="50000"/>
                </a:spcBef>
              </a:pPr>
              <a:r>
                <a:rPr lang="en-US" altLang="zh-CN" sz="2000">
                  <a:latin typeface="Times New Roman" panose="02020603050405020304" pitchFamily="18" charset="0"/>
                  <a:ea typeface="宋体" panose="02010600030101010101" pitchFamily="2" charset="-122"/>
                </a:rPr>
                <a:t>ID</a:t>
              </a:r>
            </a:p>
          </p:txBody>
        </p:sp>
        <p:sp>
          <p:nvSpPr>
            <p:cNvPr id="32783" name="Text Box 5"/>
            <p:cNvSpPr txBox="1"/>
            <p:nvPr/>
          </p:nvSpPr>
          <p:spPr>
            <a:xfrm>
              <a:off x="2383" y="3157"/>
              <a:ext cx="365" cy="291"/>
            </a:xfrm>
            <a:prstGeom prst="rect">
              <a:avLst/>
            </a:prstGeom>
            <a:noFill/>
            <a:ln w="25400" cap="flat" cmpd="sng">
              <a:solidFill>
                <a:schemeClr val="tx1"/>
              </a:solidFill>
              <a:prstDash val="solid"/>
              <a:miter/>
              <a:headEnd type="none" w="med" len="med"/>
              <a:tailEnd type="none" w="med" len="med"/>
            </a:ln>
          </p:spPr>
          <p:txBody>
            <a:bodyPr lIns="0" rIns="0">
              <a:spAutoFit/>
            </a:bodyPr>
            <a:lstStyle/>
            <a:p>
              <a:pPr algn="ctr">
                <a:spcBef>
                  <a:spcPct val="50000"/>
                </a:spcBef>
              </a:pPr>
              <a:r>
                <a:rPr lang="en-US" altLang="zh-CN" sz="2400">
                  <a:latin typeface="Times New Roman" panose="02020603050405020304" pitchFamily="18" charset="0"/>
                  <a:ea typeface="宋体" panose="02010600030101010101" pitchFamily="2" charset="-122"/>
                </a:rPr>
                <a:t>REG</a:t>
              </a:r>
            </a:p>
          </p:txBody>
        </p:sp>
        <p:sp>
          <p:nvSpPr>
            <p:cNvPr id="32784" name="Text Box 6"/>
            <p:cNvSpPr txBox="1"/>
            <p:nvPr/>
          </p:nvSpPr>
          <p:spPr>
            <a:xfrm>
              <a:off x="2974" y="3157"/>
              <a:ext cx="365" cy="291"/>
            </a:xfrm>
            <a:prstGeom prst="rect">
              <a:avLst/>
            </a:prstGeom>
            <a:noFill/>
            <a:ln w="25400" cap="flat" cmpd="sng">
              <a:solidFill>
                <a:schemeClr val="tx1"/>
              </a:solidFill>
              <a:prstDash val="solid"/>
              <a:miter/>
              <a:headEnd type="none" w="med" len="med"/>
              <a:tailEnd type="none" w="med" len="med"/>
            </a:ln>
          </p:spPr>
          <p:txBody>
            <a:bodyPr lIns="0" rIns="0">
              <a:spAutoFit/>
            </a:bodyPr>
            <a:lstStyle/>
            <a:p>
              <a:pPr algn="ctr">
                <a:spcBef>
                  <a:spcPct val="50000"/>
                </a:spcBef>
              </a:pPr>
              <a:r>
                <a:rPr lang="en-US" altLang="zh-CN" sz="2400">
                  <a:latin typeface="Times New Roman" panose="02020603050405020304" pitchFamily="18" charset="0"/>
                  <a:ea typeface="宋体" panose="02010600030101010101" pitchFamily="2" charset="-122"/>
                </a:rPr>
                <a:t>ALU</a:t>
              </a:r>
            </a:p>
          </p:txBody>
        </p:sp>
        <p:sp>
          <p:nvSpPr>
            <p:cNvPr id="32785" name="Text Box 7"/>
            <p:cNvSpPr txBox="1"/>
            <p:nvPr/>
          </p:nvSpPr>
          <p:spPr>
            <a:xfrm>
              <a:off x="3607" y="3157"/>
              <a:ext cx="365" cy="252"/>
            </a:xfrm>
            <a:prstGeom prst="rect">
              <a:avLst/>
            </a:prstGeom>
            <a:noFill/>
            <a:ln w="25400" cap="flat" cmpd="sng">
              <a:solidFill>
                <a:schemeClr val="tx1"/>
              </a:solidFill>
              <a:prstDash val="solid"/>
              <a:miter/>
              <a:headEnd type="none" w="med" len="med"/>
              <a:tailEnd type="none" w="med" len="med"/>
            </a:ln>
          </p:spPr>
          <p:txBody>
            <a:bodyPr lIns="0" rIns="0">
              <a:spAutoFit/>
            </a:bodyPr>
            <a:lstStyle/>
            <a:p>
              <a:pPr algn="ctr">
                <a:spcBef>
                  <a:spcPct val="50000"/>
                </a:spcBef>
              </a:pPr>
              <a:r>
                <a:rPr lang="en-US" altLang="zh-CN" sz="2000">
                  <a:latin typeface="Times New Roman" panose="02020603050405020304" pitchFamily="18" charset="0"/>
                  <a:ea typeface="宋体" panose="02010600030101010101" pitchFamily="2" charset="-122"/>
                </a:rPr>
                <a:t>MEM</a:t>
              </a:r>
            </a:p>
          </p:txBody>
        </p:sp>
        <p:sp>
          <p:nvSpPr>
            <p:cNvPr id="32786" name="Text Box 9"/>
            <p:cNvSpPr txBox="1"/>
            <p:nvPr/>
          </p:nvSpPr>
          <p:spPr>
            <a:xfrm>
              <a:off x="583" y="3150"/>
              <a:ext cx="410" cy="233"/>
            </a:xfrm>
            <a:prstGeom prst="rect">
              <a:avLst/>
            </a:prstGeom>
            <a:noFill/>
            <a:ln w="25400">
              <a:noFill/>
            </a:ln>
          </p:spPr>
          <p:txBody>
            <a:bodyPr>
              <a:spAutoFit/>
            </a:bodyPr>
            <a:lstStyle/>
            <a:p>
              <a:pPr algn="ctr">
                <a:spcBef>
                  <a:spcPct val="50000"/>
                </a:spcBef>
              </a:pPr>
              <a:r>
                <a:rPr lang="zh-CN" altLang="en-US" dirty="0">
                  <a:latin typeface="Times New Roman" panose="02020603050405020304" pitchFamily="18" charset="0"/>
                  <a:ea typeface="宋体" panose="02010600030101010101" pitchFamily="2" charset="-122"/>
                </a:rPr>
                <a:t>开始</a:t>
              </a:r>
            </a:p>
          </p:txBody>
        </p:sp>
        <p:sp>
          <p:nvSpPr>
            <p:cNvPr id="32787" name="Text Box 10"/>
            <p:cNvSpPr txBox="1"/>
            <p:nvPr/>
          </p:nvSpPr>
          <p:spPr>
            <a:xfrm>
              <a:off x="4463" y="3348"/>
              <a:ext cx="410" cy="252"/>
            </a:xfrm>
            <a:prstGeom prst="rect">
              <a:avLst/>
            </a:prstGeom>
            <a:noFill/>
            <a:ln w="25400">
              <a:noFill/>
            </a:ln>
          </p:spPr>
          <p:txBody>
            <a:bodyPr>
              <a:spAutoFit/>
            </a:bodyPr>
            <a:lstStyle/>
            <a:p>
              <a:pPr algn="ctr">
                <a:spcBef>
                  <a:spcPct val="50000"/>
                </a:spcBef>
              </a:pPr>
              <a:r>
                <a:rPr lang="zh-CN" altLang="en-US" sz="2000" dirty="0">
                  <a:latin typeface="Times New Roman" panose="02020603050405020304" pitchFamily="18" charset="0"/>
                  <a:ea typeface="宋体" panose="02010600030101010101" pitchFamily="2" charset="-122"/>
                </a:rPr>
                <a:t>退出</a:t>
              </a:r>
            </a:p>
          </p:txBody>
        </p:sp>
        <p:sp>
          <p:nvSpPr>
            <p:cNvPr id="32788" name="Line 11"/>
            <p:cNvSpPr/>
            <p:nvPr/>
          </p:nvSpPr>
          <p:spPr>
            <a:xfrm>
              <a:off x="903" y="3226"/>
              <a:ext cx="257" cy="0"/>
            </a:xfrm>
            <a:prstGeom prst="line">
              <a:avLst/>
            </a:prstGeom>
            <a:ln w="25400" cap="flat" cmpd="sng">
              <a:solidFill>
                <a:schemeClr val="tx1"/>
              </a:solidFill>
              <a:prstDash val="solid"/>
              <a:headEnd type="none" w="med" len="med"/>
              <a:tailEnd type="triangle" w="med" len="med"/>
            </a:ln>
          </p:spPr>
        </p:sp>
        <p:sp>
          <p:nvSpPr>
            <p:cNvPr id="32789" name="Line 12"/>
            <p:cNvSpPr/>
            <p:nvPr/>
          </p:nvSpPr>
          <p:spPr>
            <a:xfrm>
              <a:off x="1525" y="3226"/>
              <a:ext cx="218" cy="0"/>
            </a:xfrm>
            <a:prstGeom prst="line">
              <a:avLst/>
            </a:prstGeom>
            <a:ln w="25400" cap="flat" cmpd="sng">
              <a:solidFill>
                <a:schemeClr val="tx1"/>
              </a:solidFill>
              <a:prstDash val="solid"/>
              <a:headEnd type="none" w="med" len="med"/>
              <a:tailEnd type="triangle" w="med" len="med"/>
            </a:ln>
          </p:spPr>
        </p:sp>
        <p:sp>
          <p:nvSpPr>
            <p:cNvPr id="32790" name="Line 13"/>
            <p:cNvSpPr/>
            <p:nvPr/>
          </p:nvSpPr>
          <p:spPr>
            <a:xfrm>
              <a:off x="2108" y="3226"/>
              <a:ext cx="165" cy="0"/>
            </a:xfrm>
            <a:prstGeom prst="line">
              <a:avLst/>
            </a:prstGeom>
            <a:ln w="25400" cap="flat" cmpd="sng">
              <a:solidFill>
                <a:schemeClr val="tx1"/>
              </a:solidFill>
              <a:prstDash val="solid"/>
              <a:headEnd type="none" w="med" len="med"/>
              <a:tailEnd type="triangle" w="med" len="med"/>
            </a:ln>
          </p:spPr>
        </p:sp>
        <p:sp>
          <p:nvSpPr>
            <p:cNvPr id="32791" name="Line 14"/>
            <p:cNvSpPr/>
            <p:nvPr/>
          </p:nvSpPr>
          <p:spPr>
            <a:xfrm>
              <a:off x="4133" y="3375"/>
              <a:ext cx="400" cy="0"/>
            </a:xfrm>
            <a:prstGeom prst="line">
              <a:avLst/>
            </a:prstGeom>
            <a:ln w="25400" cap="flat" cmpd="sng">
              <a:solidFill>
                <a:schemeClr val="tx1"/>
              </a:solidFill>
              <a:prstDash val="solid"/>
              <a:headEnd type="none" w="med" len="med"/>
              <a:tailEnd type="triangle" w="med" len="med"/>
            </a:ln>
          </p:spPr>
        </p:sp>
        <p:sp>
          <p:nvSpPr>
            <p:cNvPr id="32792" name="Line 15"/>
            <p:cNvSpPr/>
            <p:nvPr/>
          </p:nvSpPr>
          <p:spPr>
            <a:xfrm>
              <a:off x="2748" y="3226"/>
              <a:ext cx="226" cy="0"/>
            </a:xfrm>
            <a:prstGeom prst="line">
              <a:avLst/>
            </a:prstGeom>
            <a:ln w="25400" cap="flat" cmpd="sng">
              <a:solidFill>
                <a:schemeClr val="tx1"/>
              </a:solidFill>
              <a:prstDash val="solid"/>
              <a:headEnd type="none" w="med" len="med"/>
              <a:tailEnd type="triangle" w="med" len="med"/>
            </a:ln>
          </p:spPr>
        </p:sp>
        <p:sp>
          <p:nvSpPr>
            <p:cNvPr id="32793" name="Line 16"/>
            <p:cNvSpPr/>
            <p:nvPr/>
          </p:nvSpPr>
          <p:spPr>
            <a:xfrm>
              <a:off x="3349" y="3240"/>
              <a:ext cx="139" cy="0"/>
            </a:xfrm>
            <a:prstGeom prst="line">
              <a:avLst/>
            </a:prstGeom>
            <a:ln w="25400" cap="flat" cmpd="sng">
              <a:solidFill>
                <a:schemeClr val="tx1"/>
              </a:solidFill>
              <a:prstDash val="solid"/>
              <a:headEnd type="none" w="med" len="med"/>
              <a:tailEnd type="none" w="med" len="med"/>
            </a:ln>
          </p:spPr>
        </p:sp>
        <p:sp>
          <p:nvSpPr>
            <p:cNvPr id="32794" name="Line 17"/>
            <p:cNvSpPr/>
            <p:nvPr/>
          </p:nvSpPr>
          <p:spPr>
            <a:xfrm flipH="1">
              <a:off x="2564" y="3521"/>
              <a:ext cx="1217" cy="0"/>
            </a:xfrm>
            <a:prstGeom prst="line">
              <a:avLst/>
            </a:prstGeom>
            <a:ln w="25400" cap="flat" cmpd="sng">
              <a:solidFill>
                <a:schemeClr val="tx1"/>
              </a:solidFill>
              <a:prstDash val="solid"/>
              <a:headEnd type="none" w="med" len="med"/>
              <a:tailEnd type="none" w="med" len="med"/>
            </a:ln>
          </p:spPr>
        </p:sp>
        <p:sp>
          <p:nvSpPr>
            <p:cNvPr id="32795" name="Line 18"/>
            <p:cNvSpPr/>
            <p:nvPr/>
          </p:nvSpPr>
          <p:spPr>
            <a:xfrm flipV="1">
              <a:off x="2564" y="3404"/>
              <a:ext cx="1" cy="117"/>
            </a:xfrm>
            <a:prstGeom prst="line">
              <a:avLst/>
            </a:prstGeom>
            <a:ln w="25400" cap="flat" cmpd="sng">
              <a:solidFill>
                <a:schemeClr val="tx1"/>
              </a:solidFill>
              <a:prstDash val="solid"/>
              <a:headEnd type="none" w="med" len="med"/>
              <a:tailEnd type="triangle" w="med" len="med"/>
            </a:ln>
          </p:spPr>
        </p:sp>
        <p:sp>
          <p:nvSpPr>
            <p:cNvPr id="32796" name="Line 19"/>
            <p:cNvSpPr/>
            <p:nvPr/>
          </p:nvSpPr>
          <p:spPr>
            <a:xfrm>
              <a:off x="3781" y="3404"/>
              <a:ext cx="1" cy="117"/>
            </a:xfrm>
            <a:prstGeom prst="line">
              <a:avLst/>
            </a:prstGeom>
            <a:ln w="25400" cap="flat" cmpd="sng">
              <a:solidFill>
                <a:schemeClr val="tx1"/>
              </a:solidFill>
              <a:prstDash val="solid"/>
              <a:headEnd type="none" w="med" len="med"/>
              <a:tailEnd type="none" w="med" len="med"/>
            </a:ln>
          </p:spPr>
        </p:sp>
        <p:sp>
          <p:nvSpPr>
            <p:cNvPr id="32797" name="Line 20"/>
            <p:cNvSpPr/>
            <p:nvPr/>
          </p:nvSpPr>
          <p:spPr>
            <a:xfrm flipH="1">
              <a:off x="3487" y="3240"/>
              <a:ext cx="1" cy="281"/>
            </a:xfrm>
            <a:prstGeom prst="line">
              <a:avLst/>
            </a:prstGeom>
            <a:ln w="25400" cap="flat" cmpd="sng">
              <a:solidFill>
                <a:schemeClr val="tx1"/>
              </a:solidFill>
              <a:prstDash val="solid"/>
              <a:headEnd type="none" w="med" len="med"/>
              <a:tailEnd type="triangle" w="med" len="med"/>
            </a:ln>
          </p:spPr>
        </p:sp>
        <p:sp>
          <p:nvSpPr>
            <p:cNvPr id="32798" name="Text Box 21"/>
            <p:cNvSpPr txBox="1"/>
            <p:nvPr/>
          </p:nvSpPr>
          <p:spPr>
            <a:xfrm>
              <a:off x="1168" y="1386"/>
              <a:ext cx="365" cy="266"/>
            </a:xfrm>
            <a:prstGeom prst="rect">
              <a:avLst/>
            </a:prstGeom>
            <a:noFill/>
            <a:ln w="25400" cap="flat" cmpd="sng">
              <a:solidFill>
                <a:schemeClr val="tx1"/>
              </a:solidFill>
              <a:prstDash val="solid"/>
              <a:miter/>
              <a:headEnd type="none" w="med" len="med"/>
              <a:tailEnd type="none" w="med" len="med"/>
            </a:ln>
          </p:spPr>
          <p:txBody>
            <a:bodyPr>
              <a:spAutoFit/>
            </a:bodyPr>
            <a:lstStyle/>
            <a:p>
              <a:pPr algn="ctr">
                <a:spcBef>
                  <a:spcPct val="50000"/>
                </a:spcBef>
              </a:pPr>
              <a:r>
                <a:rPr lang="en-US" altLang="zh-CN" sz="2000">
                  <a:latin typeface="Times New Roman" panose="02020603050405020304" pitchFamily="18" charset="0"/>
                  <a:ea typeface="宋体" panose="02010600030101010101" pitchFamily="2" charset="-122"/>
                </a:rPr>
                <a:t>IR</a:t>
              </a:r>
            </a:p>
          </p:txBody>
        </p:sp>
        <p:sp>
          <p:nvSpPr>
            <p:cNvPr id="32799" name="Text Box 22"/>
            <p:cNvSpPr txBox="1"/>
            <p:nvPr/>
          </p:nvSpPr>
          <p:spPr>
            <a:xfrm>
              <a:off x="1751" y="1386"/>
              <a:ext cx="365" cy="266"/>
            </a:xfrm>
            <a:prstGeom prst="rect">
              <a:avLst/>
            </a:prstGeom>
            <a:noFill/>
            <a:ln w="25400" cap="flat" cmpd="sng">
              <a:solidFill>
                <a:schemeClr val="tx1"/>
              </a:solidFill>
              <a:prstDash val="solid"/>
              <a:miter/>
              <a:headEnd type="none" w="med" len="med"/>
              <a:tailEnd type="none" w="med" len="med"/>
            </a:ln>
          </p:spPr>
          <p:txBody>
            <a:bodyPr>
              <a:spAutoFit/>
            </a:bodyPr>
            <a:lstStyle/>
            <a:p>
              <a:pPr algn="ctr">
                <a:spcBef>
                  <a:spcPct val="50000"/>
                </a:spcBef>
              </a:pPr>
              <a:r>
                <a:rPr lang="en-US" altLang="zh-CN" sz="2000">
                  <a:latin typeface="Times New Roman" panose="02020603050405020304" pitchFamily="18" charset="0"/>
                  <a:ea typeface="宋体" panose="02010600030101010101" pitchFamily="2" charset="-122"/>
                </a:rPr>
                <a:t>ID</a:t>
              </a:r>
            </a:p>
          </p:txBody>
        </p:sp>
        <p:sp>
          <p:nvSpPr>
            <p:cNvPr id="32800" name="Text Box 23"/>
            <p:cNvSpPr txBox="1"/>
            <p:nvPr/>
          </p:nvSpPr>
          <p:spPr>
            <a:xfrm>
              <a:off x="2391" y="1382"/>
              <a:ext cx="365" cy="291"/>
            </a:xfrm>
            <a:prstGeom prst="rect">
              <a:avLst/>
            </a:prstGeom>
            <a:noFill/>
            <a:ln w="25400" cap="flat" cmpd="sng">
              <a:solidFill>
                <a:schemeClr val="tx1"/>
              </a:solidFill>
              <a:prstDash val="solid"/>
              <a:miter/>
              <a:headEnd type="none" w="med" len="med"/>
              <a:tailEnd type="none" w="med" len="med"/>
            </a:ln>
          </p:spPr>
          <p:txBody>
            <a:bodyPr lIns="0" rIns="0">
              <a:spAutoFit/>
            </a:bodyPr>
            <a:lstStyle/>
            <a:p>
              <a:pPr algn="ctr">
                <a:spcBef>
                  <a:spcPct val="50000"/>
                </a:spcBef>
              </a:pPr>
              <a:r>
                <a:rPr lang="en-US" altLang="zh-CN" sz="2400">
                  <a:latin typeface="Times New Roman" panose="02020603050405020304" pitchFamily="18" charset="0"/>
                  <a:ea typeface="宋体" panose="02010600030101010101" pitchFamily="2" charset="-122"/>
                </a:rPr>
                <a:t>ALU</a:t>
              </a:r>
            </a:p>
          </p:txBody>
        </p:sp>
        <p:sp>
          <p:nvSpPr>
            <p:cNvPr id="32801" name="Text Box 24"/>
            <p:cNvSpPr txBox="1"/>
            <p:nvPr/>
          </p:nvSpPr>
          <p:spPr>
            <a:xfrm>
              <a:off x="2982" y="1382"/>
              <a:ext cx="365" cy="252"/>
            </a:xfrm>
            <a:prstGeom prst="rect">
              <a:avLst/>
            </a:prstGeom>
            <a:noFill/>
            <a:ln w="25400" cap="flat" cmpd="sng">
              <a:solidFill>
                <a:schemeClr val="tx1"/>
              </a:solidFill>
              <a:prstDash val="solid"/>
              <a:miter/>
              <a:headEnd type="none" w="med" len="med"/>
              <a:tailEnd type="none" w="med" len="med"/>
            </a:ln>
          </p:spPr>
          <p:txBody>
            <a:bodyPr lIns="0" rIns="0">
              <a:spAutoFit/>
            </a:bodyPr>
            <a:lstStyle/>
            <a:p>
              <a:pPr algn="ctr">
                <a:spcBef>
                  <a:spcPct val="50000"/>
                </a:spcBef>
              </a:pPr>
              <a:r>
                <a:rPr lang="en-US" altLang="zh-CN" sz="2000">
                  <a:latin typeface="Times New Roman" panose="02020603050405020304" pitchFamily="18" charset="0"/>
                  <a:ea typeface="宋体" panose="02010600030101010101" pitchFamily="2" charset="-122"/>
                </a:rPr>
                <a:t>MEM</a:t>
              </a:r>
            </a:p>
          </p:txBody>
        </p:sp>
        <p:sp>
          <p:nvSpPr>
            <p:cNvPr id="32802" name="Text Box 25"/>
            <p:cNvSpPr txBox="1"/>
            <p:nvPr/>
          </p:nvSpPr>
          <p:spPr>
            <a:xfrm>
              <a:off x="3615" y="1382"/>
              <a:ext cx="365" cy="291"/>
            </a:xfrm>
            <a:prstGeom prst="rect">
              <a:avLst/>
            </a:prstGeom>
            <a:noFill/>
            <a:ln w="25400" cap="flat" cmpd="sng">
              <a:solidFill>
                <a:schemeClr val="tx1"/>
              </a:solidFill>
              <a:prstDash val="solid"/>
              <a:miter/>
              <a:headEnd type="none" w="med" len="med"/>
              <a:tailEnd type="none" w="med" len="med"/>
            </a:ln>
          </p:spPr>
          <p:txBody>
            <a:bodyPr lIns="0" rIns="0">
              <a:spAutoFit/>
            </a:bodyPr>
            <a:lstStyle/>
            <a:p>
              <a:pPr algn="ctr">
                <a:spcBef>
                  <a:spcPct val="50000"/>
                </a:spcBef>
              </a:pPr>
              <a:r>
                <a:rPr lang="en-US" altLang="zh-CN" sz="2400">
                  <a:latin typeface="Times New Roman" panose="02020603050405020304" pitchFamily="18" charset="0"/>
                  <a:ea typeface="宋体" panose="02010600030101010101" pitchFamily="2" charset="-122"/>
                </a:rPr>
                <a:t>REG</a:t>
              </a:r>
            </a:p>
          </p:txBody>
        </p:sp>
        <p:sp>
          <p:nvSpPr>
            <p:cNvPr id="32803" name="Line 26"/>
            <p:cNvSpPr/>
            <p:nvPr/>
          </p:nvSpPr>
          <p:spPr>
            <a:xfrm flipV="1">
              <a:off x="2604" y="1305"/>
              <a:ext cx="1" cy="92"/>
            </a:xfrm>
            <a:prstGeom prst="line">
              <a:avLst/>
            </a:prstGeom>
            <a:ln w="25400" cap="flat" cmpd="sng">
              <a:solidFill>
                <a:schemeClr val="tx1"/>
              </a:solidFill>
              <a:prstDash val="solid"/>
              <a:headEnd type="none" w="med" len="med"/>
              <a:tailEnd type="none" w="med" len="med"/>
            </a:ln>
          </p:spPr>
        </p:sp>
        <p:sp>
          <p:nvSpPr>
            <p:cNvPr id="32804" name="Line 27"/>
            <p:cNvSpPr/>
            <p:nvPr/>
          </p:nvSpPr>
          <p:spPr>
            <a:xfrm>
              <a:off x="3115" y="1305"/>
              <a:ext cx="1" cy="92"/>
            </a:xfrm>
            <a:prstGeom prst="line">
              <a:avLst/>
            </a:prstGeom>
            <a:ln w="25400" cap="flat" cmpd="sng">
              <a:solidFill>
                <a:schemeClr val="tx1"/>
              </a:solidFill>
              <a:prstDash val="solid"/>
              <a:headEnd type="none" w="med" len="med"/>
              <a:tailEnd type="triangle" w="med" len="med"/>
            </a:ln>
          </p:spPr>
        </p:sp>
        <p:sp>
          <p:nvSpPr>
            <p:cNvPr id="32805" name="Line 28"/>
            <p:cNvSpPr/>
            <p:nvPr/>
          </p:nvSpPr>
          <p:spPr>
            <a:xfrm>
              <a:off x="2604" y="1308"/>
              <a:ext cx="511" cy="0"/>
            </a:xfrm>
            <a:prstGeom prst="line">
              <a:avLst/>
            </a:prstGeom>
            <a:ln w="25400" cap="flat" cmpd="sng">
              <a:solidFill>
                <a:schemeClr val="tx1"/>
              </a:solidFill>
              <a:prstDash val="solid"/>
              <a:headEnd type="none" w="med" len="med"/>
              <a:tailEnd type="none" w="med" len="med"/>
            </a:ln>
          </p:spPr>
        </p:sp>
        <p:sp>
          <p:nvSpPr>
            <p:cNvPr id="32806" name="Line 29"/>
            <p:cNvSpPr/>
            <p:nvPr/>
          </p:nvSpPr>
          <p:spPr>
            <a:xfrm flipV="1">
              <a:off x="3259" y="1305"/>
              <a:ext cx="1" cy="92"/>
            </a:xfrm>
            <a:prstGeom prst="line">
              <a:avLst/>
            </a:prstGeom>
            <a:ln w="25400" cap="flat" cmpd="sng">
              <a:solidFill>
                <a:schemeClr val="tx1"/>
              </a:solidFill>
              <a:prstDash val="solid"/>
              <a:headEnd type="none" w="med" len="med"/>
              <a:tailEnd type="none" w="med" len="med"/>
            </a:ln>
          </p:spPr>
        </p:sp>
        <p:sp>
          <p:nvSpPr>
            <p:cNvPr id="32807" name="Line 30"/>
            <p:cNvSpPr/>
            <p:nvPr/>
          </p:nvSpPr>
          <p:spPr>
            <a:xfrm>
              <a:off x="3770" y="1305"/>
              <a:ext cx="1" cy="92"/>
            </a:xfrm>
            <a:prstGeom prst="line">
              <a:avLst/>
            </a:prstGeom>
            <a:ln w="25400" cap="flat" cmpd="sng">
              <a:solidFill>
                <a:schemeClr val="tx1"/>
              </a:solidFill>
              <a:prstDash val="solid"/>
              <a:headEnd type="none" w="med" len="med"/>
              <a:tailEnd type="triangle" w="med" len="med"/>
            </a:ln>
          </p:spPr>
        </p:sp>
        <p:sp>
          <p:nvSpPr>
            <p:cNvPr id="32808" name="Line 31"/>
            <p:cNvSpPr/>
            <p:nvPr/>
          </p:nvSpPr>
          <p:spPr>
            <a:xfrm>
              <a:off x="3259" y="1308"/>
              <a:ext cx="511" cy="0"/>
            </a:xfrm>
            <a:prstGeom prst="line">
              <a:avLst/>
            </a:prstGeom>
            <a:ln w="25400" cap="flat" cmpd="sng">
              <a:solidFill>
                <a:schemeClr val="tx1"/>
              </a:solidFill>
              <a:prstDash val="solid"/>
              <a:headEnd type="none" w="med" len="med"/>
              <a:tailEnd type="none" w="med" len="med"/>
            </a:ln>
          </p:spPr>
        </p:sp>
        <p:sp>
          <p:nvSpPr>
            <p:cNvPr id="32809" name="Line 32"/>
            <p:cNvSpPr/>
            <p:nvPr/>
          </p:nvSpPr>
          <p:spPr>
            <a:xfrm flipH="1">
              <a:off x="3115" y="1665"/>
              <a:ext cx="1" cy="92"/>
            </a:xfrm>
            <a:prstGeom prst="line">
              <a:avLst/>
            </a:prstGeom>
            <a:ln w="25400" cap="flat" cmpd="sng">
              <a:solidFill>
                <a:schemeClr val="tx1"/>
              </a:solidFill>
              <a:prstDash val="solid"/>
              <a:headEnd type="none" w="med" len="med"/>
              <a:tailEnd type="none" w="med" len="med"/>
            </a:ln>
          </p:spPr>
        </p:sp>
        <p:sp>
          <p:nvSpPr>
            <p:cNvPr id="32810" name="Line 33"/>
            <p:cNvSpPr/>
            <p:nvPr/>
          </p:nvSpPr>
          <p:spPr>
            <a:xfrm flipH="1" flipV="1">
              <a:off x="2604" y="1665"/>
              <a:ext cx="1" cy="92"/>
            </a:xfrm>
            <a:prstGeom prst="line">
              <a:avLst/>
            </a:prstGeom>
            <a:ln w="25400" cap="flat" cmpd="sng">
              <a:solidFill>
                <a:schemeClr val="tx1"/>
              </a:solidFill>
              <a:prstDash val="solid"/>
              <a:headEnd type="none" w="med" len="med"/>
              <a:tailEnd type="triangle" w="med" len="med"/>
            </a:ln>
          </p:spPr>
        </p:sp>
        <p:sp>
          <p:nvSpPr>
            <p:cNvPr id="32811" name="Line 34"/>
            <p:cNvSpPr/>
            <p:nvPr/>
          </p:nvSpPr>
          <p:spPr>
            <a:xfrm flipH="1" flipV="1">
              <a:off x="2604" y="1763"/>
              <a:ext cx="511" cy="0"/>
            </a:xfrm>
            <a:prstGeom prst="line">
              <a:avLst/>
            </a:prstGeom>
            <a:ln w="25400" cap="flat" cmpd="sng">
              <a:solidFill>
                <a:schemeClr val="tx1"/>
              </a:solidFill>
              <a:prstDash val="solid"/>
              <a:headEnd type="none" w="med" len="med"/>
              <a:tailEnd type="none" w="med" len="med"/>
            </a:ln>
          </p:spPr>
        </p:sp>
        <p:sp>
          <p:nvSpPr>
            <p:cNvPr id="32812" name="Line 35"/>
            <p:cNvSpPr/>
            <p:nvPr/>
          </p:nvSpPr>
          <p:spPr>
            <a:xfrm flipH="1">
              <a:off x="3770" y="1673"/>
              <a:ext cx="1" cy="92"/>
            </a:xfrm>
            <a:prstGeom prst="line">
              <a:avLst/>
            </a:prstGeom>
            <a:ln w="25400" cap="flat" cmpd="sng">
              <a:solidFill>
                <a:schemeClr val="tx1"/>
              </a:solidFill>
              <a:prstDash val="solid"/>
              <a:headEnd type="none" w="med" len="med"/>
              <a:tailEnd type="none" w="med" len="med"/>
            </a:ln>
          </p:spPr>
        </p:sp>
        <p:sp>
          <p:nvSpPr>
            <p:cNvPr id="32813" name="Line 36"/>
            <p:cNvSpPr/>
            <p:nvPr/>
          </p:nvSpPr>
          <p:spPr>
            <a:xfrm flipH="1" flipV="1">
              <a:off x="3264" y="1671"/>
              <a:ext cx="1" cy="92"/>
            </a:xfrm>
            <a:prstGeom prst="line">
              <a:avLst/>
            </a:prstGeom>
            <a:ln w="25400" cap="flat" cmpd="sng">
              <a:solidFill>
                <a:schemeClr val="tx1"/>
              </a:solidFill>
              <a:prstDash val="solid"/>
              <a:headEnd type="none" w="med" len="med"/>
              <a:tailEnd type="triangle" w="med" len="med"/>
            </a:ln>
          </p:spPr>
        </p:sp>
        <p:sp>
          <p:nvSpPr>
            <p:cNvPr id="32814" name="Line 37"/>
            <p:cNvSpPr/>
            <p:nvPr/>
          </p:nvSpPr>
          <p:spPr>
            <a:xfrm flipH="1" flipV="1">
              <a:off x="3267" y="1768"/>
              <a:ext cx="511" cy="0"/>
            </a:xfrm>
            <a:prstGeom prst="line">
              <a:avLst/>
            </a:prstGeom>
            <a:ln w="25400" cap="flat" cmpd="sng">
              <a:solidFill>
                <a:schemeClr val="tx1"/>
              </a:solidFill>
              <a:prstDash val="solid"/>
              <a:headEnd type="none" w="med" len="med"/>
              <a:tailEnd type="none" w="med" len="med"/>
            </a:ln>
          </p:spPr>
        </p:sp>
        <p:sp>
          <p:nvSpPr>
            <p:cNvPr id="32815" name="Line 38"/>
            <p:cNvSpPr/>
            <p:nvPr/>
          </p:nvSpPr>
          <p:spPr>
            <a:xfrm flipV="1">
              <a:off x="2503" y="1170"/>
              <a:ext cx="1" cy="204"/>
            </a:xfrm>
            <a:prstGeom prst="line">
              <a:avLst/>
            </a:prstGeom>
            <a:ln w="25400" cap="flat" cmpd="sng">
              <a:solidFill>
                <a:schemeClr val="tx1"/>
              </a:solidFill>
              <a:prstDash val="solid"/>
              <a:headEnd type="none" w="med" len="med"/>
              <a:tailEnd type="none" w="med" len="med"/>
            </a:ln>
          </p:spPr>
        </p:sp>
        <p:sp>
          <p:nvSpPr>
            <p:cNvPr id="32816" name="Line 39"/>
            <p:cNvSpPr/>
            <p:nvPr/>
          </p:nvSpPr>
          <p:spPr>
            <a:xfrm>
              <a:off x="2503" y="1170"/>
              <a:ext cx="1387" cy="0"/>
            </a:xfrm>
            <a:prstGeom prst="line">
              <a:avLst/>
            </a:prstGeom>
            <a:ln w="25400" cap="flat" cmpd="sng">
              <a:solidFill>
                <a:schemeClr val="tx1"/>
              </a:solidFill>
              <a:prstDash val="solid"/>
              <a:headEnd type="none" w="med" len="med"/>
              <a:tailEnd type="none" w="med" len="med"/>
            </a:ln>
          </p:spPr>
        </p:sp>
        <p:sp>
          <p:nvSpPr>
            <p:cNvPr id="32817" name="Line 40"/>
            <p:cNvSpPr/>
            <p:nvPr/>
          </p:nvSpPr>
          <p:spPr>
            <a:xfrm>
              <a:off x="3890" y="1170"/>
              <a:ext cx="1" cy="204"/>
            </a:xfrm>
            <a:prstGeom prst="line">
              <a:avLst/>
            </a:prstGeom>
            <a:ln w="25400" cap="flat" cmpd="sng">
              <a:solidFill>
                <a:schemeClr val="tx1"/>
              </a:solidFill>
              <a:prstDash val="solid"/>
              <a:headEnd type="none" w="med" len="med"/>
              <a:tailEnd type="triangle" w="med" len="med"/>
            </a:ln>
          </p:spPr>
        </p:sp>
        <p:sp>
          <p:nvSpPr>
            <p:cNvPr id="32818" name="Line 41"/>
            <p:cNvSpPr/>
            <p:nvPr/>
          </p:nvSpPr>
          <p:spPr>
            <a:xfrm flipV="1">
              <a:off x="3890" y="1693"/>
              <a:ext cx="1" cy="204"/>
            </a:xfrm>
            <a:prstGeom prst="line">
              <a:avLst/>
            </a:prstGeom>
            <a:ln w="25400" cap="flat" cmpd="sng">
              <a:solidFill>
                <a:schemeClr val="tx1"/>
              </a:solidFill>
              <a:prstDash val="solid"/>
              <a:headEnd type="none" w="med" len="med"/>
              <a:tailEnd type="none" w="med" len="med"/>
            </a:ln>
          </p:spPr>
        </p:sp>
        <p:sp>
          <p:nvSpPr>
            <p:cNvPr id="32819" name="Line 42"/>
            <p:cNvSpPr/>
            <p:nvPr/>
          </p:nvSpPr>
          <p:spPr>
            <a:xfrm>
              <a:off x="2503" y="1901"/>
              <a:ext cx="1387" cy="0"/>
            </a:xfrm>
            <a:prstGeom prst="line">
              <a:avLst/>
            </a:prstGeom>
            <a:ln w="25400" cap="flat" cmpd="sng">
              <a:solidFill>
                <a:schemeClr val="tx1"/>
              </a:solidFill>
              <a:prstDash val="solid"/>
              <a:headEnd type="none" w="med" len="med"/>
              <a:tailEnd type="none" w="med" len="med"/>
            </a:ln>
          </p:spPr>
        </p:sp>
        <p:sp>
          <p:nvSpPr>
            <p:cNvPr id="32820" name="Line 43"/>
            <p:cNvSpPr/>
            <p:nvPr/>
          </p:nvSpPr>
          <p:spPr>
            <a:xfrm flipV="1">
              <a:off x="2503" y="1697"/>
              <a:ext cx="1" cy="204"/>
            </a:xfrm>
            <a:prstGeom prst="line">
              <a:avLst/>
            </a:prstGeom>
            <a:ln w="25400" cap="flat" cmpd="sng">
              <a:solidFill>
                <a:schemeClr val="tx1"/>
              </a:solidFill>
              <a:prstDash val="solid"/>
              <a:headEnd type="none" w="med" len="med"/>
              <a:tailEnd type="triangle" w="med" len="med"/>
            </a:ln>
          </p:spPr>
        </p:sp>
        <p:sp>
          <p:nvSpPr>
            <p:cNvPr id="32821" name="AutoShape 44"/>
            <p:cNvSpPr/>
            <p:nvPr/>
          </p:nvSpPr>
          <p:spPr>
            <a:xfrm>
              <a:off x="2281" y="1117"/>
              <a:ext cx="1860" cy="945"/>
            </a:xfrm>
            <a:prstGeom prst="flowChartAlternateProcess">
              <a:avLst/>
            </a:prstGeom>
            <a:solidFill>
              <a:srgbClr val="C00000">
                <a:alpha val="45097"/>
              </a:srgbClr>
            </a:solid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32822" name="Text Box 45"/>
            <p:cNvSpPr txBox="1"/>
            <p:nvPr/>
          </p:nvSpPr>
          <p:spPr>
            <a:xfrm>
              <a:off x="2374" y="1858"/>
              <a:ext cx="1682" cy="212"/>
            </a:xfrm>
            <a:prstGeom prst="rect">
              <a:avLst/>
            </a:prstGeom>
            <a:noFill/>
            <a:ln w="25400">
              <a:noFill/>
            </a:ln>
          </p:spPr>
          <p:txBody>
            <a:bodyPr>
              <a:spAutoFit/>
            </a:bodyPr>
            <a:lstStyle/>
            <a:p>
              <a:pPr algn="ctr">
                <a:spcBef>
                  <a:spcPct val="50000"/>
                </a:spcBef>
              </a:pPr>
              <a:r>
                <a:rPr lang="zh-CN" altLang="en-US" sz="1600" dirty="0">
                  <a:latin typeface="Times New Roman" panose="02020603050405020304" pitchFamily="18" charset="0"/>
                  <a:ea typeface="宋体" panose="02010600030101010101" pitchFamily="2" charset="-122"/>
                </a:rPr>
                <a:t>微操作通道</a:t>
              </a:r>
            </a:p>
          </p:txBody>
        </p:sp>
        <p:sp>
          <p:nvSpPr>
            <p:cNvPr id="32823" name="Text Box 46"/>
            <p:cNvSpPr txBox="1"/>
            <p:nvPr/>
          </p:nvSpPr>
          <p:spPr>
            <a:xfrm>
              <a:off x="605" y="1419"/>
              <a:ext cx="410" cy="233"/>
            </a:xfrm>
            <a:prstGeom prst="rect">
              <a:avLst/>
            </a:prstGeom>
            <a:noFill/>
            <a:ln w="25400">
              <a:noFill/>
            </a:ln>
          </p:spPr>
          <p:txBody>
            <a:bodyPr>
              <a:spAutoFit/>
            </a:bodyPr>
            <a:lstStyle/>
            <a:p>
              <a:pPr algn="ctr">
                <a:spcBef>
                  <a:spcPct val="50000"/>
                </a:spcBef>
              </a:pPr>
              <a:r>
                <a:rPr lang="zh-CN" altLang="en-US" dirty="0">
                  <a:latin typeface="Times New Roman" panose="02020603050405020304" pitchFamily="18" charset="0"/>
                  <a:ea typeface="宋体" panose="02010600030101010101" pitchFamily="2" charset="-122"/>
                </a:rPr>
                <a:t>开始</a:t>
              </a:r>
            </a:p>
          </p:txBody>
        </p:sp>
        <p:sp>
          <p:nvSpPr>
            <p:cNvPr id="32824" name="Text Box 47"/>
            <p:cNvSpPr txBox="1"/>
            <p:nvPr/>
          </p:nvSpPr>
          <p:spPr>
            <a:xfrm>
              <a:off x="4463" y="1413"/>
              <a:ext cx="410" cy="252"/>
            </a:xfrm>
            <a:prstGeom prst="rect">
              <a:avLst/>
            </a:prstGeom>
            <a:noFill/>
            <a:ln w="25400">
              <a:noFill/>
            </a:ln>
          </p:spPr>
          <p:txBody>
            <a:bodyPr>
              <a:spAutoFit/>
            </a:bodyPr>
            <a:lstStyle/>
            <a:p>
              <a:pPr algn="ctr">
                <a:spcBef>
                  <a:spcPct val="50000"/>
                </a:spcBef>
              </a:pPr>
              <a:r>
                <a:rPr lang="zh-CN" altLang="en-US" sz="2000" dirty="0">
                  <a:latin typeface="Times New Roman" panose="02020603050405020304" pitchFamily="18" charset="0"/>
                  <a:ea typeface="宋体" panose="02010600030101010101" pitchFamily="2" charset="-122"/>
                </a:rPr>
                <a:t>退出</a:t>
              </a:r>
            </a:p>
          </p:txBody>
        </p:sp>
        <p:sp>
          <p:nvSpPr>
            <p:cNvPr id="32825" name="Line 48"/>
            <p:cNvSpPr/>
            <p:nvPr/>
          </p:nvSpPr>
          <p:spPr>
            <a:xfrm>
              <a:off x="911" y="1451"/>
              <a:ext cx="257" cy="0"/>
            </a:xfrm>
            <a:prstGeom prst="line">
              <a:avLst/>
            </a:prstGeom>
            <a:ln w="25400" cap="flat" cmpd="sng">
              <a:solidFill>
                <a:schemeClr val="tx1"/>
              </a:solidFill>
              <a:prstDash val="solid"/>
              <a:headEnd type="none" w="med" len="med"/>
              <a:tailEnd type="triangle" w="med" len="med"/>
            </a:ln>
          </p:spPr>
        </p:sp>
        <p:sp>
          <p:nvSpPr>
            <p:cNvPr id="32826" name="Line 49"/>
            <p:cNvSpPr/>
            <p:nvPr/>
          </p:nvSpPr>
          <p:spPr>
            <a:xfrm>
              <a:off x="1533" y="1451"/>
              <a:ext cx="218" cy="0"/>
            </a:xfrm>
            <a:prstGeom prst="line">
              <a:avLst/>
            </a:prstGeom>
            <a:ln w="25400" cap="flat" cmpd="sng">
              <a:solidFill>
                <a:schemeClr val="tx1"/>
              </a:solidFill>
              <a:prstDash val="solid"/>
              <a:headEnd type="none" w="med" len="med"/>
              <a:tailEnd type="triangle" w="med" len="med"/>
            </a:ln>
          </p:spPr>
        </p:sp>
        <p:sp>
          <p:nvSpPr>
            <p:cNvPr id="32827" name="Line 50"/>
            <p:cNvSpPr/>
            <p:nvPr/>
          </p:nvSpPr>
          <p:spPr>
            <a:xfrm>
              <a:off x="2116" y="1451"/>
              <a:ext cx="165" cy="0"/>
            </a:xfrm>
            <a:prstGeom prst="line">
              <a:avLst/>
            </a:prstGeom>
            <a:ln w="25400" cap="flat" cmpd="sng">
              <a:solidFill>
                <a:schemeClr val="tx1"/>
              </a:solidFill>
              <a:prstDash val="solid"/>
              <a:headEnd type="none" w="med" len="med"/>
              <a:tailEnd type="triangle" w="med" len="med"/>
            </a:ln>
          </p:spPr>
        </p:sp>
        <p:sp>
          <p:nvSpPr>
            <p:cNvPr id="32828" name="Line 51"/>
            <p:cNvSpPr/>
            <p:nvPr/>
          </p:nvSpPr>
          <p:spPr>
            <a:xfrm>
              <a:off x="4141" y="1451"/>
              <a:ext cx="400" cy="0"/>
            </a:xfrm>
            <a:prstGeom prst="line">
              <a:avLst/>
            </a:prstGeom>
            <a:ln w="25400" cap="flat" cmpd="sng">
              <a:solidFill>
                <a:schemeClr val="tx1"/>
              </a:solidFill>
              <a:prstDash val="solid"/>
              <a:headEnd type="none" w="med" len="med"/>
              <a:tailEnd type="triangle" w="med" len="med"/>
            </a:ln>
          </p:spPr>
        </p:sp>
        <p:sp>
          <p:nvSpPr>
            <p:cNvPr id="32829" name="Text Box 52"/>
            <p:cNvSpPr txBox="1"/>
            <p:nvPr/>
          </p:nvSpPr>
          <p:spPr>
            <a:xfrm>
              <a:off x="2435" y="3605"/>
              <a:ext cx="1682" cy="212"/>
            </a:xfrm>
            <a:prstGeom prst="rect">
              <a:avLst/>
            </a:prstGeom>
            <a:noFill/>
            <a:ln w="25400">
              <a:noFill/>
            </a:ln>
          </p:spPr>
          <p:txBody>
            <a:bodyPr>
              <a:spAutoFit/>
            </a:bodyPr>
            <a:lstStyle/>
            <a:p>
              <a:pPr algn="ctr">
                <a:spcBef>
                  <a:spcPct val="50000"/>
                </a:spcBef>
              </a:pPr>
              <a:r>
                <a:rPr lang="zh-CN" altLang="en-US" sz="1600" dirty="0">
                  <a:latin typeface="Times New Roman" panose="02020603050405020304" pitchFamily="18" charset="0"/>
                  <a:ea typeface="宋体" panose="02010600030101010101" pitchFamily="2" charset="-122"/>
                </a:rPr>
                <a:t>单通数据通道</a:t>
              </a:r>
            </a:p>
          </p:txBody>
        </p:sp>
        <p:sp>
          <p:nvSpPr>
            <p:cNvPr id="32830" name="Text Box 53"/>
            <p:cNvSpPr txBox="1"/>
            <p:nvPr/>
          </p:nvSpPr>
          <p:spPr>
            <a:xfrm>
              <a:off x="1321" y="3906"/>
              <a:ext cx="2724" cy="324"/>
            </a:xfrm>
            <a:prstGeom prst="rect">
              <a:avLst/>
            </a:prstGeom>
            <a:noFill/>
            <a:ln w="9525">
              <a:noFill/>
            </a:ln>
          </p:spPr>
          <p:txBody>
            <a:bodyPr lIns="82550" tIns="41275" rIns="82550" bIns="41275">
              <a:spAutoFit/>
            </a:bodyPr>
            <a:lstStyle/>
            <a:p>
              <a:pPr algn="ctr">
                <a:spcBef>
                  <a:spcPct val="50000"/>
                </a:spcBef>
              </a:pPr>
              <a:r>
                <a:rPr lang="en-US" altLang="zh-CN" sz="2800" b="1">
                  <a:solidFill>
                    <a:srgbClr val="000099"/>
                  </a:solidFill>
                  <a:latin typeface="Times New Roman" panose="02020603050405020304" pitchFamily="18" charset="0"/>
                  <a:ea typeface="宋体" panose="02010600030101010101" pitchFamily="2" charset="-122"/>
                </a:rPr>
                <a:t>RISC</a:t>
              </a:r>
              <a:r>
                <a:rPr lang="zh-CN" altLang="en-US" sz="2800" b="1" dirty="0">
                  <a:solidFill>
                    <a:srgbClr val="000099"/>
                  </a:solidFill>
                  <a:latin typeface="Times New Roman" panose="02020603050405020304" pitchFamily="18" charset="0"/>
                  <a:ea typeface="宋体" panose="02010600030101010101" pitchFamily="2" charset="-122"/>
                </a:rPr>
                <a:t>：</a:t>
              </a:r>
              <a:r>
                <a:rPr lang="en-US" altLang="zh-CN" sz="2800" b="1">
                  <a:solidFill>
                    <a:srgbClr val="000099"/>
                  </a:solidFill>
                  <a:latin typeface="Times New Roman" panose="02020603050405020304" pitchFamily="18" charset="0"/>
                  <a:ea typeface="宋体" panose="02010600030101010101" pitchFamily="2" charset="-122"/>
                </a:rPr>
                <a:t>Load/Store</a:t>
              </a:r>
              <a:r>
                <a:rPr lang="zh-CN" altLang="en-US" sz="2800" b="1" dirty="0">
                  <a:solidFill>
                    <a:srgbClr val="000099"/>
                  </a:solidFill>
                  <a:latin typeface="Times New Roman" panose="02020603050405020304" pitchFamily="18" charset="0"/>
                  <a:ea typeface="宋体" panose="02010600030101010101" pitchFamily="2" charset="-122"/>
                </a:rPr>
                <a:t>结构</a:t>
              </a:r>
            </a:p>
          </p:txBody>
        </p:sp>
        <p:sp>
          <p:nvSpPr>
            <p:cNvPr id="32831" name="Text Box 54"/>
            <p:cNvSpPr txBox="1"/>
            <p:nvPr/>
          </p:nvSpPr>
          <p:spPr>
            <a:xfrm>
              <a:off x="1433" y="2205"/>
              <a:ext cx="2724" cy="324"/>
            </a:xfrm>
            <a:prstGeom prst="rect">
              <a:avLst/>
            </a:prstGeom>
            <a:noFill/>
            <a:ln w="9525">
              <a:noFill/>
            </a:ln>
          </p:spPr>
          <p:txBody>
            <a:bodyPr lIns="82550" tIns="41275" rIns="82550" bIns="41275">
              <a:spAutoFit/>
            </a:bodyPr>
            <a:lstStyle/>
            <a:p>
              <a:pPr algn="ctr">
                <a:spcBef>
                  <a:spcPct val="50000"/>
                </a:spcBef>
              </a:pPr>
              <a:r>
                <a:rPr lang="en-US" altLang="zh-CN" sz="2800" b="1">
                  <a:solidFill>
                    <a:srgbClr val="000099"/>
                  </a:solidFill>
                  <a:latin typeface="Times New Roman" panose="02020603050405020304" pitchFamily="18" charset="0"/>
                  <a:ea typeface="宋体" panose="02010600030101010101" pitchFamily="2" charset="-122"/>
                </a:rPr>
                <a:t>CISC</a:t>
              </a:r>
              <a:r>
                <a:rPr lang="zh-CN" altLang="en-US" sz="2800" b="1" dirty="0">
                  <a:solidFill>
                    <a:srgbClr val="000099"/>
                  </a:solidFill>
                  <a:latin typeface="Times New Roman" panose="02020603050405020304" pitchFamily="18" charset="0"/>
                  <a:ea typeface="宋体" panose="02010600030101010101" pitchFamily="2" charset="-122"/>
                </a:rPr>
                <a:t>：寻址方式复杂</a:t>
              </a:r>
            </a:p>
          </p:txBody>
        </p:sp>
        <p:sp>
          <p:nvSpPr>
            <p:cNvPr id="32832" name="Line 55"/>
            <p:cNvSpPr/>
            <p:nvPr/>
          </p:nvSpPr>
          <p:spPr>
            <a:xfrm flipH="1">
              <a:off x="2550" y="3015"/>
              <a:ext cx="1217" cy="0"/>
            </a:xfrm>
            <a:prstGeom prst="line">
              <a:avLst/>
            </a:prstGeom>
            <a:ln w="25400" cap="flat" cmpd="sng">
              <a:solidFill>
                <a:schemeClr val="tx1"/>
              </a:solidFill>
              <a:prstDash val="solid"/>
              <a:headEnd type="none" w="med" len="med"/>
              <a:tailEnd type="none" w="med" len="med"/>
            </a:ln>
          </p:spPr>
        </p:sp>
        <p:sp>
          <p:nvSpPr>
            <p:cNvPr id="32833" name="Line 56"/>
            <p:cNvSpPr/>
            <p:nvPr/>
          </p:nvSpPr>
          <p:spPr>
            <a:xfrm>
              <a:off x="2556" y="3015"/>
              <a:ext cx="1" cy="117"/>
            </a:xfrm>
            <a:prstGeom prst="line">
              <a:avLst/>
            </a:prstGeom>
            <a:ln w="25400" cap="flat" cmpd="sng">
              <a:solidFill>
                <a:schemeClr val="tx1"/>
              </a:solidFill>
              <a:prstDash val="solid"/>
              <a:headEnd type="none" w="med" len="med"/>
              <a:tailEnd type="none" w="med" len="med"/>
            </a:ln>
          </p:spPr>
        </p:sp>
        <p:sp>
          <p:nvSpPr>
            <p:cNvPr id="32834" name="Line 57"/>
            <p:cNvSpPr/>
            <p:nvPr/>
          </p:nvSpPr>
          <p:spPr>
            <a:xfrm flipH="1" flipV="1">
              <a:off x="3767" y="3015"/>
              <a:ext cx="0" cy="135"/>
            </a:xfrm>
            <a:prstGeom prst="line">
              <a:avLst/>
            </a:prstGeom>
            <a:ln w="25400" cap="flat" cmpd="sng">
              <a:solidFill>
                <a:schemeClr val="tx1"/>
              </a:solidFill>
              <a:prstDash val="solid"/>
              <a:headEnd type="arrow" w="med" len="med"/>
              <a:tailEnd type="none" w="med" len="med"/>
            </a:ln>
          </p:spPr>
        </p:sp>
      </p:grpSp>
      <p:sp>
        <p:nvSpPr>
          <p:cNvPr id="32772"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
        <p:nvSpPr>
          <p:cNvPr id="32773" name="矩形 5"/>
          <p:cNvSpPr/>
          <p:nvPr/>
        </p:nvSpPr>
        <p:spPr>
          <a:xfrm>
            <a:off x="8316913" y="6488113"/>
            <a:ext cx="692150" cy="336550"/>
          </a:xfrm>
          <a:prstGeom prst="rect">
            <a:avLst/>
          </a:prstGeom>
          <a:noFill/>
          <a:ln w="9525">
            <a:noFill/>
          </a:ln>
        </p:spPr>
        <p:txBody>
          <a:bodyPr wrap="none">
            <a:spAutoFit/>
          </a:bodyPr>
          <a:lstStyle/>
          <a:p>
            <a:fld id="{9A0DB2DC-4C9A-4742-B13C-FB6460FD3503}" type="slidenum">
              <a:rPr lang="zh-CN" altLang="en-US" sz="1600" dirty="0">
                <a:solidFill>
                  <a:srgbClr val="CDFFCD"/>
                </a:solidFill>
                <a:latin typeface="Arial" panose="020B0604020202020204" pitchFamily="34" charset="0"/>
                <a:ea typeface="华文宋体" panose="02010600040101010101" pitchFamily="2" charset="-122"/>
              </a:rPr>
              <a:t>25</a:t>
            </a:fld>
            <a:r>
              <a:rPr lang="en-US" altLang="zh-CN" sz="1600">
                <a:solidFill>
                  <a:srgbClr val="CDFFCD"/>
                </a:solidFill>
                <a:latin typeface="Arial" panose="020B0604020202020204" pitchFamily="34" charset="0"/>
                <a:ea typeface="华文宋体" panose="02010600040101010101" pitchFamily="2" charset="-122"/>
              </a:rPr>
              <a:t>/86</a:t>
            </a:r>
            <a:endParaRPr lang="en-US" altLang="zh-CN" sz="2800">
              <a:latin typeface="Arial" panose="020B0604020202020204" pitchFamily="34" charset="0"/>
              <a:ea typeface="宋体" panose="02010600030101010101" pitchFamily="2" charset="-122"/>
            </a:endParaRPr>
          </a:p>
        </p:txBody>
      </p:sp>
      <p:sp>
        <p:nvSpPr>
          <p:cNvPr id="62" name="左箭头 61">
            <a:hlinkClick r:id="rId3" action="ppaction://hlinksldjump"/>
          </p:cNvPr>
          <p:cNvSpPr/>
          <p:nvPr/>
        </p:nvSpPr>
        <p:spPr>
          <a:xfrm>
            <a:off x="8382000" y="6400800"/>
            <a:ext cx="762000" cy="457200"/>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3"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64"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25</a:t>
            </a:fld>
            <a:endParaRPr lang="zh-CN" altLang="en-US" sz="1200" b="1" dirty="0">
              <a:solidFill>
                <a:srgbClr val="7F7F7F"/>
              </a:solidFill>
              <a:latin typeface="Comic Sans MS" panose="030F0702030302020204" pitchFamily="66" charset="0"/>
            </a:endParaRPr>
          </a:p>
        </p:txBody>
      </p:sp>
      <p:sp>
        <p:nvSpPr>
          <p:cNvPr id="65"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p:nvPr/>
        </p:nvSpPr>
        <p:spPr>
          <a:xfrm>
            <a:off x="457200" y="762000"/>
            <a:ext cx="8316913" cy="838200"/>
          </a:xfrm>
          <a:prstGeom prst="rect">
            <a:avLst/>
          </a:prstGeom>
          <a:noFill/>
          <a:ln w="9525">
            <a:noFill/>
          </a:ln>
        </p:spPr>
        <p:txBody>
          <a:bodyPr/>
          <a:lstStyle/>
          <a:p>
            <a:pPr indent="809625">
              <a:spcBef>
                <a:spcPct val="20000"/>
              </a:spcBef>
              <a:buClr>
                <a:srgbClr val="FFC000"/>
              </a:buClr>
              <a:buFont typeface="隶书" panose="02010509060101010101" pitchFamily="49" charset="-122"/>
              <a:buNone/>
            </a:pPr>
            <a:r>
              <a:rPr lang="zh-CN" altLang="en-US" sz="2400" b="1" dirty="0">
                <a:solidFill>
                  <a:srgbClr val="000099"/>
                </a:solidFill>
                <a:latin typeface="Comic Sans MS" panose="030F0702030302020204" pitchFamily="66" charset="0"/>
                <a:ea typeface="楷体_GB2312" panose="02010609030101010101" pitchFamily="49" charset="-122"/>
              </a:rPr>
              <a:t>计算机系统中存储器采用分级体系结构的根本目的是为了协调</a:t>
            </a:r>
            <a:r>
              <a:rPr lang="zh-CN" altLang="en-US" sz="2400" b="1" dirty="0">
                <a:solidFill>
                  <a:srgbClr val="FF0000"/>
                </a:solidFill>
                <a:latin typeface="Comic Sans MS" panose="030F0702030302020204" pitchFamily="66" charset="0"/>
                <a:ea typeface="楷体_GB2312" panose="02010609030101010101" pitchFamily="49" charset="-122"/>
              </a:rPr>
              <a:t>速度、容量、成本</a:t>
            </a:r>
            <a:r>
              <a:rPr lang="zh-CN" altLang="en-US" sz="2400" b="1" dirty="0">
                <a:solidFill>
                  <a:srgbClr val="000099"/>
                </a:solidFill>
                <a:latin typeface="Comic Sans MS" panose="030F0702030302020204" pitchFamily="66" charset="0"/>
                <a:ea typeface="楷体_GB2312" panose="02010609030101010101" pitchFamily="49" charset="-122"/>
              </a:rPr>
              <a:t>三者之间的矛盾。</a:t>
            </a:r>
            <a:r>
              <a:rPr lang="zh-CN" altLang="en-US" sz="2400" b="1" dirty="0">
                <a:solidFill>
                  <a:srgbClr val="00FFFF"/>
                </a:solidFill>
                <a:latin typeface="Comic Sans MS" panose="030F0702030302020204" pitchFamily="66" charset="0"/>
                <a:ea typeface="黑体" panose="02010609060101010101" pitchFamily="2" charset="-122"/>
              </a:rPr>
              <a:t> </a:t>
            </a:r>
          </a:p>
        </p:txBody>
      </p:sp>
      <p:grpSp>
        <p:nvGrpSpPr>
          <p:cNvPr id="64535" name="组合 64534"/>
          <p:cNvGrpSpPr/>
          <p:nvPr/>
        </p:nvGrpSpPr>
        <p:grpSpPr>
          <a:xfrm>
            <a:off x="265113" y="1682750"/>
            <a:ext cx="8878887" cy="3656013"/>
            <a:chOff x="0" y="1008"/>
            <a:chExt cx="5593" cy="2303"/>
          </a:xfrm>
        </p:grpSpPr>
        <p:sp>
          <p:nvSpPr>
            <p:cNvPr id="64517" name="Rectangle 3"/>
            <p:cNvSpPr/>
            <p:nvPr/>
          </p:nvSpPr>
          <p:spPr>
            <a:xfrm>
              <a:off x="229" y="1008"/>
              <a:ext cx="5280" cy="528"/>
            </a:xfrm>
            <a:prstGeom prst="rect">
              <a:avLst/>
            </a:prstGeom>
            <a:noFill/>
            <a:ln w="9525">
              <a:noFill/>
            </a:ln>
          </p:spPr>
          <p:txBody>
            <a:bodyPr/>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stStyle>
            <a:p>
              <a:pPr marL="533400" lvl="0" indent="-533400" eaLnBrk="1" hangingPunct="1">
                <a:lnSpc>
                  <a:spcPct val="80000"/>
                </a:lnSpc>
                <a:spcAft>
                  <a:spcPct val="50000"/>
                </a:spcAft>
                <a:buNone/>
              </a:pPr>
              <a:r>
                <a:rPr lang="zh-CN" altLang="en-US" sz="2400" dirty="0">
                  <a:solidFill>
                    <a:srgbClr val="FF00FF"/>
                  </a:solidFill>
                  <a:latin typeface="楷体_GB2312" panose="02010609030101010101" pitchFamily="49" charset="-122"/>
                  <a:ea typeface="楷体_GB2312" panose="02010609030101010101" pitchFamily="49" charset="-122"/>
                </a:rPr>
                <a:t>完整的四级结构：</a:t>
              </a:r>
            </a:p>
            <a:p>
              <a:pPr marL="533400" lvl="0" indent="-533400" eaLnBrk="1" hangingPunct="1">
                <a:lnSpc>
                  <a:spcPct val="80000"/>
                </a:lnSpc>
                <a:spcBef>
                  <a:spcPct val="0"/>
                </a:spcBef>
                <a:buNone/>
              </a:pPr>
              <a:r>
                <a:rPr lang="zh-CN" altLang="en-US" dirty="0">
                  <a:solidFill>
                    <a:srgbClr val="0000FF"/>
                  </a:solidFill>
                  <a:latin typeface="楷体_GB2312" panose="02010609030101010101" pitchFamily="49" charset="-122"/>
                  <a:ea typeface="楷体_GB2312" panose="02010609030101010101" pitchFamily="49" charset="-122"/>
                </a:rPr>
                <a:t>寄存器   ＋    </a:t>
              </a:r>
              <a:r>
                <a:rPr lang="en-US" altLang="zh-CN">
                  <a:solidFill>
                    <a:srgbClr val="0000FF"/>
                  </a:solidFill>
                  <a:latin typeface="楷体_GB2312" panose="02010609030101010101" pitchFamily="49" charset="-122"/>
                  <a:ea typeface="楷体_GB2312" panose="02010609030101010101" pitchFamily="49" charset="-122"/>
                </a:rPr>
                <a:t>Cache  </a:t>
              </a:r>
              <a:r>
                <a:rPr lang="zh-CN" altLang="en-US" dirty="0">
                  <a:solidFill>
                    <a:srgbClr val="0000FF"/>
                  </a:solidFill>
                  <a:latin typeface="楷体_GB2312" panose="02010609030101010101" pitchFamily="49" charset="-122"/>
                  <a:ea typeface="楷体_GB2312" panose="02010609030101010101" pitchFamily="49" charset="-122"/>
                </a:rPr>
                <a:t>＋  主存  ＋   辅存</a:t>
              </a:r>
            </a:p>
          </p:txBody>
        </p:sp>
        <p:grpSp>
          <p:nvGrpSpPr>
            <p:cNvPr id="2" name="Group 19"/>
            <p:cNvGrpSpPr/>
            <p:nvPr/>
          </p:nvGrpSpPr>
          <p:grpSpPr>
            <a:xfrm>
              <a:off x="0" y="1558"/>
              <a:ext cx="1266" cy="744"/>
              <a:chOff x="86" y="1152"/>
              <a:chExt cx="1192" cy="744"/>
            </a:xfrm>
          </p:grpSpPr>
          <p:sp>
            <p:nvSpPr>
              <p:cNvPr id="64519" name="Text Box 4"/>
              <p:cNvSpPr txBox="1"/>
              <p:nvPr/>
            </p:nvSpPr>
            <p:spPr>
              <a:xfrm>
                <a:off x="86" y="1454"/>
                <a:ext cx="1192" cy="442"/>
              </a:xfrm>
              <a:prstGeom prst="rect">
                <a:avLst/>
              </a:prstGeom>
              <a:noFill/>
              <a:ln w="9525">
                <a:noFill/>
              </a:ln>
            </p:spPr>
            <p:txBody>
              <a:bodyPr>
                <a:spAutoFit/>
              </a:bodyPr>
              <a:lstStyle/>
              <a:p>
                <a:pPr algn="ctr">
                  <a:spcBef>
                    <a:spcPct val="50000"/>
                  </a:spcBef>
                </a:pPr>
                <a:r>
                  <a:rPr lang="en-US" altLang="zh-CN" sz="2000" b="1">
                    <a:latin typeface="Comic Sans MS" panose="030F0702030302020204" pitchFamily="66" charset="0"/>
                    <a:ea typeface="楷体_GB2312" panose="02010609030101010101" pitchFamily="49" charset="-122"/>
                  </a:rPr>
                  <a:t>CPU</a:t>
                </a:r>
                <a:r>
                  <a:rPr lang="zh-CN" altLang="en-US" sz="2000" b="1" dirty="0">
                    <a:latin typeface="Comic Sans MS" panose="030F0702030302020204" pitchFamily="66" charset="0"/>
                    <a:ea typeface="楷体_GB2312" panose="02010609030101010101" pitchFamily="49" charset="-122"/>
                  </a:rPr>
                  <a:t>内部高速电子线路如触发器</a:t>
                </a:r>
                <a:endParaRPr lang="en-US" altLang="zh-CN" sz="2000" b="1">
                  <a:latin typeface="Comic Sans MS" panose="030F0702030302020204" pitchFamily="66" charset="0"/>
                  <a:ea typeface="楷体_GB2312" panose="02010609030101010101" pitchFamily="49" charset="-122"/>
                </a:endParaRPr>
              </a:p>
            </p:txBody>
          </p:sp>
          <p:sp>
            <p:nvSpPr>
              <p:cNvPr id="64520" name="Line 8"/>
              <p:cNvSpPr/>
              <p:nvPr/>
            </p:nvSpPr>
            <p:spPr>
              <a:xfrm>
                <a:off x="252" y="1152"/>
                <a:ext cx="996" cy="0"/>
              </a:xfrm>
              <a:prstGeom prst="line">
                <a:avLst/>
              </a:prstGeom>
              <a:ln w="9525" cap="flat" cmpd="sng">
                <a:solidFill>
                  <a:schemeClr val="tx1"/>
                </a:solidFill>
                <a:prstDash val="solid"/>
                <a:headEnd type="none" w="med" len="med"/>
                <a:tailEnd type="none" w="med" len="med"/>
              </a:ln>
            </p:spPr>
          </p:sp>
          <p:sp>
            <p:nvSpPr>
              <p:cNvPr id="64521" name="Line 12"/>
              <p:cNvSpPr/>
              <p:nvPr/>
            </p:nvSpPr>
            <p:spPr>
              <a:xfrm flipH="1">
                <a:off x="577" y="1152"/>
                <a:ext cx="167" cy="289"/>
              </a:xfrm>
              <a:prstGeom prst="line">
                <a:avLst/>
              </a:prstGeom>
              <a:ln w="9525" cap="flat" cmpd="sng">
                <a:solidFill>
                  <a:schemeClr val="tx1"/>
                </a:solidFill>
                <a:prstDash val="solid"/>
                <a:headEnd type="none" w="med" len="med"/>
                <a:tailEnd type="none" w="med" len="med"/>
              </a:ln>
            </p:spPr>
          </p:sp>
        </p:grpSp>
        <p:grpSp>
          <p:nvGrpSpPr>
            <p:cNvPr id="3" name="Group 20"/>
            <p:cNvGrpSpPr/>
            <p:nvPr/>
          </p:nvGrpSpPr>
          <p:grpSpPr>
            <a:xfrm>
              <a:off x="1332" y="1567"/>
              <a:ext cx="1696" cy="1084"/>
              <a:chOff x="1490" y="1152"/>
              <a:chExt cx="1696" cy="1084"/>
            </a:xfrm>
          </p:grpSpPr>
          <p:sp>
            <p:nvSpPr>
              <p:cNvPr id="64523" name="Text Box 5"/>
              <p:cNvSpPr txBox="1"/>
              <p:nvPr/>
            </p:nvSpPr>
            <p:spPr>
              <a:xfrm>
                <a:off x="1490" y="1334"/>
                <a:ext cx="1696" cy="902"/>
              </a:xfrm>
              <a:prstGeom prst="rect">
                <a:avLst/>
              </a:prstGeom>
              <a:noFill/>
              <a:ln w="9525">
                <a:noFill/>
              </a:ln>
            </p:spPr>
            <p:txBody>
              <a:bodyPr>
                <a:spAutoFit/>
              </a:bodyPr>
              <a:lstStyle/>
              <a:p>
                <a:pPr>
                  <a:spcBef>
                    <a:spcPct val="20000"/>
                  </a:spcBef>
                </a:pPr>
                <a:r>
                  <a:rPr lang="zh-CN" altLang="en-US" sz="2000" b="1" dirty="0">
                    <a:latin typeface="Comic Sans MS" panose="030F0702030302020204" pitchFamily="66" charset="0"/>
                    <a:ea typeface="楷体_GB2312" panose="02010609030101010101" pitchFamily="49" charset="-122"/>
                  </a:rPr>
                  <a:t>一级：在</a:t>
                </a:r>
                <a:r>
                  <a:rPr lang="en-US" altLang="zh-CN" sz="2000" b="1">
                    <a:latin typeface="Comic Sans MS" panose="030F0702030302020204" pitchFamily="66" charset="0"/>
                    <a:ea typeface="楷体_GB2312" panose="02010609030101010101" pitchFamily="49" charset="-122"/>
                  </a:rPr>
                  <a:t>CPU</a:t>
                </a:r>
                <a:r>
                  <a:rPr lang="zh-CN" altLang="en-US" sz="2000" b="1" dirty="0">
                    <a:latin typeface="Comic Sans MS" panose="030F0702030302020204" pitchFamily="66" charset="0"/>
                    <a:ea typeface="楷体_GB2312" panose="02010609030101010101" pitchFamily="49" charset="-122"/>
                  </a:rPr>
                  <a:t>内部</a:t>
                </a:r>
              </a:p>
              <a:p>
                <a:pPr>
                  <a:spcBef>
                    <a:spcPct val="20000"/>
                  </a:spcBef>
                </a:pPr>
                <a:r>
                  <a:rPr lang="zh-CN" altLang="en-US" sz="2000" b="1" dirty="0">
                    <a:latin typeface="Comic Sans MS" panose="030F0702030302020204" pitchFamily="66" charset="0"/>
                    <a:ea typeface="楷体_GB2312" panose="02010609030101010101" pitchFamily="49" charset="-122"/>
                  </a:rPr>
                  <a:t>二级：在</a:t>
                </a:r>
                <a:r>
                  <a:rPr lang="en-US" altLang="zh-CN" sz="2000" b="1">
                    <a:latin typeface="Comic Sans MS" panose="030F0702030302020204" pitchFamily="66" charset="0"/>
                    <a:ea typeface="楷体_GB2312" panose="02010609030101010101" pitchFamily="49" charset="-122"/>
                  </a:rPr>
                  <a:t>CPU</a:t>
                </a:r>
                <a:r>
                  <a:rPr lang="zh-CN" altLang="en-US" sz="2000" b="1" dirty="0">
                    <a:latin typeface="Comic Sans MS" panose="030F0702030302020204" pitchFamily="66" charset="0"/>
                    <a:ea typeface="楷体_GB2312" panose="02010609030101010101" pitchFamily="49" charset="-122"/>
                  </a:rPr>
                  <a:t>外部</a:t>
                </a:r>
              </a:p>
              <a:p>
                <a:pPr>
                  <a:spcBef>
                    <a:spcPct val="20000"/>
                  </a:spcBef>
                </a:pPr>
                <a:r>
                  <a:rPr lang="zh-CN" altLang="en-US" sz="2000" b="1" dirty="0">
                    <a:latin typeface="Comic Sans MS" panose="030F0702030302020204" pitchFamily="66" charset="0"/>
                    <a:ea typeface="楷体_GB2312" panose="02010609030101010101" pitchFamily="49" charset="-122"/>
                  </a:rPr>
                  <a:t>    </a:t>
                </a:r>
                <a:r>
                  <a:rPr lang="zh-CN" altLang="en-US" sz="2000" b="1" dirty="0">
                    <a:solidFill>
                      <a:srgbClr val="000099"/>
                    </a:solidFill>
                    <a:latin typeface="Comic Sans MS" panose="030F0702030302020204" pitchFamily="66" charset="0"/>
                    <a:ea typeface="楷体_GB2312" panose="02010609030101010101" pitchFamily="49" charset="-122"/>
                  </a:rPr>
                  <a:t>一般为静态随机存储器</a:t>
                </a:r>
                <a:r>
                  <a:rPr lang="en-US" altLang="zh-CN" sz="2000" b="1">
                    <a:solidFill>
                      <a:srgbClr val="000099"/>
                    </a:solidFill>
                    <a:latin typeface="Comic Sans MS" panose="030F0702030302020204" pitchFamily="66" charset="0"/>
                    <a:ea typeface="楷体_GB2312" panose="02010609030101010101" pitchFamily="49" charset="-122"/>
                  </a:rPr>
                  <a:t>SRAM</a:t>
                </a:r>
                <a:r>
                  <a:rPr lang="zh-CN" altLang="en-US" sz="2000" b="1" dirty="0">
                    <a:solidFill>
                      <a:srgbClr val="000099"/>
                    </a:solidFill>
                    <a:latin typeface="Comic Sans MS" panose="030F0702030302020204" pitchFamily="66" charset="0"/>
                    <a:ea typeface="楷体_GB2312" panose="02010609030101010101" pitchFamily="49" charset="-122"/>
                  </a:rPr>
                  <a:t>。</a:t>
                </a:r>
              </a:p>
            </p:txBody>
          </p:sp>
          <p:sp>
            <p:nvSpPr>
              <p:cNvPr id="64524" name="Line 9"/>
              <p:cNvSpPr/>
              <p:nvPr/>
            </p:nvSpPr>
            <p:spPr>
              <a:xfrm>
                <a:off x="1848" y="1152"/>
                <a:ext cx="996" cy="0"/>
              </a:xfrm>
              <a:prstGeom prst="line">
                <a:avLst/>
              </a:prstGeom>
              <a:ln w="9525" cap="flat" cmpd="sng">
                <a:solidFill>
                  <a:schemeClr val="tx1"/>
                </a:solidFill>
                <a:prstDash val="solid"/>
                <a:headEnd type="none" w="med" len="med"/>
                <a:tailEnd type="none" w="med" len="med"/>
              </a:ln>
            </p:spPr>
          </p:sp>
          <p:sp>
            <p:nvSpPr>
              <p:cNvPr id="64525" name="Line 13"/>
              <p:cNvSpPr/>
              <p:nvPr/>
            </p:nvSpPr>
            <p:spPr>
              <a:xfrm flipH="1">
                <a:off x="2268" y="1152"/>
                <a:ext cx="84" cy="145"/>
              </a:xfrm>
              <a:prstGeom prst="line">
                <a:avLst/>
              </a:prstGeom>
              <a:ln w="9525" cap="flat" cmpd="sng">
                <a:solidFill>
                  <a:schemeClr val="tx1"/>
                </a:solidFill>
                <a:prstDash val="solid"/>
                <a:headEnd type="none" w="med" len="med"/>
                <a:tailEnd type="none" w="med" len="med"/>
              </a:ln>
            </p:spPr>
          </p:sp>
        </p:grpSp>
        <p:grpSp>
          <p:nvGrpSpPr>
            <p:cNvPr id="64526" name="组合 64525"/>
            <p:cNvGrpSpPr/>
            <p:nvPr/>
          </p:nvGrpSpPr>
          <p:grpSpPr>
            <a:xfrm>
              <a:off x="1596" y="1567"/>
              <a:ext cx="3997" cy="1744"/>
              <a:chOff x="1655" y="1269"/>
              <a:chExt cx="3997" cy="1744"/>
            </a:xfrm>
          </p:grpSpPr>
          <p:sp>
            <p:nvSpPr>
              <p:cNvPr id="64527" name="Line 10"/>
              <p:cNvSpPr/>
              <p:nvPr/>
            </p:nvSpPr>
            <p:spPr>
              <a:xfrm>
                <a:off x="3107" y="1269"/>
                <a:ext cx="768" cy="0"/>
              </a:xfrm>
              <a:prstGeom prst="line">
                <a:avLst/>
              </a:prstGeom>
              <a:ln w="9525" cap="flat" cmpd="sng">
                <a:solidFill>
                  <a:schemeClr val="tx1"/>
                </a:solidFill>
                <a:prstDash val="solid"/>
                <a:headEnd type="none" w="med" len="med"/>
                <a:tailEnd type="none" w="med" len="med"/>
              </a:ln>
            </p:spPr>
          </p:sp>
          <p:sp>
            <p:nvSpPr>
              <p:cNvPr id="64528" name="Text Box 6"/>
              <p:cNvSpPr txBox="1"/>
              <p:nvPr/>
            </p:nvSpPr>
            <p:spPr>
              <a:xfrm>
                <a:off x="1655" y="2568"/>
                <a:ext cx="3997" cy="445"/>
              </a:xfrm>
              <a:prstGeom prst="rect">
                <a:avLst/>
              </a:prstGeom>
              <a:noFill/>
              <a:ln w="9525">
                <a:noFill/>
              </a:ln>
            </p:spPr>
            <p:txBody>
              <a:bodyPr>
                <a:spAutoFit/>
              </a:bodyPr>
              <a:lstStyle/>
              <a:p>
                <a:pPr>
                  <a:spcBef>
                    <a:spcPct val="50000"/>
                  </a:spcBef>
                </a:pPr>
                <a:r>
                  <a:rPr lang="zh-CN" altLang="en-US" sz="2000" b="1" dirty="0">
                    <a:latin typeface="Comic Sans MS" panose="030F0702030302020204" pitchFamily="66" charset="0"/>
                    <a:ea typeface="楷体_GB2312" panose="02010609030101010101" pitchFamily="49" charset="-122"/>
                  </a:rPr>
                  <a:t>一般用动态随机存储器</a:t>
                </a:r>
                <a:r>
                  <a:rPr lang="en-US" altLang="zh-CN" sz="2000" b="1">
                    <a:latin typeface="Comic Sans MS" panose="030F0702030302020204" pitchFamily="66" charset="0"/>
                    <a:ea typeface="楷体_GB2312" panose="02010609030101010101" pitchFamily="49" charset="-122"/>
                  </a:rPr>
                  <a:t>DRAM</a:t>
                </a:r>
                <a:r>
                  <a:rPr lang="zh-CN" altLang="en-US" sz="2000" b="1" dirty="0">
                    <a:latin typeface="Comic Sans MS" panose="030F0702030302020204" pitchFamily="66" charset="0"/>
                    <a:ea typeface="楷体_GB2312" panose="02010609030101010101" pitchFamily="49" charset="-122"/>
                  </a:rPr>
                  <a:t>存放临时数据，而用闪速存储器</a:t>
                </a:r>
                <a:r>
                  <a:rPr lang="en-US" altLang="zh-CN" sz="2000" b="1">
                    <a:latin typeface="Comic Sans MS" panose="030F0702030302020204" pitchFamily="66" charset="0"/>
                    <a:ea typeface="楷体_GB2312" panose="02010609030101010101" pitchFamily="49" charset="-122"/>
                  </a:rPr>
                  <a:t>FLASH</a:t>
                </a:r>
                <a:r>
                  <a:rPr lang="zh-CN" altLang="en-US" sz="2000" b="1" dirty="0">
                    <a:latin typeface="Comic Sans MS" panose="030F0702030302020204" pitchFamily="66" charset="0"/>
                    <a:ea typeface="楷体_GB2312" panose="02010609030101010101" pitchFamily="49" charset="-122"/>
                  </a:rPr>
                  <a:t>存放固化的程序和数据即固件</a:t>
                </a:r>
                <a:r>
                  <a:rPr lang="en-US" altLang="zh-CN" sz="2000" b="1" err="1">
                    <a:latin typeface="Comic Sans MS" panose="030F0702030302020204" pitchFamily="66" charset="0"/>
                    <a:ea typeface="楷体_GB2312" panose="02010609030101010101" pitchFamily="49" charset="-122"/>
                  </a:rPr>
                  <a:t>fireware</a:t>
                </a:r>
                <a:endParaRPr lang="zh-CN" altLang="en-US" sz="2000" b="1" dirty="0">
                  <a:latin typeface="Comic Sans MS" panose="030F0702030302020204" pitchFamily="66" charset="0"/>
                  <a:ea typeface="楷体_GB2312" panose="02010609030101010101" pitchFamily="49" charset="-122"/>
                </a:endParaRPr>
              </a:p>
            </p:txBody>
          </p:sp>
          <p:sp>
            <p:nvSpPr>
              <p:cNvPr id="64529" name="Line 14"/>
              <p:cNvSpPr/>
              <p:nvPr/>
            </p:nvSpPr>
            <p:spPr>
              <a:xfrm>
                <a:off x="3495" y="1269"/>
                <a:ext cx="3" cy="1345"/>
              </a:xfrm>
              <a:prstGeom prst="line">
                <a:avLst/>
              </a:prstGeom>
              <a:ln w="9525" cap="flat" cmpd="sng">
                <a:solidFill>
                  <a:schemeClr val="tx1"/>
                </a:solidFill>
                <a:prstDash val="solid"/>
                <a:headEnd type="none" w="med" len="med"/>
                <a:tailEnd type="none" w="med" len="med"/>
              </a:ln>
            </p:spPr>
          </p:sp>
        </p:grpSp>
        <p:grpSp>
          <p:nvGrpSpPr>
            <p:cNvPr id="5" name="Group 22"/>
            <p:cNvGrpSpPr/>
            <p:nvPr/>
          </p:nvGrpSpPr>
          <p:grpSpPr>
            <a:xfrm>
              <a:off x="4091" y="1594"/>
              <a:ext cx="1114" cy="624"/>
              <a:chOff x="4646" y="1152"/>
              <a:chExt cx="1114" cy="624"/>
            </a:xfrm>
          </p:grpSpPr>
          <p:sp>
            <p:nvSpPr>
              <p:cNvPr id="64531" name="Text Box 7"/>
              <p:cNvSpPr txBox="1"/>
              <p:nvPr/>
            </p:nvSpPr>
            <p:spPr>
              <a:xfrm>
                <a:off x="4646" y="1334"/>
                <a:ext cx="1114" cy="442"/>
              </a:xfrm>
              <a:prstGeom prst="rect">
                <a:avLst/>
              </a:prstGeom>
              <a:noFill/>
              <a:ln w="9525">
                <a:noFill/>
              </a:ln>
            </p:spPr>
            <p:txBody>
              <a:bodyPr>
                <a:spAutoFit/>
              </a:bodyPr>
              <a:lstStyle/>
              <a:p>
                <a:pPr>
                  <a:spcBef>
                    <a:spcPct val="20000"/>
                  </a:spcBef>
                </a:pPr>
                <a:r>
                  <a:rPr lang="zh-CN" altLang="en-US" sz="2000" b="1" dirty="0">
                    <a:latin typeface="Comic Sans MS" panose="030F0702030302020204" pitchFamily="66" charset="0"/>
                    <a:ea typeface="楷体_GB2312" panose="02010609030101010101" pitchFamily="49" charset="-122"/>
                  </a:rPr>
                  <a:t>磁盘、磁带、光盘等</a:t>
                </a:r>
              </a:p>
            </p:txBody>
          </p:sp>
          <p:sp>
            <p:nvSpPr>
              <p:cNvPr id="64532" name="Line 11"/>
              <p:cNvSpPr/>
              <p:nvPr/>
            </p:nvSpPr>
            <p:spPr>
              <a:xfrm>
                <a:off x="4800" y="1152"/>
                <a:ext cx="768" cy="0"/>
              </a:xfrm>
              <a:prstGeom prst="line">
                <a:avLst/>
              </a:prstGeom>
              <a:ln w="9525" cap="flat" cmpd="sng">
                <a:solidFill>
                  <a:schemeClr val="tx1"/>
                </a:solidFill>
                <a:prstDash val="solid"/>
                <a:headEnd type="none" w="med" len="med"/>
                <a:tailEnd type="none" w="med" len="med"/>
              </a:ln>
            </p:spPr>
          </p:sp>
          <p:sp>
            <p:nvSpPr>
              <p:cNvPr id="64533" name="Line 15"/>
              <p:cNvSpPr/>
              <p:nvPr/>
            </p:nvSpPr>
            <p:spPr>
              <a:xfrm>
                <a:off x="5184" y="1164"/>
                <a:ext cx="0" cy="168"/>
              </a:xfrm>
              <a:prstGeom prst="line">
                <a:avLst/>
              </a:prstGeom>
              <a:ln w="9525" cap="flat" cmpd="sng">
                <a:solidFill>
                  <a:schemeClr val="tx1"/>
                </a:solidFill>
                <a:prstDash val="solid"/>
                <a:headEnd type="none" w="med" len="med"/>
                <a:tailEnd type="none" w="med" len="med"/>
              </a:ln>
            </p:spPr>
          </p:sp>
        </p:grpSp>
      </p:grpSp>
      <p:sp>
        <p:nvSpPr>
          <p:cNvPr id="64534" name="Text Box 18"/>
          <p:cNvSpPr txBox="1"/>
          <p:nvPr/>
        </p:nvSpPr>
        <p:spPr>
          <a:xfrm>
            <a:off x="685800" y="5638800"/>
            <a:ext cx="8229600" cy="762000"/>
          </a:xfrm>
          <a:prstGeom prst="rect">
            <a:avLst/>
          </a:prstGeom>
          <a:noFill/>
          <a:ln w="9525">
            <a:noFill/>
          </a:ln>
        </p:spPr>
        <p:txBody>
          <a:bodyPr>
            <a:spAutoFit/>
          </a:bodyPr>
          <a:lstStyle/>
          <a:p>
            <a:pPr>
              <a:spcBef>
                <a:spcPct val="20000"/>
              </a:spcBef>
            </a:pPr>
            <a:r>
              <a:rPr lang="zh-CN" altLang="en-US" sz="2000" b="1" dirty="0">
                <a:latin typeface="楷体_GB2312" panose="02010609030101010101" pitchFamily="49" charset="-122"/>
                <a:ea typeface="楷体_GB2312" panose="02010609030101010101" pitchFamily="49" charset="-122"/>
              </a:rPr>
              <a:t>其中：</a:t>
            </a:r>
            <a:r>
              <a:rPr lang="en-US" altLang="zh-CN" sz="2000" b="1">
                <a:solidFill>
                  <a:srgbClr val="000099"/>
                </a:solidFill>
                <a:latin typeface="楷体_GB2312" panose="02010609030101010101" pitchFamily="49" charset="-122"/>
                <a:ea typeface="楷体_GB2312" panose="02010609030101010101" pitchFamily="49" charset="-122"/>
              </a:rPr>
              <a:t>cache-</a:t>
            </a:r>
            <a:r>
              <a:rPr lang="zh-CN" altLang="en-US" sz="2000" b="1" dirty="0">
                <a:solidFill>
                  <a:srgbClr val="000099"/>
                </a:solidFill>
                <a:latin typeface="楷体_GB2312" panose="02010609030101010101" pitchFamily="49" charset="-122"/>
                <a:ea typeface="楷体_GB2312" panose="02010609030101010101" pitchFamily="49" charset="-122"/>
              </a:rPr>
              <a:t>主存结构</a:t>
            </a:r>
            <a:r>
              <a:rPr lang="zh-CN" altLang="en-US" sz="2000" b="1" dirty="0">
                <a:latin typeface="楷体_GB2312" panose="02010609030101010101" pitchFamily="49" charset="-122"/>
                <a:ea typeface="楷体_GB2312" panose="02010609030101010101" pitchFamily="49" charset="-122"/>
              </a:rPr>
              <a:t>解决</a:t>
            </a:r>
            <a:r>
              <a:rPr lang="zh-CN" altLang="en-US" sz="2000" b="1" dirty="0">
                <a:solidFill>
                  <a:srgbClr val="FF0000"/>
                </a:solidFill>
                <a:latin typeface="楷体_GB2312" panose="02010609030101010101" pitchFamily="49" charset="-122"/>
                <a:ea typeface="楷体_GB2312" panose="02010609030101010101" pitchFamily="49" charset="-122"/>
              </a:rPr>
              <a:t>高速度与低成本</a:t>
            </a:r>
            <a:r>
              <a:rPr lang="zh-CN" altLang="en-US" sz="2000" b="1" dirty="0">
                <a:latin typeface="楷体_GB2312" panose="02010609030101010101" pitchFamily="49" charset="-122"/>
                <a:ea typeface="楷体_GB2312" panose="02010609030101010101" pitchFamily="49" charset="-122"/>
              </a:rPr>
              <a:t>的矛盾；</a:t>
            </a:r>
          </a:p>
          <a:p>
            <a:pPr>
              <a:spcBef>
                <a:spcPct val="20000"/>
              </a:spcBef>
            </a:pPr>
            <a:r>
              <a:rPr lang="zh-CN" altLang="en-US" sz="2000" b="1" dirty="0">
                <a:latin typeface="楷体_GB2312" panose="02010609030101010101" pitchFamily="49" charset="-122"/>
                <a:ea typeface="楷体_GB2312" panose="02010609030101010101" pitchFamily="49" charset="-122"/>
              </a:rPr>
              <a:t>      </a:t>
            </a:r>
            <a:r>
              <a:rPr lang="zh-CN" altLang="en-US" sz="2000" b="1" dirty="0">
                <a:solidFill>
                  <a:srgbClr val="000099"/>
                </a:solidFill>
                <a:latin typeface="楷体_GB2312" panose="02010609030101010101" pitchFamily="49" charset="-122"/>
                <a:ea typeface="楷体_GB2312" panose="02010609030101010101" pitchFamily="49" charset="-122"/>
              </a:rPr>
              <a:t>主存</a:t>
            </a:r>
            <a:r>
              <a:rPr lang="en-US" altLang="zh-CN" sz="2000" b="1">
                <a:solidFill>
                  <a:srgbClr val="000099"/>
                </a:solidFill>
                <a:latin typeface="楷体_GB2312" panose="02010609030101010101" pitchFamily="49" charset="-122"/>
                <a:ea typeface="楷体_GB2312" panose="02010609030101010101" pitchFamily="49" charset="-122"/>
              </a:rPr>
              <a:t>-</a:t>
            </a:r>
            <a:r>
              <a:rPr lang="zh-CN" altLang="en-US" sz="2000" b="1" dirty="0">
                <a:solidFill>
                  <a:srgbClr val="000099"/>
                </a:solidFill>
                <a:latin typeface="楷体_GB2312" panose="02010609030101010101" pitchFamily="49" charset="-122"/>
                <a:ea typeface="楷体_GB2312" panose="02010609030101010101" pitchFamily="49" charset="-122"/>
              </a:rPr>
              <a:t>辅存结构</a:t>
            </a:r>
            <a:r>
              <a:rPr lang="zh-CN" altLang="en-US" sz="2000" b="1" dirty="0">
                <a:latin typeface="楷体_GB2312" panose="02010609030101010101" pitchFamily="49" charset="-122"/>
                <a:ea typeface="楷体_GB2312" panose="02010609030101010101" pitchFamily="49" charset="-122"/>
              </a:rPr>
              <a:t>利用虚拟存储器解决</a:t>
            </a:r>
            <a:r>
              <a:rPr lang="zh-CN" altLang="en-US" sz="2000" b="1" dirty="0">
                <a:solidFill>
                  <a:srgbClr val="FF0000"/>
                </a:solidFill>
                <a:latin typeface="楷体_GB2312" panose="02010609030101010101" pitchFamily="49" charset="-122"/>
                <a:ea typeface="楷体_GB2312" panose="02010609030101010101" pitchFamily="49" charset="-122"/>
              </a:rPr>
              <a:t>大容量与低成本</a:t>
            </a:r>
            <a:r>
              <a:rPr lang="zh-CN" altLang="en-US" sz="2000" b="1" dirty="0">
                <a:latin typeface="楷体_GB2312" panose="02010609030101010101" pitchFamily="49" charset="-122"/>
                <a:ea typeface="楷体_GB2312" panose="02010609030101010101" pitchFamily="49" charset="-122"/>
              </a:rPr>
              <a:t>的矛盾；</a:t>
            </a:r>
          </a:p>
        </p:txBody>
      </p:sp>
      <p:sp>
        <p:nvSpPr>
          <p:cNvPr id="64536" name="标题 1"/>
          <p:cNvSpPr/>
          <p:nvPr/>
        </p:nvSpPr>
        <p:spPr>
          <a:xfrm>
            <a:off x="533400" y="0"/>
            <a:ext cx="8610600" cy="685800"/>
          </a:xfrm>
          <a:noFill/>
          <a:ln w="9525">
            <a:noFill/>
          </a:ln>
        </p:spPr>
        <p:txBody>
          <a:bodyPr vert="horz" wrap="square" lIns="91440" tIns="45720" rIns="91440" bIns="45720" anchor="ctr"/>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a:r>
              <a:rPr lang="zh-CN" altLang="en-US" sz="3200" dirty="0">
                <a:latin typeface="Comic Sans MS" panose="030F0702030302020204" pitchFamily="66" charset="0"/>
                <a:ea typeface="隶书" panose="02010509060101010101" pitchFamily="49" charset="-122"/>
              </a:rPr>
              <a:t>分层的存储子系统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dissolve">
                                      <p:cBhvr>
                                        <p:cTn id="7" dur="500"/>
                                        <p:tgtEl>
                                          <p:spTgt spid="143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4534"/>
                                        </p:tgtEl>
                                        <p:attrNameLst>
                                          <p:attrName>style.visibility</p:attrName>
                                        </p:attrNameLst>
                                      </p:cBhvr>
                                      <p:to>
                                        <p:strVal val="visible"/>
                                      </p:to>
                                    </p:set>
                                    <p:animEffect transition="in" filter="dissolve">
                                      <p:cBhvr>
                                        <p:cTn id="12" dur="500"/>
                                        <p:tgtEl>
                                          <p:spTgt spid="64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645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内容占位符 2"/>
          <p:cNvSpPr/>
          <p:nvPr/>
        </p:nvSpPr>
        <p:spPr>
          <a:xfrm>
            <a:off x="381000" y="273050"/>
            <a:ext cx="8229600" cy="5975350"/>
          </a:xfrm>
          <a:prstGeom prst="rect">
            <a:avLst/>
          </a:prstGeom>
          <a:noFill/>
          <a:ln w="9525">
            <a:noFill/>
          </a:ln>
        </p:spPr>
        <p:txBody>
          <a:bodyPr/>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stStyle>
          <a:p>
            <a:pPr marL="0" lvl="0" indent="0">
              <a:buFont typeface="Comic Sans MS" panose="030F0702030302020204" pitchFamily="66" charset="0"/>
              <a:buAutoNum type="ea1JpnChsDbPeriod"/>
            </a:pPr>
            <a:r>
              <a:rPr lang="zh-CN" altLang="en-US" sz="2000" dirty="0">
                <a:solidFill>
                  <a:srgbClr val="FF00FF"/>
                </a:solidFill>
              </a:rPr>
              <a:t>寄存器组</a:t>
            </a:r>
          </a:p>
          <a:p>
            <a:pPr marL="1168400" lvl="1" indent="-444500"/>
            <a:r>
              <a:rPr lang="zh-CN" altLang="en-US" sz="2000" dirty="0">
                <a:latin typeface="楷体_GB2312" panose="02010609030101010101" pitchFamily="49" charset="-122"/>
                <a:ea typeface="楷体_GB2312" panose="02010609030101010101" pitchFamily="49" charset="-122"/>
              </a:rPr>
              <a:t>特点：</a:t>
            </a:r>
            <a:r>
              <a:rPr lang="zh-CN" altLang="en-US" sz="2000" dirty="0">
                <a:solidFill>
                  <a:srgbClr val="000099"/>
                </a:solidFill>
                <a:latin typeface="楷体_GB2312" panose="02010609030101010101" pitchFamily="49" charset="-122"/>
                <a:ea typeface="楷体_GB2312" panose="02010609030101010101" pitchFamily="49" charset="-122"/>
              </a:rPr>
              <a:t>读写速度快但数量较少；其数量、长度以及使用方       法会影响指令集的设计。</a:t>
            </a:r>
          </a:p>
          <a:p>
            <a:pPr marL="1168400" lvl="1" indent="-444500"/>
            <a:r>
              <a:rPr lang="zh-CN" altLang="en-US" sz="2000" dirty="0">
                <a:latin typeface="楷体_GB2312" panose="02010609030101010101" pitchFamily="49" charset="-122"/>
                <a:ea typeface="楷体_GB2312" panose="02010609030101010101" pitchFamily="49" charset="-122"/>
              </a:rPr>
              <a:t>组成：</a:t>
            </a:r>
            <a:r>
              <a:rPr lang="zh-CN" altLang="en-US" sz="2000" dirty="0">
                <a:solidFill>
                  <a:srgbClr val="000099"/>
                </a:solidFill>
                <a:latin typeface="楷体_GB2312" panose="02010609030101010101" pitchFamily="49" charset="-122"/>
                <a:ea typeface="楷体_GB2312" panose="02010609030101010101" pitchFamily="49" charset="-122"/>
              </a:rPr>
              <a:t>一组彼此独立的</a:t>
            </a:r>
            <a:r>
              <a:rPr lang="en-US" altLang="zh-CN" sz="2000" err="1">
                <a:solidFill>
                  <a:srgbClr val="000099"/>
                </a:solidFill>
                <a:latin typeface="楷体_GB2312" panose="02010609030101010101" pitchFamily="49" charset="-122"/>
                <a:ea typeface="楷体_GB2312" panose="02010609030101010101" pitchFamily="49" charset="-122"/>
              </a:rPr>
              <a:t>Reg</a:t>
            </a:r>
            <a:r>
              <a:rPr lang="zh-CN" altLang="en-US" sz="2000" dirty="0">
                <a:solidFill>
                  <a:srgbClr val="000099"/>
                </a:solidFill>
                <a:latin typeface="楷体_GB2312" panose="02010609030101010101" pitchFamily="49" charset="-122"/>
                <a:ea typeface="楷体_GB2312" panose="02010609030101010101" pitchFamily="49" charset="-122"/>
              </a:rPr>
              <a:t>，或小规模半导体存储器。</a:t>
            </a:r>
          </a:p>
          <a:p>
            <a:pPr marL="1168400" lvl="1" indent="-444500"/>
            <a:r>
              <a:rPr lang="en-US" altLang="zh-CN" sz="2000">
                <a:latin typeface="楷体_GB2312" panose="02010609030101010101" pitchFamily="49" charset="-122"/>
                <a:ea typeface="楷体_GB2312" panose="02010609030101010101" pitchFamily="49" charset="-122"/>
              </a:rPr>
              <a:t>RISC</a:t>
            </a:r>
            <a:r>
              <a:rPr lang="zh-CN" altLang="en-US" sz="2000" dirty="0">
                <a:latin typeface="楷体_GB2312" panose="02010609030101010101" pitchFamily="49" charset="-122"/>
                <a:ea typeface="楷体_GB2312" panose="02010609030101010101" pitchFamily="49" charset="-122"/>
              </a:rPr>
              <a:t>：</a:t>
            </a:r>
            <a:r>
              <a:rPr lang="zh-CN" altLang="en-US" sz="2000" dirty="0">
                <a:solidFill>
                  <a:srgbClr val="000099"/>
                </a:solidFill>
                <a:latin typeface="楷体_GB2312" panose="02010609030101010101" pitchFamily="49" charset="-122"/>
                <a:ea typeface="楷体_GB2312" panose="02010609030101010101" pitchFamily="49" charset="-122"/>
              </a:rPr>
              <a:t>设置较多</a:t>
            </a:r>
            <a:r>
              <a:rPr lang="en-US" altLang="zh-CN" sz="2000" err="1">
                <a:solidFill>
                  <a:srgbClr val="000099"/>
                </a:solidFill>
                <a:latin typeface="楷体_GB2312" panose="02010609030101010101" pitchFamily="49" charset="-122"/>
                <a:ea typeface="楷体_GB2312" panose="02010609030101010101" pitchFamily="49" charset="-122"/>
              </a:rPr>
              <a:t>Reg</a:t>
            </a:r>
            <a:r>
              <a:rPr lang="zh-CN" altLang="en-US" sz="2000" dirty="0">
                <a:solidFill>
                  <a:srgbClr val="000099"/>
                </a:solidFill>
                <a:latin typeface="楷体_GB2312" panose="02010609030101010101" pitchFamily="49" charset="-122"/>
                <a:ea typeface="楷体_GB2312" panose="02010609030101010101" pitchFamily="49" charset="-122"/>
              </a:rPr>
              <a:t>，并依靠编译器来使其使用最优化。</a:t>
            </a:r>
          </a:p>
          <a:p>
            <a:pPr marL="1168400" lvl="1" indent="-444500"/>
            <a:endParaRPr lang="zh-CN" altLang="en-US" sz="2000" dirty="0">
              <a:solidFill>
                <a:srgbClr val="000099"/>
              </a:solidFill>
            </a:endParaRPr>
          </a:p>
          <a:p>
            <a:pPr marL="0" lvl="0" indent="0">
              <a:buFont typeface="Comic Sans MS" panose="030F0702030302020204" pitchFamily="66" charset="0"/>
              <a:buAutoNum type="ea1JpnChsDbPeriod"/>
            </a:pPr>
            <a:r>
              <a:rPr lang="en-US" altLang="zh-CN" sz="2000">
                <a:solidFill>
                  <a:srgbClr val="FF00FF"/>
                </a:solidFill>
              </a:rPr>
              <a:t>Cache</a:t>
            </a:r>
          </a:p>
          <a:p>
            <a:pPr marL="1168400" lvl="1" indent="-444500">
              <a:spcBef>
                <a:spcPct val="0"/>
              </a:spcBef>
              <a:buFont typeface="+mj-lt"/>
              <a:buNone/>
            </a:pPr>
            <a:r>
              <a:rPr lang="zh-CN" altLang="en-US" sz="2000" dirty="0">
                <a:latin typeface="楷体_GB2312" panose="02010609030101010101" pitchFamily="49" charset="-122"/>
                <a:ea typeface="楷体_GB2312" panose="02010609030101010101" pitchFamily="49" charset="-122"/>
              </a:rPr>
              <a:t>高速小容量</a:t>
            </a:r>
            <a:r>
              <a:rPr lang="en-US" altLang="zh-CN" sz="2000">
                <a:latin typeface="楷体_GB2312" panose="02010609030101010101" pitchFamily="49" charset="-122"/>
                <a:ea typeface="楷体_GB2312" panose="02010609030101010101" pitchFamily="49" charset="-122"/>
              </a:rPr>
              <a:t>(</a:t>
            </a:r>
            <a:r>
              <a:rPr lang="zh-CN" altLang="en-US" sz="2000" dirty="0">
                <a:latin typeface="楷体_GB2312" panose="02010609030101010101" pitchFamily="49" charset="-122"/>
                <a:ea typeface="楷体_GB2312" panose="02010609030101010101" pitchFamily="49" charset="-122"/>
              </a:rPr>
              <a:t>几十千到几兆字节</a:t>
            </a:r>
            <a:r>
              <a:rPr lang="en-US" altLang="zh-CN" sz="2000">
                <a:latin typeface="楷体_GB2312" panose="02010609030101010101" pitchFamily="49" charset="-122"/>
                <a:ea typeface="楷体_GB2312" panose="02010609030101010101" pitchFamily="49" charset="-122"/>
              </a:rPr>
              <a:t>)</a:t>
            </a:r>
            <a:r>
              <a:rPr lang="zh-CN" altLang="en-US" sz="2000" dirty="0">
                <a:latin typeface="楷体_GB2312" panose="02010609030101010101" pitchFamily="49" charset="-122"/>
                <a:ea typeface="楷体_GB2312" panose="02010609030101010101" pitchFamily="49" charset="-122"/>
              </a:rPr>
              <a:t>；</a:t>
            </a:r>
          </a:p>
          <a:p>
            <a:pPr marL="1168400" lvl="1" indent="-444500">
              <a:spcBef>
                <a:spcPct val="0"/>
              </a:spcBef>
              <a:buFont typeface="+mj-lt"/>
              <a:buNone/>
            </a:pPr>
            <a:r>
              <a:rPr lang="zh-CN" altLang="en-US" sz="2000" dirty="0">
                <a:latin typeface="楷体_GB2312" panose="02010609030101010101" pitchFamily="49" charset="-122"/>
                <a:ea typeface="楷体_GB2312" panose="02010609030101010101" pitchFamily="49" charset="-122"/>
              </a:rPr>
              <a:t>借助硬件管理</a:t>
            </a:r>
            <a:r>
              <a:rPr lang="zh-CN" altLang="en-US" sz="2000" dirty="0">
                <a:solidFill>
                  <a:srgbClr val="000099"/>
                </a:solidFill>
                <a:latin typeface="楷体_GB2312" panose="02010609030101010101" pitchFamily="49" charset="-122"/>
                <a:ea typeface="楷体_GB2312" panose="02010609030101010101" pitchFamily="49" charset="-122"/>
              </a:rPr>
              <a:t>对程序员透明；</a:t>
            </a:r>
          </a:p>
          <a:p>
            <a:pPr marL="1168400" lvl="1" indent="-444500">
              <a:spcBef>
                <a:spcPct val="0"/>
              </a:spcBef>
              <a:buFont typeface="+mj-lt"/>
              <a:buNone/>
            </a:pPr>
            <a:r>
              <a:rPr lang="zh-CN" altLang="en-US" sz="2000" dirty="0">
                <a:latin typeface="楷体_GB2312" panose="02010609030101010101" pitchFamily="49" charset="-122"/>
                <a:ea typeface="楷体_GB2312" panose="02010609030101010101" pitchFamily="49" charset="-122"/>
              </a:rPr>
              <a:t>命中率与失效率；</a:t>
            </a:r>
          </a:p>
          <a:p>
            <a:pPr marL="1168400" lvl="1" indent="-444500">
              <a:spcBef>
                <a:spcPct val="0"/>
              </a:spcBef>
              <a:buFont typeface="+mj-lt"/>
              <a:buNone/>
            </a:pPr>
            <a:endParaRPr lang="zh-CN" altLang="en-US" sz="2000" dirty="0">
              <a:latin typeface="楷体_GB2312" panose="02010609030101010101" pitchFamily="49" charset="-122"/>
              <a:ea typeface="宋体" panose="02010600030101010101" pitchFamily="2" charset="-122"/>
            </a:endParaRPr>
          </a:p>
          <a:p>
            <a:pPr marL="0" lvl="0" indent="0">
              <a:buFont typeface="Comic Sans MS" panose="030F0702030302020204" pitchFamily="66" charset="0"/>
              <a:buAutoNum type="ea1JpnChsDbPeriod"/>
            </a:pPr>
            <a:r>
              <a:rPr lang="zh-CN" altLang="en-US" sz="2000" dirty="0">
                <a:solidFill>
                  <a:srgbClr val="FF00FF"/>
                </a:solidFill>
              </a:rPr>
              <a:t>主（内）存</a:t>
            </a:r>
            <a:endParaRPr lang="en-US" altLang="zh-CN" sz="2000">
              <a:solidFill>
                <a:srgbClr val="FF00FF"/>
              </a:solidFill>
            </a:endParaRPr>
          </a:p>
          <a:p>
            <a:pPr marL="1168400" lvl="1" indent="-444500"/>
            <a:r>
              <a:rPr lang="zh-CN" altLang="en-US" sz="2000" dirty="0">
                <a:latin typeface="楷体_GB2312" panose="02010609030101010101" pitchFamily="49" charset="-122"/>
                <a:ea typeface="楷体_GB2312" panose="02010609030101010101" pitchFamily="49" charset="-122"/>
              </a:rPr>
              <a:t>编址方式：</a:t>
            </a:r>
            <a:r>
              <a:rPr lang="zh-CN" altLang="en-US" sz="2000" dirty="0">
                <a:solidFill>
                  <a:srgbClr val="000099"/>
                </a:solidFill>
                <a:latin typeface="楷体_GB2312" panose="02010609030101010101" pitchFamily="49" charset="-122"/>
                <a:ea typeface="楷体_GB2312" panose="02010609030101010101" pitchFamily="49" charset="-122"/>
              </a:rPr>
              <a:t>字节编址</a:t>
            </a:r>
          </a:p>
          <a:p>
            <a:pPr marL="1168400" lvl="1" indent="-444500"/>
            <a:r>
              <a:rPr lang="zh-CN" altLang="en-US" sz="2000" dirty="0">
                <a:latin typeface="楷体_GB2312" panose="02010609030101010101" pitchFamily="49" charset="-122"/>
                <a:ea typeface="楷体_GB2312" panose="02010609030101010101" pitchFamily="49" charset="-122"/>
              </a:rPr>
              <a:t>信息存放方式：</a:t>
            </a:r>
            <a:r>
              <a:rPr lang="zh-CN" altLang="en-US" sz="2000" dirty="0">
                <a:solidFill>
                  <a:srgbClr val="000099"/>
                </a:solidFill>
                <a:latin typeface="楷体_GB2312" panose="02010609030101010101" pitchFamily="49" charset="-122"/>
                <a:ea typeface="楷体_GB2312" panose="02010609030101010101" pitchFamily="49" charset="-122"/>
              </a:rPr>
              <a:t>大</a:t>
            </a:r>
            <a:r>
              <a:rPr lang="en-US" altLang="zh-CN" sz="2000">
                <a:solidFill>
                  <a:srgbClr val="000099"/>
                </a:solidFill>
                <a:latin typeface="楷体_GB2312" panose="02010609030101010101" pitchFamily="49" charset="-122"/>
                <a:ea typeface="楷体_GB2312" panose="02010609030101010101" pitchFamily="49" charset="-122"/>
              </a:rPr>
              <a:t>/</a:t>
            </a:r>
            <a:r>
              <a:rPr lang="zh-CN" altLang="en-US" sz="2000" dirty="0">
                <a:solidFill>
                  <a:srgbClr val="000099"/>
                </a:solidFill>
                <a:latin typeface="楷体_GB2312" panose="02010609030101010101" pitchFamily="49" charset="-122"/>
                <a:ea typeface="楷体_GB2312" panose="02010609030101010101" pitchFamily="49" charset="-122"/>
              </a:rPr>
              <a:t>小端（</a:t>
            </a:r>
            <a:r>
              <a:rPr lang="en-US" altLang="zh-CN" sz="2000">
                <a:solidFill>
                  <a:srgbClr val="000099"/>
                </a:solidFill>
                <a:latin typeface="楷体_GB2312" panose="02010609030101010101" pitchFamily="49" charset="-122"/>
                <a:ea typeface="楷体_GB2312" panose="02010609030101010101" pitchFamily="49" charset="-122"/>
              </a:rPr>
              <a:t>big/ </a:t>
            </a:r>
            <a:r>
              <a:rPr lang="en-US" altLang="zh-CN" sz="2000">
                <a:solidFill>
                  <a:srgbClr val="000099"/>
                </a:solidFill>
                <a:latin typeface="楷体_GB2312" panose="02010609030101010101" pitchFamily="49" charset="-122"/>
                <a:ea typeface="楷体_GB2312" panose="02010609030101010101" pitchFamily="49" charset="-122"/>
                <a:hlinkClick r:id="" action="ppaction://noaction"/>
              </a:rPr>
              <a:t>small </a:t>
            </a:r>
            <a:r>
              <a:rPr lang="en-US" altLang="zh-CN" sz="2000" err="1">
                <a:solidFill>
                  <a:srgbClr val="000099"/>
                </a:solidFill>
                <a:latin typeface="楷体_GB2312" panose="02010609030101010101" pitchFamily="49" charset="-122"/>
                <a:ea typeface="楷体_GB2312" panose="02010609030101010101" pitchFamily="49" charset="-122"/>
                <a:hlinkClick r:id="" action="ppaction://noaction"/>
              </a:rPr>
              <a:t>endianness</a:t>
            </a:r>
            <a:r>
              <a:rPr lang="zh-CN" altLang="en-US" sz="2000" dirty="0">
                <a:solidFill>
                  <a:srgbClr val="000099"/>
                </a:solidFill>
                <a:latin typeface="楷体_GB2312" panose="02010609030101010101" pitchFamily="49" charset="-122"/>
                <a:ea typeface="楷体_GB2312" panose="02010609030101010101" pitchFamily="49" charset="-122"/>
              </a:rPr>
              <a:t>）系统</a:t>
            </a:r>
          </a:p>
          <a:p>
            <a:pPr marL="1168400" lvl="1" indent="-444500">
              <a:buNone/>
            </a:pPr>
            <a:endParaRPr lang="zh-CN" altLang="en-US" sz="2000" dirty="0">
              <a:solidFill>
                <a:srgbClr val="000099"/>
              </a:solidFill>
              <a:latin typeface="楷体_GB2312" panose="02010609030101010101" pitchFamily="49" charset="-122"/>
              <a:ea typeface="楷体_GB2312" panose="02010609030101010101" pitchFamily="49" charset="-122"/>
            </a:endParaRPr>
          </a:p>
          <a:p>
            <a:pPr marL="0" lvl="0" indent="0">
              <a:buFont typeface="Comic Sans MS" panose="030F0702030302020204" pitchFamily="66" charset="0"/>
              <a:buAutoNum type="ea1JpnChsDbPeriod"/>
            </a:pPr>
            <a:r>
              <a:rPr lang="zh-CN" altLang="en-US" sz="2000" dirty="0">
                <a:solidFill>
                  <a:srgbClr val="FF00FF"/>
                </a:solidFill>
              </a:rPr>
              <a:t>辅（外）存</a:t>
            </a:r>
          </a:p>
          <a:p>
            <a:pPr marL="1168400" lvl="1" indent="-444500">
              <a:spcBef>
                <a:spcPct val="0"/>
              </a:spcBef>
            </a:pPr>
            <a:r>
              <a:rPr lang="zh-CN" altLang="en-US" sz="2000" dirty="0">
                <a:latin typeface="楷体_GB2312" panose="02010609030101010101" pitchFamily="49" charset="-122"/>
                <a:ea typeface="楷体_GB2312" panose="02010609030101010101" pitchFamily="49" charset="-122"/>
              </a:rPr>
              <a:t>信息以</a:t>
            </a:r>
            <a:r>
              <a:rPr lang="zh-CN" altLang="en-US" sz="2000" dirty="0">
                <a:solidFill>
                  <a:srgbClr val="FF0000"/>
                </a:solidFill>
                <a:latin typeface="楷体_GB2312" panose="02010609030101010101" pitchFamily="49" charset="-122"/>
                <a:ea typeface="楷体_GB2312" panose="02010609030101010101" pitchFamily="49" charset="-122"/>
              </a:rPr>
              <a:t>文件</a:t>
            </a:r>
            <a:r>
              <a:rPr lang="en-US" altLang="zh-CN" sz="2000">
                <a:solidFill>
                  <a:srgbClr val="FF0000"/>
                </a:solidFill>
                <a:latin typeface="楷体_GB2312" panose="02010609030101010101" pitchFamily="49" charset="-122"/>
                <a:ea typeface="楷体_GB2312" panose="02010609030101010101" pitchFamily="49" charset="-122"/>
              </a:rPr>
              <a:t>(file)</a:t>
            </a:r>
            <a:r>
              <a:rPr lang="zh-CN" altLang="en-US" sz="2000" dirty="0">
                <a:latin typeface="楷体_GB2312" panose="02010609030101010101" pitchFamily="49" charset="-122"/>
                <a:ea typeface="楷体_GB2312" panose="02010609030101010101" pitchFamily="49" charset="-122"/>
              </a:rPr>
              <a:t>的形式存放。</a:t>
            </a:r>
          </a:p>
          <a:p>
            <a:pPr marL="1168400" lvl="1" indent="-444500">
              <a:spcBef>
                <a:spcPct val="0"/>
              </a:spcBef>
            </a:pPr>
            <a:r>
              <a:rPr lang="zh-CN" altLang="en-US" sz="2000" dirty="0">
                <a:latin typeface="楷体_GB2312" panose="02010609030101010101" pitchFamily="49" charset="-122"/>
                <a:ea typeface="楷体_GB2312" panose="02010609030101010101" pitchFamily="49" charset="-122"/>
              </a:rPr>
              <a:t>虚拟存储技术</a:t>
            </a:r>
            <a:endParaRPr lang="zh-CN" altLang="en-US" sz="2000" dirty="0">
              <a:solidFill>
                <a:srgbClr val="FF0000"/>
              </a:solidFill>
              <a:latin typeface="楷体_GB2312" panose="02010609030101010101" pitchFamily="49" charset="-122"/>
              <a:ea typeface="楷体_GB2312" panose="02010609030101010101" pitchFamily="49" charset="-122"/>
            </a:endParaRPr>
          </a:p>
        </p:txBody>
      </p:sp>
      <p:pic>
        <p:nvPicPr>
          <p:cNvPr id="16387" name="Picture 9"/>
          <p:cNvPicPr>
            <a:picLocks noChangeAspect="1"/>
          </p:cNvPicPr>
          <p:nvPr/>
        </p:nvPicPr>
        <p:blipFill>
          <a:blip r:embed="rId3"/>
          <a:stretch>
            <a:fillRect/>
          </a:stretch>
        </p:blipFill>
        <p:spPr>
          <a:xfrm>
            <a:off x="5029200" y="2438400"/>
            <a:ext cx="3751263" cy="1512888"/>
          </a:xfrm>
          <a:prstGeom prst="rect">
            <a:avLst/>
          </a:prstGeom>
          <a:noFill/>
          <a:ln w="9525">
            <a:noFill/>
          </a:ln>
        </p:spPr>
      </p:pic>
      <p:sp>
        <p:nvSpPr>
          <p:cNvPr id="67590" name="矩形 67589"/>
          <p:cNvSpPr/>
          <p:nvPr/>
        </p:nvSpPr>
        <p:spPr>
          <a:xfrm>
            <a:off x="5715000" y="3886200"/>
            <a:ext cx="2025650" cy="366713"/>
          </a:xfrm>
          <a:prstGeom prst="rect">
            <a:avLst/>
          </a:prstGeom>
          <a:solidFill>
            <a:srgbClr val="FFCC00"/>
          </a:solidFill>
          <a:ln w="9525">
            <a:noFill/>
          </a:ln>
        </p:spPr>
        <p:txBody>
          <a:bodyPr wrap="none" anchor="t">
            <a:spAutoFit/>
          </a:bodyPr>
          <a:lstStyle/>
          <a:p>
            <a:pPr>
              <a:buClr>
                <a:schemeClr val="tx1"/>
              </a:buClr>
              <a:buFont typeface="Arial" panose="020B0604020202020204" pitchFamily="34" charset="0"/>
              <a:buNone/>
            </a:pPr>
            <a:r>
              <a:rPr lang="zh-CN" altLang="en-US" b="1" dirty="0">
                <a:latin typeface="Comic Sans MS" panose="030F0702030302020204" pitchFamily="66" charset="0"/>
                <a:ea typeface="楷体_GB2312" panose="02010609030101010101" pitchFamily="49" charset="-122"/>
              </a:rPr>
              <a:t>很像一个临时仓库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588">
                                            <p:txEl>
                                              <p:pRg st="0" end="0"/>
                                            </p:txEl>
                                          </p:spTgt>
                                        </p:tgtEl>
                                        <p:attrNameLst>
                                          <p:attrName>style.visibility</p:attrName>
                                        </p:attrNameLst>
                                      </p:cBhvr>
                                      <p:to>
                                        <p:strVal val="visible"/>
                                      </p:to>
                                    </p:set>
                                    <p:animEffect transition="in" filter="dissolve">
                                      <p:cBhvr>
                                        <p:cTn id="7" dur="500"/>
                                        <p:tgtEl>
                                          <p:spTgt spid="675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7588">
                                            <p:txEl>
                                              <p:pRg st="1" end="1"/>
                                            </p:txEl>
                                          </p:spTgt>
                                        </p:tgtEl>
                                        <p:attrNameLst>
                                          <p:attrName>style.visibility</p:attrName>
                                        </p:attrNameLst>
                                      </p:cBhvr>
                                      <p:to>
                                        <p:strVal val="visible"/>
                                      </p:to>
                                    </p:set>
                                    <p:animEffect transition="in" filter="dissolve">
                                      <p:cBhvr>
                                        <p:cTn id="12" dur="500"/>
                                        <p:tgtEl>
                                          <p:spTgt spid="675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7588">
                                            <p:txEl>
                                              <p:pRg st="2" end="2"/>
                                            </p:txEl>
                                          </p:spTgt>
                                        </p:tgtEl>
                                        <p:attrNameLst>
                                          <p:attrName>style.visibility</p:attrName>
                                        </p:attrNameLst>
                                      </p:cBhvr>
                                      <p:to>
                                        <p:strVal val="visible"/>
                                      </p:to>
                                    </p:set>
                                    <p:animEffect transition="in" filter="dissolve">
                                      <p:cBhvr>
                                        <p:cTn id="17" dur="500"/>
                                        <p:tgtEl>
                                          <p:spTgt spid="675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7588">
                                            <p:txEl>
                                              <p:pRg st="3" end="3"/>
                                            </p:txEl>
                                          </p:spTgt>
                                        </p:tgtEl>
                                        <p:attrNameLst>
                                          <p:attrName>style.visibility</p:attrName>
                                        </p:attrNameLst>
                                      </p:cBhvr>
                                      <p:to>
                                        <p:strVal val="visible"/>
                                      </p:to>
                                    </p:set>
                                    <p:animEffect transition="in" filter="dissolve">
                                      <p:cBhvr>
                                        <p:cTn id="22" dur="500"/>
                                        <p:tgtEl>
                                          <p:spTgt spid="67588">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7588">
                                            <p:txEl>
                                              <p:pRg st="5" end="5"/>
                                            </p:txEl>
                                          </p:spTgt>
                                        </p:tgtEl>
                                        <p:attrNameLst>
                                          <p:attrName>style.visibility</p:attrName>
                                        </p:attrNameLst>
                                      </p:cBhvr>
                                      <p:to>
                                        <p:strVal val="visible"/>
                                      </p:to>
                                    </p:set>
                                    <p:animEffect transition="in" filter="dissolve">
                                      <p:cBhvr>
                                        <p:cTn id="25" dur="500"/>
                                        <p:tgtEl>
                                          <p:spTgt spid="6758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7588">
                                            <p:txEl>
                                              <p:pRg st="6" end="6"/>
                                            </p:txEl>
                                          </p:spTgt>
                                        </p:tgtEl>
                                        <p:attrNameLst>
                                          <p:attrName>style.visibility</p:attrName>
                                        </p:attrNameLst>
                                      </p:cBhvr>
                                      <p:to>
                                        <p:strVal val="visible"/>
                                      </p:to>
                                    </p:set>
                                    <p:animEffect transition="in" filter="dissolve">
                                      <p:cBhvr>
                                        <p:cTn id="30" dur="500"/>
                                        <p:tgtEl>
                                          <p:spTgt spid="6758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7588">
                                            <p:txEl>
                                              <p:pRg st="7" end="7"/>
                                            </p:txEl>
                                          </p:spTgt>
                                        </p:tgtEl>
                                        <p:attrNameLst>
                                          <p:attrName>style.visibility</p:attrName>
                                        </p:attrNameLst>
                                      </p:cBhvr>
                                      <p:to>
                                        <p:strVal val="visible"/>
                                      </p:to>
                                    </p:set>
                                    <p:animEffect transition="in" filter="dissolve">
                                      <p:cBhvr>
                                        <p:cTn id="35" dur="500"/>
                                        <p:tgtEl>
                                          <p:spTgt spid="67588">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6387"/>
                                        </p:tgtEl>
                                        <p:attrNameLst>
                                          <p:attrName>style.visibility</p:attrName>
                                        </p:attrNameLst>
                                      </p:cBhvr>
                                      <p:to>
                                        <p:strVal val="visible"/>
                                      </p:to>
                                    </p:set>
                                    <p:animEffect transition="in" filter="dissolve">
                                      <p:cBhvr>
                                        <p:cTn id="40" dur="500"/>
                                        <p:tgtEl>
                                          <p:spTgt spid="16387"/>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67590"/>
                                        </p:tgtEl>
                                        <p:attrNameLst>
                                          <p:attrName>style.visibility</p:attrName>
                                        </p:attrNameLst>
                                      </p:cBhvr>
                                      <p:to>
                                        <p:strVal val="visible"/>
                                      </p:to>
                                    </p:set>
                                    <p:animEffect transition="in" filter="wipe(left)">
                                      <p:cBhvr>
                                        <p:cTn id="44" dur="500"/>
                                        <p:tgtEl>
                                          <p:spTgt spid="6759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7588">
                                            <p:txEl>
                                              <p:pRg st="8" end="8"/>
                                            </p:txEl>
                                          </p:spTgt>
                                        </p:tgtEl>
                                        <p:attrNameLst>
                                          <p:attrName>style.visibility</p:attrName>
                                        </p:attrNameLst>
                                      </p:cBhvr>
                                      <p:to>
                                        <p:strVal val="visible"/>
                                      </p:to>
                                    </p:set>
                                    <p:animEffect transition="in" filter="dissolve">
                                      <p:cBhvr>
                                        <p:cTn id="49" dur="500"/>
                                        <p:tgtEl>
                                          <p:spTgt spid="67588">
                                            <p:txEl>
                                              <p:pRg st="8" end="8"/>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7588">
                                            <p:txEl>
                                              <p:pRg st="10" end="10"/>
                                            </p:txEl>
                                          </p:spTgt>
                                        </p:tgtEl>
                                        <p:attrNameLst>
                                          <p:attrName>style.visibility</p:attrName>
                                        </p:attrNameLst>
                                      </p:cBhvr>
                                      <p:to>
                                        <p:strVal val="visible"/>
                                      </p:to>
                                    </p:set>
                                    <p:animEffect transition="in" filter="dissolve">
                                      <p:cBhvr>
                                        <p:cTn id="52" dur="500"/>
                                        <p:tgtEl>
                                          <p:spTgt spid="6758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7588">
                                            <p:txEl>
                                              <p:pRg st="11" end="11"/>
                                            </p:txEl>
                                          </p:spTgt>
                                        </p:tgtEl>
                                        <p:attrNameLst>
                                          <p:attrName>style.visibility</p:attrName>
                                        </p:attrNameLst>
                                      </p:cBhvr>
                                      <p:to>
                                        <p:strVal val="visible"/>
                                      </p:to>
                                    </p:set>
                                    <p:animEffect transition="in" filter="dissolve">
                                      <p:cBhvr>
                                        <p:cTn id="57" dur="500"/>
                                        <p:tgtEl>
                                          <p:spTgt spid="67588">
                                            <p:txEl>
                                              <p:pRg st="11" end="11"/>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67588">
                                            <p:txEl>
                                              <p:pRg st="12" end="12"/>
                                            </p:txEl>
                                          </p:spTgt>
                                        </p:tgtEl>
                                        <p:attrNameLst>
                                          <p:attrName>style.visibility</p:attrName>
                                        </p:attrNameLst>
                                      </p:cBhvr>
                                      <p:to>
                                        <p:strVal val="visible"/>
                                      </p:to>
                                    </p:set>
                                    <p:animEffect transition="in" filter="dissolve">
                                      <p:cBhvr>
                                        <p:cTn id="60" dur="500"/>
                                        <p:tgtEl>
                                          <p:spTgt spid="67588">
                                            <p:txEl>
                                              <p:pRg st="12" end="12"/>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67588">
                                            <p:txEl>
                                              <p:pRg st="14" end="14"/>
                                            </p:txEl>
                                          </p:spTgt>
                                        </p:tgtEl>
                                        <p:attrNameLst>
                                          <p:attrName>style.visibility</p:attrName>
                                        </p:attrNameLst>
                                      </p:cBhvr>
                                      <p:to>
                                        <p:strVal val="visible"/>
                                      </p:to>
                                    </p:set>
                                    <p:animEffect transition="in" filter="dissolve">
                                      <p:cBhvr>
                                        <p:cTn id="63" dur="500"/>
                                        <p:tgtEl>
                                          <p:spTgt spid="67588">
                                            <p:txEl>
                                              <p:pRg st="14" end="1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588">
                                            <p:txEl>
                                              <p:pRg st="15" end="15"/>
                                            </p:txEl>
                                          </p:spTgt>
                                        </p:tgtEl>
                                        <p:attrNameLst>
                                          <p:attrName>style.visibility</p:attrName>
                                        </p:attrNameLst>
                                      </p:cBhvr>
                                      <p:to>
                                        <p:strVal val="visible"/>
                                      </p:to>
                                    </p:set>
                                    <p:animEffect transition="in" filter="dissolve">
                                      <p:cBhvr>
                                        <p:cTn id="68" dur="500"/>
                                        <p:tgtEl>
                                          <p:spTgt spid="67588">
                                            <p:txEl>
                                              <p:pRg st="15" end="1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67588">
                                            <p:txEl>
                                              <p:pRg st="16" end="16"/>
                                            </p:txEl>
                                          </p:spTgt>
                                        </p:tgtEl>
                                        <p:attrNameLst>
                                          <p:attrName>style.visibility</p:attrName>
                                        </p:attrNameLst>
                                      </p:cBhvr>
                                      <p:to>
                                        <p:strVal val="visible"/>
                                      </p:to>
                                    </p:set>
                                    <p:animEffect transition="in" filter="dissolve">
                                      <p:cBhvr>
                                        <p:cTn id="73" dur="500"/>
                                        <p:tgtEl>
                                          <p:spTgt spid="67588">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uiExpand="1" build="p" bldLvl="3"/>
      <p:bldP spid="6759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Rot="1"/>
          </p:cNvSpPr>
          <p:nvPr/>
        </p:nvSpPr>
        <p:spPr>
          <a:xfrm>
            <a:off x="685800" y="152400"/>
            <a:ext cx="7772400" cy="592138"/>
          </a:xfrm>
          <a:prstGeom prst="rect">
            <a:avLst/>
          </a:prstGeom>
          <a:noFill/>
          <a:ln w="9525">
            <a:noFill/>
          </a:ln>
        </p:spPr>
        <p:txBody>
          <a:bodyPr anchor="b"/>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eaLnBrk="1" hangingPunct="1"/>
            <a:r>
              <a:rPr lang="en-US" altLang="zh-CN" sz="3200">
                <a:effectLst>
                  <a:outerShdw blurRad="38100" dist="38100" dir="2700000">
                    <a:srgbClr val="C0C0C0"/>
                  </a:outerShdw>
                </a:effectLst>
              </a:rPr>
              <a:t>Cache</a:t>
            </a:r>
            <a:r>
              <a:rPr lang="zh-CN" altLang="en-US" sz="3200" dirty="0">
                <a:effectLst>
                  <a:outerShdw blurRad="38100" dist="38100" dir="2700000">
                    <a:srgbClr val="C0C0C0"/>
                  </a:outerShdw>
                </a:effectLst>
              </a:rPr>
              <a:t>技术和虚拟存储器技术</a:t>
            </a:r>
          </a:p>
        </p:txBody>
      </p:sp>
      <p:sp>
        <p:nvSpPr>
          <p:cNvPr id="68613" name="Rectangle 3"/>
          <p:cNvSpPr/>
          <p:nvPr/>
        </p:nvSpPr>
        <p:spPr>
          <a:xfrm>
            <a:off x="609600" y="914400"/>
            <a:ext cx="7902575" cy="2303463"/>
          </a:xfrm>
          <a:prstGeom prst="rect">
            <a:avLst/>
          </a:prstGeom>
          <a:noFill/>
          <a:ln w="9525">
            <a:noFill/>
          </a:ln>
        </p:spPr>
        <p:txBody>
          <a:bodyPr/>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stStyle>
          <a:p>
            <a:pPr marL="533400" lvl="0" indent="-533400" eaLnBrk="1" hangingPunct="1">
              <a:spcBef>
                <a:spcPct val="15000"/>
              </a:spcBef>
              <a:spcAft>
                <a:spcPct val="30000"/>
              </a:spcAft>
              <a:buClr>
                <a:srgbClr val="000099"/>
              </a:buClr>
              <a:buNone/>
            </a:pPr>
            <a:r>
              <a:rPr lang="zh-CN" altLang="en-US" sz="2400" dirty="0">
                <a:latin typeface="Times New Roman" panose="02020603050405020304" pitchFamily="18" charset="0"/>
              </a:rPr>
              <a:t>相同点：</a:t>
            </a:r>
          </a:p>
          <a:p>
            <a:pPr lvl="1" eaLnBrk="1" hangingPunct="1">
              <a:lnSpc>
                <a:spcPct val="90000"/>
              </a:lnSpc>
              <a:buClr>
                <a:srgbClr val="000099"/>
              </a:buClr>
            </a:pPr>
            <a:r>
              <a:rPr lang="zh-CN" altLang="en-US" sz="2400" dirty="0">
                <a:latin typeface="Times New Roman" panose="02020603050405020304" pitchFamily="18" charset="0"/>
              </a:rPr>
              <a:t> </a:t>
            </a:r>
            <a:r>
              <a:rPr lang="zh-CN" altLang="en-US" sz="2400" dirty="0">
                <a:solidFill>
                  <a:srgbClr val="000099"/>
                </a:solidFill>
                <a:latin typeface="Times New Roman" panose="02020603050405020304" pitchFamily="18" charset="0"/>
                <a:ea typeface="楷体_GB2312" panose="02010609030101010101" pitchFamily="49" charset="-122"/>
              </a:rPr>
              <a:t>以存储器访问的局部性为基础；</a:t>
            </a:r>
          </a:p>
          <a:p>
            <a:pPr lvl="1" eaLnBrk="1" hangingPunct="1">
              <a:lnSpc>
                <a:spcPct val="90000"/>
              </a:lnSpc>
              <a:buClr>
                <a:srgbClr val="000099"/>
              </a:buClr>
            </a:pPr>
            <a:r>
              <a:rPr lang="zh-CN" altLang="en-US" sz="2400" dirty="0">
                <a:solidFill>
                  <a:srgbClr val="000099"/>
                </a:solidFill>
                <a:latin typeface="Times New Roman" panose="02020603050405020304" pitchFamily="18" charset="0"/>
                <a:ea typeface="楷体_GB2312" panose="02010609030101010101" pitchFamily="49" charset="-122"/>
              </a:rPr>
              <a:t> 采用的调度策略类似；</a:t>
            </a:r>
          </a:p>
          <a:p>
            <a:pPr lvl="1" eaLnBrk="1" hangingPunct="1">
              <a:lnSpc>
                <a:spcPct val="90000"/>
              </a:lnSpc>
              <a:buClr>
                <a:srgbClr val="000099"/>
              </a:buClr>
            </a:pPr>
            <a:r>
              <a:rPr lang="zh-CN" altLang="en-US" sz="2400" dirty="0">
                <a:solidFill>
                  <a:srgbClr val="000099"/>
                </a:solidFill>
                <a:latin typeface="Times New Roman" panose="02020603050405020304" pitchFamily="18" charset="0"/>
                <a:ea typeface="楷体_GB2312" panose="02010609030101010101" pitchFamily="49" charset="-122"/>
              </a:rPr>
              <a:t> 对用户都是透明的；</a:t>
            </a:r>
          </a:p>
        </p:txBody>
      </p:sp>
      <p:sp>
        <p:nvSpPr>
          <p:cNvPr id="29701" name="Text Box 5"/>
          <p:cNvSpPr txBox="1"/>
          <p:nvPr/>
        </p:nvSpPr>
        <p:spPr>
          <a:xfrm>
            <a:off x="609600" y="3200400"/>
            <a:ext cx="8054975" cy="1808163"/>
          </a:xfrm>
          <a:prstGeom prst="rect">
            <a:avLst/>
          </a:prstGeom>
          <a:noFill/>
          <a:ln w="9525">
            <a:noFill/>
          </a:ln>
        </p:spPr>
        <p:txBody>
          <a:bodyPr>
            <a:spAutoFit/>
          </a:bodyPr>
          <a:lstStyle/>
          <a:p>
            <a:pPr marL="342900" indent="-342900">
              <a:spcBef>
                <a:spcPct val="15000"/>
              </a:spcBef>
              <a:spcAft>
                <a:spcPct val="30000"/>
              </a:spcAft>
              <a:buClr>
                <a:srgbClr val="FF0000"/>
              </a:buClr>
              <a:buFont typeface="隶书" panose="02010509060101010101" pitchFamily="49" charset="-122"/>
              <a:buNone/>
            </a:pPr>
            <a:r>
              <a:rPr lang="zh-CN" altLang="en-US" sz="2400" b="1" dirty="0">
                <a:latin typeface="Times New Roman" panose="02020603050405020304" pitchFamily="18" charset="0"/>
                <a:ea typeface="黑体" panose="02010609060101010101" pitchFamily="2" charset="-122"/>
              </a:rPr>
              <a:t>不同点：</a:t>
            </a:r>
          </a:p>
          <a:p>
            <a:pPr marL="800100" lvl="1" indent="-342900" eaLnBrk="1" hangingPunct="1">
              <a:spcBef>
                <a:spcPct val="20000"/>
              </a:spcBef>
              <a:buClr>
                <a:srgbClr val="FF0000"/>
              </a:buClr>
              <a:buFont typeface="Wingdings" panose="05000000000000000000" pitchFamily="2" charset="2"/>
              <a:buAutoNum type="arabicPeriod"/>
            </a:pPr>
            <a:r>
              <a:rPr lang="zh-CN" altLang="en-US" sz="2400" b="1" dirty="0">
                <a:solidFill>
                  <a:srgbClr val="FF0000"/>
                </a:solidFill>
                <a:latin typeface="Times New Roman" panose="02020603050405020304" pitchFamily="18" charset="0"/>
                <a:ea typeface="楷体_GB2312" panose="02010609030101010101" pitchFamily="49" charset="-122"/>
              </a:rPr>
              <a:t>划分的信息块的长度不同； </a:t>
            </a:r>
          </a:p>
          <a:p>
            <a:pPr marL="800100" lvl="1" indent="-342900" eaLnBrk="1" hangingPunct="1">
              <a:spcBef>
                <a:spcPct val="20000"/>
              </a:spcBef>
              <a:buClr>
                <a:srgbClr val="FF0000"/>
              </a:buClr>
              <a:buFont typeface="Wingdings" panose="05000000000000000000" pitchFamily="2" charset="2"/>
              <a:buAutoNum type="arabicPeriod"/>
            </a:pPr>
            <a:r>
              <a:rPr lang="en-US" altLang="zh-CN" sz="2400" b="1">
                <a:solidFill>
                  <a:srgbClr val="FF0000"/>
                </a:solidFill>
                <a:latin typeface="Times New Roman" panose="02020603050405020304" pitchFamily="18" charset="0"/>
                <a:ea typeface="楷体_GB2312" panose="02010609030101010101" pitchFamily="49" charset="-122"/>
              </a:rPr>
              <a:t>Cache</a:t>
            </a:r>
            <a:r>
              <a:rPr lang="zh-CN" altLang="en-US" sz="2400" b="1" dirty="0">
                <a:solidFill>
                  <a:srgbClr val="FF0000"/>
                </a:solidFill>
                <a:latin typeface="Times New Roman" panose="02020603050405020304" pitchFamily="18" charset="0"/>
                <a:ea typeface="楷体_GB2312" panose="02010609030101010101" pitchFamily="49" charset="-122"/>
              </a:rPr>
              <a:t>技术由硬件实现，而虚拟存储器由</a:t>
            </a:r>
            <a:r>
              <a:rPr lang="en-US" altLang="zh-CN" sz="2400" b="1">
                <a:solidFill>
                  <a:srgbClr val="FF0000"/>
                </a:solidFill>
                <a:latin typeface="Times New Roman" panose="02020603050405020304" pitchFamily="18" charset="0"/>
                <a:ea typeface="楷体_GB2312" panose="02010609030101010101" pitchFamily="49" charset="-122"/>
              </a:rPr>
              <a:t>OS</a:t>
            </a:r>
            <a:r>
              <a:rPr lang="zh-CN" altLang="en-US" sz="2400" b="1" dirty="0">
                <a:solidFill>
                  <a:srgbClr val="FF0000"/>
                </a:solidFill>
                <a:latin typeface="Times New Roman" panose="02020603050405020304" pitchFamily="18" charset="0"/>
                <a:ea typeface="楷体_GB2312" panose="02010609030101010101" pitchFamily="49" charset="-122"/>
              </a:rPr>
              <a:t>的存储管理软件辅助硬件实现</a:t>
            </a:r>
            <a:r>
              <a:rPr lang="zh-CN" altLang="en-US" sz="2400" b="1" dirty="0">
                <a:solidFill>
                  <a:srgbClr val="FF0000"/>
                </a:solidFill>
                <a:latin typeface="Times New Roman" panose="02020603050405020304" pitchFamily="18" charset="0"/>
                <a:ea typeface="华文宋体" panose="020106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613"/>
                                        </p:tgtEl>
                                        <p:attrNameLst>
                                          <p:attrName>style.visibility</p:attrName>
                                        </p:attrNameLst>
                                      </p:cBhvr>
                                      <p:to>
                                        <p:strVal val="visible"/>
                                      </p:to>
                                    </p:set>
                                    <p:animEffect transition="in" filter="blinds(horizontal)">
                                      <p:cBhvr>
                                        <p:cTn id="7" dur="500"/>
                                        <p:tgtEl>
                                          <p:spTgt spid="686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blinds(horizontal)">
                                      <p:cBhvr>
                                        <p:cTn id="12"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 grpId="0"/>
      <p:bldP spid="2970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8"/>
          <p:cNvPicPr>
            <a:picLocks noChangeAspect="1"/>
          </p:cNvPicPr>
          <p:nvPr/>
        </p:nvPicPr>
        <p:blipFill>
          <a:blip r:embed="rId3"/>
          <a:stretch>
            <a:fillRect/>
          </a:stretch>
        </p:blipFill>
        <p:spPr>
          <a:xfrm>
            <a:off x="563563" y="696913"/>
            <a:ext cx="8351837" cy="5170487"/>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a:xfrm>
            <a:off x="533400" y="0"/>
            <a:ext cx="8610600" cy="882650"/>
          </a:xfrm>
          <a:noFill/>
          <a:ln>
            <a:noFill/>
          </a:ln>
        </p:spPr>
        <p:txBody>
          <a:bodyPr vert="horz" wrap="square" lIns="91440" tIns="45720" rIns="91440" bIns="45720" anchor="ctr"/>
          <a:lstStyle/>
          <a:p>
            <a:pPr algn="ctr" eaLnBrk="1" hangingPunct="1"/>
            <a:r>
              <a:rPr lang="zh-CN" altLang="en-US" sz="3000" dirty="0">
                <a:latin typeface="Comic Sans MS" panose="030F0702030302020204" pitchFamily="66" charset="0"/>
                <a:ea typeface="隶书" panose="02010509060101010101" pitchFamily="49" charset="-122"/>
              </a:rPr>
              <a:t>体系结构、组成与实现</a:t>
            </a:r>
          </a:p>
        </p:txBody>
      </p:sp>
      <p:sp>
        <p:nvSpPr>
          <p:cNvPr id="11267" name="内容占位符 5"/>
          <p:cNvSpPr>
            <a:spLocks noGrp="1"/>
          </p:cNvSpPr>
          <p:nvPr>
            <p:ph type="dt" sz="half" idx="10"/>
          </p:nvPr>
        </p:nvSpPr>
        <p:spPr>
          <a:xfrm>
            <a:off x="609600" y="1066800"/>
            <a:ext cx="8305800" cy="5181600"/>
          </a:xfrm>
        </p:spPr>
        <p:txBody>
          <a:bodyPr vert="horz" wrap="square" lIns="0" tIns="0" rIns="0" bIns="0" anchor="t"/>
          <a:lstStyle/>
          <a:p>
            <a:pPr marL="624205" lvl="1" indent="-624205" eaLnBrk="1" hangingPunct="1">
              <a:spcBef>
                <a:spcPts val="2400"/>
              </a:spcBef>
              <a:buFont typeface="Wingdings" panose="05000000000000000000" pitchFamily="2" charset="2"/>
              <a:buChar char="n"/>
            </a:pPr>
            <a:r>
              <a:rPr lang="zh-CN" altLang="en-US" sz="3200" dirty="0">
                <a:solidFill>
                  <a:srgbClr val="0000FF"/>
                </a:solidFill>
                <a:ea typeface="华文细黑" panose="02010600040101010101" pitchFamily="2" charset="-122"/>
              </a:rPr>
              <a:t>体系结构</a:t>
            </a:r>
            <a:r>
              <a:rPr lang="en-US" altLang="zh-CN" sz="3200" dirty="0">
                <a:solidFill>
                  <a:srgbClr val="FFC000"/>
                </a:solidFill>
              </a:rPr>
              <a:t>Architecture</a:t>
            </a:r>
            <a:endParaRPr lang="en-US" altLang="zh-CN" sz="3200" dirty="0">
              <a:solidFill>
                <a:srgbClr val="0000FF"/>
              </a:solidFill>
              <a:latin typeface="华文细黑" panose="02010600040101010101" pitchFamily="2" charset="-122"/>
              <a:ea typeface="华文细黑" panose="02010600040101010101" pitchFamily="2" charset="-122"/>
            </a:endParaRPr>
          </a:p>
          <a:p>
            <a:pPr marL="624205" lvl="1" indent="-624205" eaLnBrk="1" hangingPunct="1">
              <a:spcBef>
                <a:spcPts val="600"/>
              </a:spcBef>
              <a:buNone/>
            </a:pPr>
            <a:r>
              <a:rPr lang="en-US" altLang="zh-CN" dirty="0">
                <a:solidFill>
                  <a:srgbClr val="0000FF"/>
                </a:solidFill>
                <a:latin typeface="华文细黑" panose="02010600040101010101" pitchFamily="2" charset="-122"/>
                <a:ea typeface="华文细黑" panose="02010600040101010101" pitchFamily="2" charset="-122"/>
              </a:rPr>
              <a:t>       </a:t>
            </a:r>
            <a:r>
              <a:rPr lang="zh-CN" altLang="en-US" b="1" dirty="0">
                <a:latin typeface="楷体_GB2312" panose="02010609030101010101" pitchFamily="49" charset="-122"/>
                <a:ea typeface="楷体_GB2312" panose="02010609030101010101" pitchFamily="49" charset="-122"/>
              </a:rPr>
              <a:t>程序员关心的计算机概念结构与功能特性（</a:t>
            </a:r>
            <a:r>
              <a:rPr lang="zh-CN" altLang="en-US" b="1" dirty="0">
                <a:solidFill>
                  <a:srgbClr val="FF00FF"/>
                </a:solidFill>
              </a:rPr>
              <a:t>外特性</a:t>
            </a:r>
            <a:r>
              <a:rPr lang="zh-CN" altLang="en-US" b="1" dirty="0"/>
              <a:t>）</a:t>
            </a:r>
          </a:p>
          <a:p>
            <a:pPr marL="624205" lvl="1" indent="-624205" eaLnBrk="1" hangingPunct="1">
              <a:spcBef>
                <a:spcPts val="600"/>
              </a:spcBef>
              <a:buNone/>
            </a:pPr>
            <a:r>
              <a:rPr lang="zh-CN" altLang="en-US" b="1" dirty="0">
                <a:latin typeface="楷体_GB2312" panose="02010609030101010101" pitchFamily="49" charset="-122"/>
                <a:ea typeface="楷体_GB2312" panose="02010609030101010101" pitchFamily="49" charset="-122"/>
              </a:rPr>
              <a:t>      </a:t>
            </a:r>
            <a:r>
              <a:rPr lang="zh-CN" altLang="en-US" dirty="0">
                <a:latin typeface="楷体_GB2312" panose="02010609030101010101" pitchFamily="49" charset="-122"/>
                <a:ea typeface="楷体_GB2312" panose="02010609030101010101" pitchFamily="49" charset="-122"/>
              </a:rPr>
              <a:t>如：确定指令集中是否有乘法指令；</a:t>
            </a:r>
            <a:endParaRPr lang="en-US" altLang="zh-CN" dirty="0">
              <a:latin typeface="楷体_GB2312" panose="02010609030101010101" pitchFamily="49" charset="-122"/>
              <a:ea typeface="楷体_GB2312" panose="02010609030101010101" pitchFamily="49" charset="-122"/>
            </a:endParaRPr>
          </a:p>
          <a:p>
            <a:pPr marL="624205" lvl="1" indent="-624205" eaLnBrk="1" hangingPunct="1">
              <a:spcBef>
                <a:spcPts val="2400"/>
              </a:spcBef>
              <a:buFont typeface="Wingdings" panose="05000000000000000000" pitchFamily="2" charset="2"/>
              <a:buChar char="n"/>
            </a:pPr>
            <a:r>
              <a:rPr lang="zh-CN" altLang="en-US" sz="3200" dirty="0">
                <a:solidFill>
                  <a:srgbClr val="0000FF"/>
                </a:solidFill>
                <a:ea typeface="华文细黑" panose="02010600040101010101" pitchFamily="2" charset="-122"/>
              </a:rPr>
              <a:t>计算机组成</a:t>
            </a:r>
            <a:r>
              <a:rPr lang="en-US" altLang="zh-CN" sz="3200" dirty="0">
                <a:solidFill>
                  <a:srgbClr val="FFC000"/>
                </a:solidFill>
              </a:rPr>
              <a:t>Organization</a:t>
            </a:r>
            <a:endParaRPr lang="en-US" altLang="zh-CN" sz="3200" dirty="0">
              <a:solidFill>
                <a:srgbClr val="0000FF"/>
              </a:solidFill>
              <a:latin typeface="华文细黑" panose="02010600040101010101" pitchFamily="2" charset="-122"/>
              <a:ea typeface="华文细黑" panose="02010600040101010101" pitchFamily="2" charset="-122"/>
            </a:endParaRPr>
          </a:p>
          <a:p>
            <a:pPr marL="624205" lvl="1" indent="-624205" eaLnBrk="1" hangingPunct="1">
              <a:spcBef>
                <a:spcPts val="600"/>
              </a:spcBef>
              <a:buNone/>
            </a:pPr>
            <a:r>
              <a:rPr lang="en-US" altLang="zh-CN" dirty="0">
                <a:solidFill>
                  <a:schemeClr val="tx2"/>
                </a:solidFill>
                <a:latin typeface="华文细黑" panose="02010600040101010101" pitchFamily="2" charset="-122"/>
                <a:ea typeface="华文细黑" panose="02010600040101010101" pitchFamily="2" charset="-122"/>
              </a:rPr>
              <a:t>	</a:t>
            </a:r>
            <a:r>
              <a:rPr lang="zh-CN" altLang="en-US" b="1" dirty="0">
                <a:latin typeface="楷体_GB2312" panose="02010609030101010101" pitchFamily="49" charset="-122"/>
                <a:ea typeface="楷体_GB2312" panose="02010609030101010101" pitchFamily="49" charset="-122"/>
              </a:rPr>
              <a:t>从硬件角度关注物理机器的组织</a:t>
            </a:r>
            <a:endParaRPr lang="en-US" altLang="zh-CN" b="1" dirty="0">
              <a:latin typeface="楷体_GB2312" panose="02010609030101010101" pitchFamily="49" charset="-122"/>
              <a:ea typeface="楷体_GB2312" panose="02010609030101010101" pitchFamily="49" charset="-122"/>
            </a:endParaRPr>
          </a:p>
          <a:p>
            <a:pPr marL="624205" lvl="1" indent="-624205" eaLnBrk="1" hangingPunct="1">
              <a:spcBef>
                <a:spcPts val="600"/>
              </a:spcBef>
              <a:buNone/>
            </a:pPr>
            <a:r>
              <a:rPr lang="zh-CN" altLang="en-US" dirty="0">
                <a:latin typeface="楷体_GB2312" panose="02010609030101010101" pitchFamily="49" charset="-122"/>
                <a:ea typeface="楷体_GB2312" panose="02010609030101010101" pitchFamily="49" charset="-122"/>
              </a:rPr>
              <a:t>	 如：乘法指令由专用乘法器还是用加法器实现</a:t>
            </a:r>
            <a:endParaRPr lang="en-US" altLang="zh-CN" dirty="0">
              <a:latin typeface="楷体_GB2312" panose="02010609030101010101" pitchFamily="49" charset="-122"/>
              <a:ea typeface="楷体_GB2312" panose="02010609030101010101" pitchFamily="49" charset="-122"/>
            </a:endParaRPr>
          </a:p>
          <a:p>
            <a:pPr marL="624205" lvl="1" indent="-624205" eaLnBrk="1" hangingPunct="1">
              <a:spcBef>
                <a:spcPts val="2400"/>
              </a:spcBef>
              <a:buFont typeface="Wingdings" panose="05000000000000000000" pitchFamily="2" charset="2"/>
              <a:buChar char="n"/>
            </a:pPr>
            <a:r>
              <a:rPr lang="zh-CN" altLang="en-US" sz="3200" dirty="0">
                <a:solidFill>
                  <a:srgbClr val="0000FF"/>
                </a:solidFill>
                <a:ea typeface="华文细黑" panose="02010600040101010101" pitchFamily="2" charset="-122"/>
              </a:rPr>
              <a:t>计算机实现</a:t>
            </a:r>
            <a:r>
              <a:rPr lang="en-US" altLang="zh-CN" sz="3200" dirty="0">
                <a:solidFill>
                  <a:srgbClr val="FFC000"/>
                </a:solidFill>
              </a:rPr>
              <a:t>Realization</a:t>
            </a:r>
          </a:p>
          <a:p>
            <a:pPr marL="624205" lvl="1" indent="-624205" eaLnBrk="1" hangingPunct="1">
              <a:spcBef>
                <a:spcPts val="600"/>
              </a:spcBef>
              <a:buNone/>
            </a:pPr>
            <a:r>
              <a:rPr lang="en-US" altLang="zh-CN" dirty="0">
                <a:solidFill>
                  <a:schemeClr val="tx2"/>
                </a:solidFill>
                <a:latin typeface="华文细黑" panose="02010600040101010101" pitchFamily="2" charset="-122"/>
                <a:ea typeface="华文细黑" panose="02010600040101010101" pitchFamily="2" charset="-122"/>
              </a:rPr>
              <a:t>	</a:t>
            </a:r>
            <a:r>
              <a:rPr lang="zh-CN" altLang="en-US" b="1" dirty="0">
                <a:latin typeface="楷体_GB2312" panose="02010609030101010101" pitchFamily="49" charset="-122"/>
                <a:ea typeface="楷体_GB2312" panose="02010609030101010101" pitchFamily="49" charset="-122"/>
              </a:rPr>
              <a:t>底层的器件技术、微组装技术、冷却技术等</a:t>
            </a:r>
            <a:endParaRPr lang="en-US" altLang="zh-CN" b="1" dirty="0">
              <a:latin typeface="楷体_GB2312" panose="02010609030101010101" pitchFamily="49" charset="-122"/>
              <a:ea typeface="楷体_GB2312" panose="02010609030101010101" pitchFamily="49" charset="-122"/>
            </a:endParaRPr>
          </a:p>
          <a:p>
            <a:pPr marL="624205" lvl="1" indent="-624205" eaLnBrk="1" hangingPunct="1">
              <a:spcBef>
                <a:spcPts val="600"/>
              </a:spcBef>
              <a:buNone/>
            </a:pPr>
            <a:r>
              <a:rPr lang="zh-CN" altLang="en-US" dirty="0">
                <a:latin typeface="楷体_GB2312" panose="02010609030101010101" pitchFamily="49" charset="-122"/>
                <a:ea typeface="楷体_GB2312" panose="02010609030101010101" pitchFamily="49" charset="-122"/>
              </a:rPr>
              <a:t>	如：加法器底层的物理器件类型及微组装技术</a:t>
            </a:r>
          </a:p>
        </p:txBody>
      </p:sp>
      <p:sp>
        <p:nvSpPr>
          <p:cNvPr id="11268" name="椭圆形标注 3"/>
          <p:cNvSpPr/>
          <p:nvPr/>
        </p:nvSpPr>
        <p:spPr>
          <a:xfrm>
            <a:off x="6538595" y="2276475"/>
            <a:ext cx="1752600" cy="609600"/>
          </a:xfrm>
          <a:prstGeom prst="wedgeEllipseCallout">
            <a:avLst>
              <a:gd name="adj1" fmla="val -79347"/>
              <a:gd name="adj2" fmla="val -86354"/>
            </a:avLst>
          </a:prstGeom>
          <a:solidFill>
            <a:schemeClr val="accent1"/>
          </a:solidFill>
          <a:ln w="9525" cap="flat" cmpd="sng">
            <a:solidFill>
              <a:schemeClr val="tx1"/>
            </a:solidFill>
            <a:prstDash val="solid"/>
            <a:round/>
            <a:headEnd type="none" w="med" len="med"/>
            <a:tailEnd type="none" w="med" len="med"/>
          </a:ln>
        </p:spPr>
        <p:txBody>
          <a:bodyPr wrap="none"/>
          <a:lstStyle/>
          <a:p>
            <a:r>
              <a:rPr lang="zh-CN" altLang="en-US" sz="2800" b="1" dirty="0">
                <a:solidFill>
                  <a:srgbClr val="FF0000"/>
                </a:solidFill>
                <a:latin typeface="隶书" panose="02010509060101010101" pitchFamily="49" charset="-122"/>
                <a:ea typeface="隶书" panose="02010509060101010101" pitchFamily="49" charset="-122"/>
              </a:rPr>
              <a:t>系列机</a:t>
            </a:r>
          </a:p>
        </p:txBody>
      </p:sp>
      <p:sp>
        <p:nvSpPr>
          <p:cNvPr id="5"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6"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3</a:t>
            </a:fld>
            <a:endParaRPr lang="zh-CN" altLang="en-US" sz="1200" b="1" dirty="0">
              <a:solidFill>
                <a:srgbClr val="7F7F7F"/>
              </a:solidFill>
              <a:latin typeface="Comic Sans MS" panose="030F0702030302020204" pitchFamily="66" charset="0"/>
            </a:endParaRPr>
          </a:p>
        </p:txBody>
      </p:sp>
      <p:sp>
        <p:nvSpPr>
          <p:cNvPr id="7"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
        <p:nvSpPr>
          <p:cNvPr id="2" name="椭圆形标注 3"/>
          <p:cNvSpPr/>
          <p:nvPr/>
        </p:nvSpPr>
        <p:spPr>
          <a:xfrm>
            <a:off x="6610985" y="3654425"/>
            <a:ext cx="1877695" cy="734695"/>
          </a:xfrm>
          <a:prstGeom prst="wedgeEllipseCallout">
            <a:avLst>
              <a:gd name="adj1" fmla="val -88315"/>
              <a:gd name="adj2" fmla="val -106525"/>
            </a:avLst>
          </a:prstGeom>
          <a:solidFill>
            <a:schemeClr val="accent1"/>
          </a:solidFill>
          <a:ln w="9525" cap="flat" cmpd="sng">
            <a:solidFill>
              <a:schemeClr val="tx1"/>
            </a:solidFill>
            <a:prstDash val="solid"/>
            <a:round/>
            <a:headEnd type="none" w="med" len="med"/>
            <a:tailEnd type="none" w="med" len="med"/>
          </a:ln>
        </p:spPr>
        <p:txBody>
          <a:bodyPr wrap="none"/>
          <a:lstStyle/>
          <a:p>
            <a:r>
              <a:rPr lang="zh-CN" altLang="en-US" sz="2400" b="1" dirty="0">
                <a:solidFill>
                  <a:srgbClr val="FF0000"/>
                </a:solidFill>
                <a:latin typeface="隶书" panose="02010509060101010101" pitchFamily="49" charset="-122"/>
                <a:ea typeface="隶书" panose="02010509060101010101" pitchFamily="49" charset="-122"/>
              </a:rPr>
              <a:t>不同型号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dissolve">
                                      <p:cBhvr>
                                        <p:cTn id="7" dur="10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dissolve">
                                      <p:cBhvr>
                                        <p:cTn id="12" dur="10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dissolve">
                                      <p:cBhvr>
                                        <p:cTn id="17" dur="1000"/>
                                        <p:tgtEl>
                                          <p:spTgt spid="1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dissolve">
                                      <p:cBhvr>
                                        <p:cTn id="22" dur="1000"/>
                                        <p:tgtEl>
                                          <p:spTgt spid="11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267">
                                            <p:txEl>
                                              <p:pRg st="4" end="4"/>
                                            </p:txEl>
                                          </p:spTgt>
                                        </p:tgtEl>
                                        <p:attrNameLst>
                                          <p:attrName>style.visibility</p:attrName>
                                        </p:attrNameLst>
                                      </p:cBhvr>
                                      <p:to>
                                        <p:strVal val="visible"/>
                                      </p:to>
                                    </p:set>
                                    <p:animEffect transition="in" filter="dissolve">
                                      <p:cBhvr>
                                        <p:cTn id="27" dur="1000"/>
                                        <p:tgtEl>
                                          <p:spTgt spid="11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267">
                                            <p:txEl>
                                              <p:pRg st="5" end="5"/>
                                            </p:txEl>
                                          </p:spTgt>
                                        </p:tgtEl>
                                        <p:attrNameLst>
                                          <p:attrName>style.visibility</p:attrName>
                                        </p:attrNameLst>
                                      </p:cBhvr>
                                      <p:to>
                                        <p:strVal val="visible"/>
                                      </p:to>
                                    </p:set>
                                    <p:animEffect transition="in" filter="dissolve">
                                      <p:cBhvr>
                                        <p:cTn id="32" dur="1000"/>
                                        <p:tgtEl>
                                          <p:spTgt spid="112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267">
                                            <p:txEl>
                                              <p:pRg st="6" end="6"/>
                                            </p:txEl>
                                          </p:spTgt>
                                        </p:tgtEl>
                                        <p:attrNameLst>
                                          <p:attrName>style.visibility</p:attrName>
                                        </p:attrNameLst>
                                      </p:cBhvr>
                                      <p:to>
                                        <p:strVal val="visible"/>
                                      </p:to>
                                    </p:set>
                                    <p:animEffect transition="in" filter="dissolve">
                                      <p:cBhvr>
                                        <p:cTn id="37" dur="1000"/>
                                        <p:tgtEl>
                                          <p:spTgt spid="112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267">
                                            <p:txEl>
                                              <p:pRg st="7" end="7"/>
                                            </p:txEl>
                                          </p:spTgt>
                                        </p:tgtEl>
                                        <p:attrNameLst>
                                          <p:attrName>style.visibility</p:attrName>
                                        </p:attrNameLst>
                                      </p:cBhvr>
                                      <p:to>
                                        <p:strVal val="visible"/>
                                      </p:to>
                                    </p:set>
                                    <p:animEffect transition="in" filter="dissolve">
                                      <p:cBhvr>
                                        <p:cTn id="42" dur="1000"/>
                                        <p:tgtEl>
                                          <p:spTgt spid="112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267">
                                            <p:txEl>
                                              <p:pRg st="8" end="8"/>
                                            </p:txEl>
                                          </p:spTgt>
                                        </p:tgtEl>
                                        <p:attrNameLst>
                                          <p:attrName>style.visibility</p:attrName>
                                        </p:attrNameLst>
                                      </p:cBhvr>
                                      <p:to>
                                        <p:strVal val="visible"/>
                                      </p:to>
                                    </p:set>
                                    <p:animEffect transition="in" filter="dissolve">
                                      <p:cBhvr>
                                        <p:cTn id="47" dur="1000"/>
                                        <p:tgtEl>
                                          <p:spTgt spid="11267">
                                            <p:txEl>
                                              <p:pRg st="8" end="8"/>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11267">
                                            <p:txEl>
                                              <p:pRg st="8" end="8"/>
                                            </p:txEl>
                                          </p:spTgt>
                                        </p:tgtEl>
                                        <p:attrNameLst>
                                          <p:attrName>style.visibility</p:attrName>
                                        </p:attrNameLst>
                                      </p:cBhvr>
                                      <p:to>
                                        <p:strVal val="visible"/>
                                      </p:to>
                                    </p:set>
                                    <p:animEffect transition="in" filter="blinds(horizontal)">
                                      <p:cBhvr>
                                        <p:cTn id="50" dur="500"/>
                                        <p:tgtEl>
                                          <p:spTgt spid="11267">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1268"/>
                                        </p:tgtEl>
                                        <p:attrNameLst>
                                          <p:attrName>style.visibility</p:attrName>
                                        </p:attrNameLst>
                                      </p:cBhvr>
                                      <p:to>
                                        <p:strVal val="visible"/>
                                      </p:to>
                                    </p:set>
                                    <p:animEffect transition="in" filter="dissolve">
                                      <p:cBhvr>
                                        <p:cTn id="55" dur="1000"/>
                                        <p:tgtEl>
                                          <p:spTgt spid="1126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dissolve">
                                      <p:cBhvr>
                                        <p:cTn id="60" dur="10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1267">
                                            <p:txEl>
                                              <p:pRg st="8" end="8"/>
                                            </p:txEl>
                                          </p:spTgt>
                                        </p:tgtEl>
                                        <p:attrNameLst>
                                          <p:attrName>style.visibility</p:attrName>
                                        </p:attrNameLst>
                                      </p:cBhvr>
                                      <p:to>
                                        <p:strVal val="visible"/>
                                      </p:to>
                                    </p:set>
                                    <p:animEffect transition="in" filter="blinds(horizontal)">
                                      <p:cBhvr>
                                        <p:cTn id="69"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bldLvl="2"/>
      <p:bldP spid="11268" grpId="0" bldLvl="0" animBg="1"/>
      <p:bldP spid="2"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p:cNvPicPr>
            <a:picLocks noChangeAspect="1"/>
          </p:cNvPicPr>
          <p:nvPr/>
        </p:nvPicPr>
        <p:blipFill>
          <a:blip r:embed="rId4"/>
          <a:stretch>
            <a:fillRect/>
          </a:stretch>
        </p:blipFill>
        <p:spPr>
          <a:xfrm>
            <a:off x="1066800" y="2057400"/>
            <a:ext cx="1865313" cy="3657600"/>
          </a:xfrm>
          <a:prstGeom prst="rect">
            <a:avLst/>
          </a:prstGeom>
          <a:noFill/>
          <a:ln w="9525">
            <a:noFill/>
          </a:ln>
        </p:spPr>
      </p:pic>
      <p:sp>
        <p:nvSpPr>
          <p:cNvPr id="33797" name="矩形 7"/>
          <p:cNvSpPr/>
          <p:nvPr/>
        </p:nvSpPr>
        <p:spPr>
          <a:xfrm>
            <a:off x="3733800" y="1600200"/>
            <a:ext cx="4343400" cy="968375"/>
          </a:xfrm>
          <a:prstGeom prst="rect">
            <a:avLst/>
          </a:prstGeom>
          <a:noFill/>
          <a:ln w="9525">
            <a:noFill/>
          </a:ln>
        </p:spPr>
        <p:txBody>
          <a:bodyPr>
            <a:spAutoFit/>
          </a:bodyPr>
          <a:lstStyle/>
          <a:p>
            <a:pPr algn="ctr">
              <a:lnSpc>
                <a:spcPct val="120000"/>
              </a:lnSpc>
              <a:spcBef>
                <a:spcPts val="1200"/>
              </a:spcBef>
            </a:pPr>
            <a:r>
              <a:rPr lang="zh-CN" altLang="en-US" sz="2400" b="1" dirty="0">
                <a:solidFill>
                  <a:srgbClr val="C00000"/>
                </a:solidFill>
                <a:latin typeface="华文楷体" panose="02010600040101010101" pitchFamily="2" charset="-122"/>
                <a:ea typeface="宋体" panose="02010600030101010101" pitchFamily="2" charset="-122"/>
              </a:rPr>
              <a:t>设计目标：</a:t>
            </a:r>
            <a:r>
              <a:rPr lang="zh-CN" altLang="en-US" sz="2400" b="1" dirty="0">
                <a:solidFill>
                  <a:srgbClr val="C00000"/>
                </a:solidFill>
                <a:latin typeface="Arial" panose="020B0604020202020204" pitchFamily="34" charset="0"/>
                <a:ea typeface="华文细黑" panose="02010600040101010101" pitchFamily="2" charset="-122"/>
              </a:rPr>
              <a:t>整个存储系统速度接近</a:t>
            </a:r>
            <a:r>
              <a:rPr lang="en-US" altLang="en-US" sz="2400" b="1">
                <a:solidFill>
                  <a:srgbClr val="C00000"/>
                </a:solidFill>
                <a:latin typeface="Arial" panose="020B0604020202020204" pitchFamily="34" charset="0"/>
                <a:ea typeface="华文细黑" panose="02010600040101010101" pitchFamily="2" charset="-122"/>
              </a:rPr>
              <a:t>M1</a:t>
            </a:r>
            <a:r>
              <a:rPr lang="zh-CN" altLang="en-US" sz="2400" b="1" dirty="0">
                <a:solidFill>
                  <a:srgbClr val="C00000"/>
                </a:solidFill>
                <a:latin typeface="Arial" panose="020B0604020202020204" pitchFamily="34" charset="0"/>
                <a:ea typeface="华文细黑" panose="02010600040101010101" pitchFamily="2" charset="-122"/>
              </a:rPr>
              <a:t>而价格和容量接近</a:t>
            </a:r>
            <a:r>
              <a:rPr lang="en-US" altLang="en-US" sz="2400" b="1" err="1">
                <a:solidFill>
                  <a:srgbClr val="C00000"/>
                </a:solidFill>
                <a:latin typeface="Arial" panose="020B0604020202020204" pitchFamily="34" charset="0"/>
                <a:ea typeface="华文细黑" panose="02010600040101010101" pitchFamily="2" charset="-122"/>
              </a:rPr>
              <a:t>Mn</a:t>
            </a:r>
            <a:endParaRPr lang="en-US" altLang="zh-CN" sz="2400" b="1">
              <a:solidFill>
                <a:srgbClr val="C00000"/>
              </a:solidFill>
              <a:latin typeface="Arial" panose="020B0604020202020204" pitchFamily="34" charset="0"/>
              <a:ea typeface="华文细黑" panose="02010600040101010101" pitchFamily="2" charset="-122"/>
            </a:endParaRPr>
          </a:p>
        </p:txBody>
      </p:sp>
      <p:pic>
        <p:nvPicPr>
          <p:cNvPr id="9" name="Picture 5"/>
          <p:cNvPicPr>
            <a:picLocks noChangeAspect="1"/>
          </p:cNvPicPr>
          <p:nvPr/>
        </p:nvPicPr>
        <p:blipFill>
          <a:blip r:embed="rId5"/>
          <a:stretch>
            <a:fillRect/>
          </a:stretch>
        </p:blipFill>
        <p:spPr>
          <a:xfrm>
            <a:off x="3505200" y="2590800"/>
            <a:ext cx="5562600" cy="2678113"/>
          </a:xfrm>
          <a:prstGeom prst="rect">
            <a:avLst/>
          </a:prstGeom>
          <a:noFill/>
          <a:ln w="9525">
            <a:noFill/>
          </a:ln>
        </p:spPr>
      </p:pic>
      <p:sp>
        <p:nvSpPr>
          <p:cNvPr id="33804" name="矩形 33803"/>
          <p:cNvSpPr/>
          <p:nvPr/>
        </p:nvSpPr>
        <p:spPr>
          <a:xfrm>
            <a:off x="533400" y="457200"/>
            <a:ext cx="8382000" cy="895350"/>
          </a:xfrm>
          <a:prstGeom prst="rect">
            <a:avLst/>
          </a:prstGeom>
          <a:noFill/>
          <a:ln w="9525">
            <a:noFill/>
          </a:ln>
          <a:effectLst>
            <a:prstShdw prst="shdw17" dist="17961" dir="2699999">
              <a:schemeClr val="accent1">
                <a:gamma/>
                <a:shade val="60000"/>
                <a:invGamma/>
              </a:schemeClr>
            </a:prstShdw>
          </a:effectLst>
        </p:spPr>
        <p:txBody>
          <a:bodyPr>
            <a:spAutoFit/>
          </a:bodyPr>
          <a:lstStyle/>
          <a:p>
            <a:pPr eaLnBrk="0" hangingPunct="0">
              <a:lnSpc>
                <a:spcPct val="120000"/>
              </a:lnSpc>
              <a:spcBef>
                <a:spcPts val="1200"/>
              </a:spcBef>
              <a:buFont typeface="隶书" panose="02010509060101010101" pitchFamily="49" charset="-122"/>
              <a:buNone/>
            </a:pPr>
            <a:r>
              <a:rPr lang="zh-CN" altLang="en-US" sz="2200" b="1" dirty="0">
                <a:latin typeface="楷体_GB2312" panose="02010609030101010101" pitchFamily="49" charset="-122"/>
                <a:ea typeface="楷体_GB2312" panose="02010609030101010101" pitchFamily="49" charset="-122"/>
              </a:rPr>
              <a:t>    现代计算机系统通常把不同的存储设备按一定的体系结构组织起来，以解决</a:t>
            </a:r>
            <a:r>
              <a:rPr lang="zh-CN" altLang="en-US" sz="2200" b="1" dirty="0">
                <a:solidFill>
                  <a:srgbClr val="0000FF"/>
                </a:solidFill>
                <a:latin typeface="楷体_GB2312" panose="02010609030101010101" pitchFamily="49" charset="-122"/>
                <a:ea typeface="楷体_GB2312" panose="02010609030101010101" pitchFamily="49" charset="-122"/>
              </a:rPr>
              <a:t>存储容量、存取速度和价格</a:t>
            </a:r>
            <a:r>
              <a:rPr lang="zh-CN" altLang="en-US" sz="2200" b="1" dirty="0">
                <a:latin typeface="楷体_GB2312" panose="02010609030101010101" pitchFamily="49" charset="-122"/>
                <a:ea typeface="楷体_GB2312" panose="02010609030101010101" pitchFamily="49" charset="-122"/>
              </a:rPr>
              <a:t>之间的矛盾。</a:t>
            </a:r>
            <a:endParaRPr lang="en-US" altLang="zh-CN" sz="2200" b="1">
              <a:latin typeface="楷体_GB2312" panose="02010609030101010101" pitchFamily="49" charset="-122"/>
              <a:ea typeface="楷体_GB2312" panose="02010609030101010101" pitchFamily="49" charset="-122"/>
            </a:endParaRPr>
          </a:p>
        </p:txBody>
      </p:sp>
      <p:graphicFrame>
        <p:nvGraphicFramePr>
          <p:cNvPr id="33805" name="Object 7"/>
          <p:cNvGraphicFramePr/>
          <p:nvPr/>
        </p:nvGraphicFramePr>
        <p:xfrm>
          <a:off x="3581400" y="5257800"/>
          <a:ext cx="5410200" cy="1063625"/>
        </p:xfrm>
        <a:graphic>
          <a:graphicData uri="http://schemas.openxmlformats.org/presentationml/2006/ole">
            <mc:AlternateContent xmlns:mc="http://schemas.openxmlformats.org/markup-compatibility/2006">
              <mc:Choice xmlns:v="urn:schemas-microsoft-com:vml" Requires="v">
                <p:oleObj spid="_x0000_s3122" r:id="rId6" imgW="3421380" imgH="906780" progId="Word.Picture.8">
                  <p:embed/>
                </p:oleObj>
              </mc:Choice>
              <mc:Fallback>
                <p:oleObj r:id="rId6" imgW="3421380" imgH="906780" progId="Word.Picture.8">
                  <p:embed/>
                  <p:pic>
                    <p:nvPicPr>
                      <p:cNvPr id="0" name="图片 3075"/>
                      <p:cNvPicPr/>
                      <p:nvPr/>
                    </p:nvPicPr>
                    <p:blipFill>
                      <a:blip r:embed="rId7"/>
                      <a:stretch>
                        <a:fillRect/>
                      </a:stretch>
                    </p:blipFill>
                    <p:spPr>
                      <a:xfrm>
                        <a:off x="3581400" y="5257800"/>
                        <a:ext cx="5410200" cy="1063625"/>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dissolve">
                                      <p:cBhvr>
                                        <p:cTn id="12" dur="500"/>
                                        <p:tgtEl>
                                          <p:spTgt spid="3379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805"/>
                                        </p:tgtEl>
                                        <p:attrNameLst>
                                          <p:attrName>style.visibility</p:attrName>
                                        </p:attrNameLst>
                                      </p:cBhvr>
                                      <p:to>
                                        <p:strVal val="visible"/>
                                      </p:to>
                                    </p:set>
                                    <p:animEffect transition="in" filter="dissolve">
                                      <p:cBhvr>
                                        <p:cTn id="22" dur="500"/>
                                        <p:tgtEl>
                                          <p:spTgt spid="33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533400" y="0"/>
            <a:ext cx="8610600" cy="685800"/>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其他改善存储器带宽的方法</a:t>
            </a:r>
          </a:p>
        </p:txBody>
      </p:sp>
      <p:sp>
        <p:nvSpPr>
          <p:cNvPr id="12" name="Text Box 29"/>
          <p:cNvSpPr txBox="1"/>
          <p:nvPr/>
        </p:nvSpPr>
        <p:spPr>
          <a:xfrm>
            <a:off x="5334000" y="996950"/>
            <a:ext cx="2119313" cy="509588"/>
          </a:xfrm>
          <a:prstGeom prst="rect">
            <a:avLst/>
          </a:prstGeom>
          <a:noFill/>
          <a:ln w="12700">
            <a:noFill/>
          </a:ln>
        </p:spPr>
        <p:txBody>
          <a:bodyPr lIns="0" tIns="0" rIns="0" bIns="0"/>
          <a:lstStyle/>
          <a:p>
            <a:pPr algn="ctr" eaLnBrk="0" hangingPunct="0"/>
            <a:r>
              <a:rPr lang="zh-CN" altLang="en-US" sz="2400" b="1" dirty="0">
                <a:solidFill>
                  <a:srgbClr val="FF0000"/>
                </a:solidFill>
                <a:latin typeface="Arial" panose="020B0604020202020204" pitchFamily="34" charset="0"/>
                <a:ea typeface="宋体" panose="02010600030101010101" pitchFamily="2" charset="-122"/>
              </a:rPr>
              <a:t>哈佛体系结构</a:t>
            </a:r>
          </a:p>
        </p:txBody>
      </p:sp>
      <p:grpSp>
        <p:nvGrpSpPr>
          <p:cNvPr id="2" name="Group 71"/>
          <p:cNvGrpSpPr/>
          <p:nvPr/>
        </p:nvGrpSpPr>
        <p:grpSpPr>
          <a:xfrm>
            <a:off x="685800" y="844550"/>
            <a:ext cx="8266113" cy="2508250"/>
            <a:chOff x="454" y="2506"/>
            <a:chExt cx="5207" cy="1580"/>
          </a:xfrm>
        </p:grpSpPr>
        <p:sp>
          <p:nvSpPr>
            <p:cNvPr id="34831" name="Text Box 31"/>
            <p:cNvSpPr txBox="1"/>
            <p:nvPr/>
          </p:nvSpPr>
          <p:spPr>
            <a:xfrm>
              <a:off x="454" y="2905"/>
              <a:ext cx="402" cy="826"/>
            </a:xfrm>
            <a:prstGeom prst="rect">
              <a:avLst/>
            </a:prstGeom>
            <a:solidFill>
              <a:srgbClr val="660033"/>
            </a:solidFill>
            <a:ln w="12700" cap="flat" cmpd="sng">
              <a:solidFill>
                <a:srgbClr val="000000"/>
              </a:solidFill>
              <a:prstDash val="solid"/>
              <a:miter/>
              <a:headEnd type="none" w="med" len="med"/>
              <a:tailEnd type="none" w="med" len="med"/>
            </a:ln>
          </p:spPr>
          <p:txBody>
            <a:bodyPr lIns="36000" tIns="0" rIns="36000" bIns="0"/>
            <a:lstStyle/>
            <a:p>
              <a:pPr algn="just" eaLnBrk="0" hangingPunct="0"/>
              <a:endParaRPr lang="en-US" altLang="zh-CN" b="1">
                <a:latin typeface="Arial" panose="020B0604020202020204" pitchFamily="34" charset="0"/>
                <a:ea typeface="宋体" panose="02010600030101010101" pitchFamily="2" charset="-122"/>
              </a:endParaRPr>
            </a:p>
            <a:p>
              <a:pPr algn="just" eaLnBrk="0" hangingPunct="0"/>
              <a:endParaRPr lang="en-US" altLang="zh-CN" b="1">
                <a:latin typeface="Arial" panose="020B0604020202020204" pitchFamily="34" charset="0"/>
                <a:ea typeface="宋体" panose="02010600030101010101" pitchFamily="2" charset="-122"/>
              </a:endParaRPr>
            </a:p>
            <a:p>
              <a:pPr algn="ctr" eaLnBrk="0" hangingPunct="0"/>
              <a:r>
                <a:rPr lang="en-US" altLang="zh-CN" b="1">
                  <a:solidFill>
                    <a:schemeClr val="bg1"/>
                  </a:solidFill>
                  <a:latin typeface="Arial" panose="020B0604020202020204" pitchFamily="34" charset="0"/>
                  <a:ea typeface="宋体" panose="02010600030101010101" pitchFamily="2" charset="-122"/>
                </a:rPr>
                <a:t>DSP</a:t>
              </a:r>
            </a:p>
          </p:txBody>
        </p:sp>
        <p:sp>
          <p:nvSpPr>
            <p:cNvPr id="34832" name="Text Box 32"/>
            <p:cNvSpPr txBox="1"/>
            <p:nvPr/>
          </p:nvSpPr>
          <p:spPr>
            <a:xfrm>
              <a:off x="1391" y="2506"/>
              <a:ext cx="569" cy="258"/>
            </a:xfrm>
            <a:prstGeom prst="rect">
              <a:avLst/>
            </a:prstGeom>
            <a:solidFill>
              <a:srgbClr val="9933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程序</a:t>
              </a:r>
            </a:p>
          </p:txBody>
        </p:sp>
        <p:sp>
          <p:nvSpPr>
            <p:cNvPr id="34833" name="Text Box 33"/>
            <p:cNvSpPr txBox="1"/>
            <p:nvPr/>
          </p:nvSpPr>
          <p:spPr>
            <a:xfrm>
              <a:off x="1425" y="3828"/>
              <a:ext cx="502" cy="258"/>
            </a:xfrm>
            <a:prstGeom prst="rect">
              <a:avLst/>
            </a:prstGeom>
            <a:solidFill>
              <a:srgbClr val="9933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数据</a:t>
              </a:r>
            </a:p>
          </p:txBody>
        </p:sp>
        <p:sp>
          <p:nvSpPr>
            <p:cNvPr id="34834" name="Text Box 34"/>
            <p:cNvSpPr txBox="1"/>
            <p:nvPr/>
          </p:nvSpPr>
          <p:spPr>
            <a:xfrm>
              <a:off x="3199" y="3828"/>
              <a:ext cx="636" cy="258"/>
            </a:xfrm>
            <a:prstGeom prst="rect">
              <a:avLst/>
            </a:prstGeom>
            <a:solidFill>
              <a:srgbClr val="0000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en-US" altLang="zh-CN" b="1">
                  <a:solidFill>
                    <a:schemeClr val="bg1"/>
                  </a:solidFill>
                  <a:latin typeface="Arial" panose="020B0604020202020204" pitchFamily="34" charset="0"/>
                  <a:ea typeface="宋体" panose="02010600030101010101" pitchFamily="2" charset="-122"/>
                </a:rPr>
                <a:t>I/O</a:t>
              </a:r>
              <a:r>
                <a:rPr lang="zh-CN" altLang="en-US" b="1" dirty="0">
                  <a:solidFill>
                    <a:schemeClr val="bg1"/>
                  </a:solidFill>
                  <a:latin typeface="Arial" panose="020B0604020202020204" pitchFamily="34" charset="0"/>
                  <a:ea typeface="宋体" panose="02010600030101010101" pitchFamily="2" charset="-122"/>
                </a:rPr>
                <a:t>接口</a:t>
              </a:r>
            </a:p>
          </p:txBody>
        </p:sp>
        <p:sp>
          <p:nvSpPr>
            <p:cNvPr id="34835" name="Text Box 35"/>
            <p:cNvSpPr txBox="1"/>
            <p:nvPr/>
          </p:nvSpPr>
          <p:spPr>
            <a:xfrm>
              <a:off x="4169" y="3808"/>
              <a:ext cx="369" cy="258"/>
            </a:xfrm>
            <a:prstGeom prst="rect">
              <a:avLst/>
            </a:prstGeom>
            <a:solidFill>
              <a:srgbClr val="0000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外设</a:t>
              </a:r>
            </a:p>
          </p:txBody>
        </p:sp>
        <p:sp>
          <p:nvSpPr>
            <p:cNvPr id="34836" name="Line 36"/>
            <p:cNvSpPr/>
            <p:nvPr/>
          </p:nvSpPr>
          <p:spPr>
            <a:xfrm>
              <a:off x="3835" y="3873"/>
              <a:ext cx="334" cy="0"/>
            </a:xfrm>
            <a:prstGeom prst="line">
              <a:avLst/>
            </a:prstGeom>
            <a:ln w="25400" cap="flat" cmpd="sng">
              <a:solidFill>
                <a:srgbClr val="000000"/>
              </a:solidFill>
              <a:prstDash val="solid"/>
              <a:headEnd type="triangle" w="sm" len="sm"/>
              <a:tailEnd type="triangle" w="sm" len="sm"/>
            </a:ln>
          </p:spPr>
        </p:sp>
        <p:sp>
          <p:nvSpPr>
            <p:cNvPr id="34837" name="Line 37"/>
            <p:cNvSpPr/>
            <p:nvPr/>
          </p:nvSpPr>
          <p:spPr>
            <a:xfrm>
              <a:off x="3835" y="3970"/>
              <a:ext cx="334" cy="0"/>
            </a:xfrm>
            <a:prstGeom prst="line">
              <a:avLst/>
            </a:prstGeom>
            <a:ln w="25400" cap="flat" cmpd="sng">
              <a:solidFill>
                <a:srgbClr val="000000"/>
              </a:solidFill>
              <a:prstDash val="solid"/>
              <a:headEnd type="none" w="med" len="med"/>
              <a:tailEnd type="triangle" w="sm" len="sm"/>
            </a:ln>
          </p:spPr>
        </p:sp>
        <p:sp>
          <p:nvSpPr>
            <p:cNvPr id="34838" name="Line 38"/>
            <p:cNvSpPr/>
            <p:nvPr/>
          </p:nvSpPr>
          <p:spPr>
            <a:xfrm>
              <a:off x="3835" y="4034"/>
              <a:ext cx="334" cy="0"/>
            </a:xfrm>
            <a:prstGeom prst="line">
              <a:avLst/>
            </a:prstGeom>
            <a:ln w="25400" cap="flat" cmpd="sng">
              <a:solidFill>
                <a:srgbClr val="000000"/>
              </a:solidFill>
              <a:prstDash val="solid"/>
              <a:headEnd type="triangle" w="sm" len="sm"/>
              <a:tailEnd type="none" w="sm" len="sm"/>
            </a:ln>
          </p:spPr>
        </p:sp>
        <p:sp>
          <p:nvSpPr>
            <p:cNvPr id="34839" name="Text Box 39"/>
            <p:cNvSpPr txBox="1"/>
            <p:nvPr/>
          </p:nvSpPr>
          <p:spPr>
            <a:xfrm>
              <a:off x="4610" y="2825"/>
              <a:ext cx="898" cy="169"/>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程序地址</a:t>
              </a:r>
            </a:p>
          </p:txBody>
        </p:sp>
        <p:sp>
          <p:nvSpPr>
            <p:cNvPr id="34840" name="Text Box 40"/>
            <p:cNvSpPr txBox="1"/>
            <p:nvPr/>
          </p:nvSpPr>
          <p:spPr>
            <a:xfrm>
              <a:off x="4697" y="3695"/>
              <a:ext cx="892" cy="177"/>
            </a:xfrm>
            <a:prstGeom prst="rect">
              <a:avLst/>
            </a:prstGeom>
            <a:noFill/>
            <a:ln w="12700">
              <a:noFill/>
            </a:ln>
          </p:spPr>
          <p:txBody>
            <a:bodyPr lIns="0" tIns="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数据读地址</a:t>
              </a:r>
            </a:p>
          </p:txBody>
        </p:sp>
        <p:sp>
          <p:nvSpPr>
            <p:cNvPr id="34841" name="Text Box 41"/>
            <p:cNvSpPr txBox="1"/>
            <p:nvPr/>
          </p:nvSpPr>
          <p:spPr>
            <a:xfrm>
              <a:off x="4638" y="3518"/>
              <a:ext cx="1007" cy="169"/>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数据写地址</a:t>
              </a:r>
            </a:p>
          </p:txBody>
        </p:sp>
        <p:sp>
          <p:nvSpPr>
            <p:cNvPr id="34842" name="AutoShape 42"/>
            <p:cNvSpPr/>
            <p:nvPr/>
          </p:nvSpPr>
          <p:spPr>
            <a:xfrm>
              <a:off x="856" y="3034"/>
              <a:ext cx="3782" cy="97"/>
            </a:xfrm>
            <a:prstGeom prst="rightArrow">
              <a:avLst>
                <a:gd name="adj1" fmla="val 49462"/>
                <a:gd name="adj2" fmla="val 165345"/>
              </a:avLst>
            </a:prstGeom>
            <a:solidFill>
              <a:srgbClr val="99CC00"/>
            </a:solidFill>
            <a:ln w="12700" cap="flat" cmpd="sng">
              <a:solidFill>
                <a:srgbClr val="99CC00"/>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34843" name="Text Box 43"/>
            <p:cNvSpPr txBox="1"/>
            <p:nvPr/>
          </p:nvSpPr>
          <p:spPr>
            <a:xfrm>
              <a:off x="4622" y="3002"/>
              <a:ext cx="1015" cy="169"/>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程序读总线</a:t>
              </a:r>
            </a:p>
          </p:txBody>
        </p:sp>
        <p:sp>
          <p:nvSpPr>
            <p:cNvPr id="34844" name="AutoShape 44"/>
            <p:cNvSpPr/>
            <p:nvPr/>
          </p:nvSpPr>
          <p:spPr>
            <a:xfrm>
              <a:off x="856" y="3357"/>
              <a:ext cx="3749" cy="97"/>
            </a:xfrm>
            <a:prstGeom prst="rightArrow">
              <a:avLst>
                <a:gd name="adj1" fmla="val 49462"/>
                <a:gd name="adj2" fmla="val 163902"/>
              </a:avLst>
            </a:prstGeom>
            <a:solidFill>
              <a:srgbClr val="3366FF"/>
            </a:solidFill>
            <a:ln w="12700" cap="flat" cmpd="sng">
              <a:solidFill>
                <a:srgbClr val="3366FF"/>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34845" name="Text Box 45"/>
            <p:cNvSpPr txBox="1"/>
            <p:nvPr/>
          </p:nvSpPr>
          <p:spPr>
            <a:xfrm>
              <a:off x="4638" y="3349"/>
              <a:ext cx="991" cy="153"/>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数据读总线</a:t>
              </a:r>
            </a:p>
          </p:txBody>
        </p:sp>
        <p:sp>
          <p:nvSpPr>
            <p:cNvPr id="34846" name="AutoShape 46"/>
            <p:cNvSpPr/>
            <p:nvPr/>
          </p:nvSpPr>
          <p:spPr>
            <a:xfrm>
              <a:off x="856" y="3196"/>
              <a:ext cx="3782" cy="96"/>
            </a:xfrm>
            <a:prstGeom prst="rightArrow">
              <a:avLst>
                <a:gd name="adj1" fmla="val 49462"/>
                <a:gd name="adj2" fmla="val 167067"/>
              </a:avLst>
            </a:prstGeom>
            <a:solidFill>
              <a:srgbClr val="FF6600"/>
            </a:solidFill>
            <a:ln w="12700" cap="flat" cmpd="sng">
              <a:solidFill>
                <a:srgbClr val="FF6600"/>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34847" name="Text Box 47"/>
            <p:cNvSpPr txBox="1"/>
            <p:nvPr/>
          </p:nvSpPr>
          <p:spPr>
            <a:xfrm>
              <a:off x="4654" y="3195"/>
              <a:ext cx="1007" cy="162"/>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程序</a:t>
              </a:r>
              <a:r>
                <a:rPr lang="en-US" altLang="zh-CN" b="1">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数据写</a:t>
              </a:r>
            </a:p>
          </p:txBody>
        </p:sp>
        <p:sp>
          <p:nvSpPr>
            <p:cNvPr id="34848" name="Text Box 48"/>
            <p:cNvSpPr txBox="1"/>
            <p:nvPr/>
          </p:nvSpPr>
          <p:spPr>
            <a:xfrm>
              <a:off x="2362" y="3828"/>
              <a:ext cx="502" cy="258"/>
            </a:xfrm>
            <a:prstGeom prst="rect">
              <a:avLst/>
            </a:prstGeom>
            <a:solidFill>
              <a:srgbClr val="9933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数据</a:t>
              </a:r>
            </a:p>
          </p:txBody>
        </p:sp>
        <p:sp>
          <p:nvSpPr>
            <p:cNvPr id="34849" name="Line 49"/>
            <p:cNvSpPr/>
            <p:nvPr/>
          </p:nvSpPr>
          <p:spPr>
            <a:xfrm>
              <a:off x="856" y="2970"/>
              <a:ext cx="3802" cy="0"/>
            </a:xfrm>
            <a:prstGeom prst="line">
              <a:avLst/>
            </a:prstGeom>
            <a:ln w="50800" cap="flat" cmpd="sng">
              <a:solidFill>
                <a:srgbClr val="99CC00"/>
              </a:solidFill>
              <a:prstDash val="solid"/>
              <a:headEnd type="none" w="med" len="med"/>
              <a:tailEnd type="triangle" w="sm" len="sm"/>
            </a:ln>
          </p:spPr>
        </p:sp>
        <p:sp>
          <p:nvSpPr>
            <p:cNvPr id="34850" name="Line 50"/>
            <p:cNvSpPr/>
            <p:nvPr/>
          </p:nvSpPr>
          <p:spPr>
            <a:xfrm>
              <a:off x="856" y="3550"/>
              <a:ext cx="3816" cy="0"/>
            </a:xfrm>
            <a:prstGeom prst="line">
              <a:avLst/>
            </a:prstGeom>
            <a:ln w="50800" cap="flat" cmpd="sng">
              <a:solidFill>
                <a:srgbClr val="3366FF"/>
              </a:solidFill>
              <a:prstDash val="solid"/>
              <a:headEnd type="none" w="med" len="med"/>
              <a:tailEnd type="triangle" w="sm" len="sm"/>
            </a:ln>
          </p:spPr>
        </p:sp>
        <p:sp>
          <p:nvSpPr>
            <p:cNvPr id="34851" name="Line 51"/>
            <p:cNvSpPr/>
            <p:nvPr/>
          </p:nvSpPr>
          <p:spPr>
            <a:xfrm>
              <a:off x="856" y="3679"/>
              <a:ext cx="3816" cy="0"/>
            </a:xfrm>
            <a:prstGeom prst="line">
              <a:avLst/>
            </a:prstGeom>
            <a:ln w="50800" cap="flat" cmpd="sng">
              <a:solidFill>
                <a:srgbClr val="3366FF"/>
              </a:solidFill>
              <a:prstDash val="solid"/>
              <a:headEnd type="none" w="med" len="med"/>
              <a:tailEnd type="triangle" w="sm" len="sm"/>
            </a:ln>
          </p:spPr>
        </p:sp>
        <p:sp>
          <p:nvSpPr>
            <p:cNvPr id="34852" name="Text Box 52"/>
            <p:cNvSpPr txBox="1"/>
            <p:nvPr/>
          </p:nvSpPr>
          <p:spPr>
            <a:xfrm>
              <a:off x="2328" y="2506"/>
              <a:ext cx="570" cy="258"/>
            </a:xfrm>
            <a:prstGeom prst="rect">
              <a:avLst/>
            </a:prstGeom>
            <a:solidFill>
              <a:srgbClr val="9933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程序</a:t>
              </a:r>
            </a:p>
          </p:txBody>
        </p:sp>
        <p:sp>
          <p:nvSpPr>
            <p:cNvPr id="34853" name="AutoShape 53"/>
            <p:cNvSpPr/>
            <p:nvPr/>
          </p:nvSpPr>
          <p:spPr>
            <a:xfrm>
              <a:off x="2395" y="2764"/>
              <a:ext cx="101" cy="290"/>
            </a:xfrm>
            <a:prstGeom prst="upDownArrow">
              <a:avLst>
                <a:gd name="adj1" fmla="val 50000"/>
                <a:gd name="adj2" fmla="val 57425"/>
              </a:avLst>
            </a:prstGeom>
            <a:solidFill>
              <a:srgbClr val="99CC00"/>
            </a:solidFill>
            <a:ln w="9525" cap="flat" cmpd="sng">
              <a:solidFill>
                <a:srgbClr val="99CC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54" name="AutoShape 54"/>
            <p:cNvSpPr/>
            <p:nvPr/>
          </p:nvSpPr>
          <p:spPr>
            <a:xfrm>
              <a:off x="1425" y="2764"/>
              <a:ext cx="100" cy="290"/>
            </a:xfrm>
            <a:prstGeom prst="upDownArrow">
              <a:avLst>
                <a:gd name="adj1" fmla="val 50000"/>
                <a:gd name="adj2" fmla="val 58000"/>
              </a:avLst>
            </a:prstGeom>
            <a:solidFill>
              <a:srgbClr val="99CC00"/>
            </a:solidFill>
            <a:ln w="9525" cap="flat" cmpd="sng">
              <a:solidFill>
                <a:srgbClr val="99CC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55" name="Line 55"/>
            <p:cNvSpPr/>
            <p:nvPr/>
          </p:nvSpPr>
          <p:spPr>
            <a:xfrm>
              <a:off x="1893" y="2764"/>
              <a:ext cx="0" cy="193"/>
            </a:xfrm>
            <a:prstGeom prst="line">
              <a:avLst/>
            </a:prstGeom>
            <a:ln w="50800" cap="flat" cmpd="sng">
              <a:solidFill>
                <a:srgbClr val="99CC00"/>
              </a:solidFill>
              <a:prstDash val="solid"/>
              <a:headEnd type="triangle" w="sm" len="sm"/>
              <a:tailEnd type="none" w="sm" len="sm"/>
            </a:ln>
          </p:spPr>
        </p:sp>
        <p:sp>
          <p:nvSpPr>
            <p:cNvPr id="34856" name="Line 56"/>
            <p:cNvSpPr/>
            <p:nvPr/>
          </p:nvSpPr>
          <p:spPr>
            <a:xfrm>
              <a:off x="2831" y="2764"/>
              <a:ext cx="0" cy="193"/>
            </a:xfrm>
            <a:prstGeom prst="line">
              <a:avLst/>
            </a:prstGeom>
            <a:ln w="50800" cap="flat" cmpd="sng">
              <a:solidFill>
                <a:srgbClr val="99CC00"/>
              </a:solidFill>
              <a:prstDash val="solid"/>
              <a:headEnd type="triangle" w="sm" len="sm"/>
              <a:tailEnd type="none" w="sm" len="sm"/>
            </a:ln>
          </p:spPr>
        </p:sp>
        <p:sp>
          <p:nvSpPr>
            <p:cNvPr id="34857" name="AutoShape 57"/>
            <p:cNvSpPr/>
            <p:nvPr/>
          </p:nvSpPr>
          <p:spPr>
            <a:xfrm>
              <a:off x="1659" y="2764"/>
              <a:ext cx="100" cy="451"/>
            </a:xfrm>
            <a:prstGeom prst="upDownArrow">
              <a:avLst>
                <a:gd name="adj1" fmla="val 50000"/>
                <a:gd name="adj2" fmla="val 90200"/>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58" name="AutoShape 58"/>
            <p:cNvSpPr/>
            <p:nvPr/>
          </p:nvSpPr>
          <p:spPr>
            <a:xfrm>
              <a:off x="2596" y="2764"/>
              <a:ext cx="101" cy="451"/>
            </a:xfrm>
            <a:prstGeom prst="upDownArrow">
              <a:avLst>
                <a:gd name="adj1" fmla="val 50000"/>
                <a:gd name="adj2" fmla="val 89306"/>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59" name="AutoShape 59"/>
            <p:cNvSpPr/>
            <p:nvPr/>
          </p:nvSpPr>
          <p:spPr>
            <a:xfrm>
              <a:off x="1425" y="3409"/>
              <a:ext cx="100" cy="419"/>
            </a:xfrm>
            <a:prstGeom prst="upDownArrow">
              <a:avLst>
                <a:gd name="adj1" fmla="val 50000"/>
                <a:gd name="adj2" fmla="val 83800"/>
              </a:avLst>
            </a:prstGeom>
            <a:solidFill>
              <a:srgbClr val="3366FF"/>
            </a:solidFill>
            <a:ln w="9525" cap="flat" cmpd="sng">
              <a:solidFill>
                <a:srgbClr val="3366FF"/>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0" name="AutoShape 60"/>
            <p:cNvSpPr/>
            <p:nvPr/>
          </p:nvSpPr>
          <p:spPr>
            <a:xfrm>
              <a:off x="2395" y="3409"/>
              <a:ext cx="101" cy="419"/>
            </a:xfrm>
            <a:prstGeom prst="upDownArrow">
              <a:avLst>
                <a:gd name="adj1" fmla="val 50000"/>
                <a:gd name="adj2" fmla="val 82970"/>
              </a:avLst>
            </a:prstGeom>
            <a:solidFill>
              <a:srgbClr val="3366FF"/>
            </a:solidFill>
            <a:ln w="9525" cap="flat" cmpd="sng">
              <a:solidFill>
                <a:srgbClr val="3366FF"/>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1" name="AutoShape 61"/>
            <p:cNvSpPr/>
            <p:nvPr/>
          </p:nvSpPr>
          <p:spPr>
            <a:xfrm>
              <a:off x="1592" y="3248"/>
              <a:ext cx="100" cy="580"/>
            </a:xfrm>
            <a:prstGeom prst="upDownArrow">
              <a:avLst>
                <a:gd name="adj1" fmla="val 50000"/>
                <a:gd name="adj2" fmla="val 116000"/>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2" name="AutoShape 62"/>
            <p:cNvSpPr/>
            <p:nvPr/>
          </p:nvSpPr>
          <p:spPr>
            <a:xfrm>
              <a:off x="2563" y="3248"/>
              <a:ext cx="100" cy="580"/>
            </a:xfrm>
            <a:prstGeom prst="upDownArrow">
              <a:avLst>
                <a:gd name="adj1" fmla="val 50000"/>
                <a:gd name="adj2" fmla="val 116000"/>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3" name="Line 63"/>
            <p:cNvSpPr/>
            <p:nvPr/>
          </p:nvSpPr>
          <p:spPr>
            <a:xfrm>
              <a:off x="1793" y="3667"/>
              <a:ext cx="0" cy="159"/>
            </a:xfrm>
            <a:prstGeom prst="line">
              <a:avLst/>
            </a:prstGeom>
            <a:ln w="50800" cap="flat" cmpd="sng">
              <a:solidFill>
                <a:srgbClr val="3366FF"/>
              </a:solidFill>
              <a:prstDash val="solid"/>
              <a:headEnd type="none" w="med" len="med"/>
              <a:tailEnd type="triangle" w="sm" len="sm"/>
            </a:ln>
          </p:spPr>
        </p:sp>
        <p:sp>
          <p:nvSpPr>
            <p:cNvPr id="34864" name="Line 64"/>
            <p:cNvSpPr/>
            <p:nvPr/>
          </p:nvSpPr>
          <p:spPr>
            <a:xfrm>
              <a:off x="2797" y="3538"/>
              <a:ext cx="0" cy="290"/>
            </a:xfrm>
            <a:prstGeom prst="line">
              <a:avLst/>
            </a:prstGeom>
            <a:ln w="50800" cap="flat" cmpd="sng">
              <a:solidFill>
                <a:srgbClr val="3366FF"/>
              </a:solidFill>
              <a:prstDash val="solid"/>
              <a:headEnd type="none" w="med" len="med"/>
              <a:tailEnd type="triangle" w="sm" len="sm"/>
            </a:ln>
          </p:spPr>
        </p:sp>
        <p:sp>
          <p:nvSpPr>
            <p:cNvPr id="34865" name="AutoShape 65"/>
            <p:cNvSpPr/>
            <p:nvPr/>
          </p:nvSpPr>
          <p:spPr>
            <a:xfrm>
              <a:off x="3299" y="3409"/>
              <a:ext cx="101" cy="419"/>
            </a:xfrm>
            <a:prstGeom prst="upDownArrow">
              <a:avLst>
                <a:gd name="adj1" fmla="val 50000"/>
                <a:gd name="adj2" fmla="val 82970"/>
              </a:avLst>
            </a:prstGeom>
            <a:solidFill>
              <a:srgbClr val="3366FF"/>
            </a:solidFill>
            <a:ln w="9525" cap="flat" cmpd="sng">
              <a:solidFill>
                <a:srgbClr val="3366FF"/>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6" name="AutoShape 66"/>
            <p:cNvSpPr/>
            <p:nvPr/>
          </p:nvSpPr>
          <p:spPr>
            <a:xfrm>
              <a:off x="3467" y="3248"/>
              <a:ext cx="100" cy="580"/>
            </a:xfrm>
            <a:prstGeom prst="upDownArrow">
              <a:avLst>
                <a:gd name="adj1" fmla="val 50000"/>
                <a:gd name="adj2" fmla="val 116000"/>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7" name="Line 67"/>
            <p:cNvSpPr/>
            <p:nvPr/>
          </p:nvSpPr>
          <p:spPr>
            <a:xfrm>
              <a:off x="3701" y="3538"/>
              <a:ext cx="0" cy="290"/>
            </a:xfrm>
            <a:prstGeom prst="line">
              <a:avLst/>
            </a:prstGeom>
            <a:ln w="50800" cap="flat" cmpd="sng">
              <a:solidFill>
                <a:srgbClr val="3366FF"/>
              </a:solidFill>
              <a:prstDash val="solid"/>
              <a:headEnd type="none" w="med" len="med"/>
              <a:tailEnd type="triangle" w="sm" len="sm"/>
            </a:ln>
          </p:spPr>
        </p:sp>
      </p:grpSp>
      <p:sp>
        <p:nvSpPr>
          <p:cNvPr id="51" name="左箭头 50">
            <a:hlinkClick r:id="rId5" action="ppaction://hlinksldjump"/>
          </p:cNvPr>
          <p:cNvSpPr/>
          <p:nvPr/>
        </p:nvSpPr>
        <p:spPr>
          <a:xfrm>
            <a:off x="8710448" y="6571461"/>
            <a:ext cx="420414" cy="194783"/>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 name="日期占位符 16"/>
          <p:cNvSpPr txBox="1">
            <a:spLocks noGrp="1"/>
          </p:cNvSpPr>
          <p:nvPr>
            <p:ph type="dt" sz="half" idx="10"/>
          </p:nvPr>
        </p:nvSpPr>
        <p:spPr bwMode="auto">
          <a:xfrm>
            <a:off x="7696200" y="6629400"/>
            <a:ext cx="1143000" cy="2286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3"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31</a:t>
            </a:fld>
            <a:endParaRPr lang="zh-CN" altLang="en-US" sz="1200" b="1" dirty="0">
              <a:solidFill>
                <a:srgbClr val="7F7F7F"/>
              </a:solidFill>
              <a:latin typeface="Comic Sans MS" panose="030F0702030302020204" pitchFamily="66" charset="0"/>
            </a:endParaRPr>
          </a:p>
        </p:txBody>
      </p:sp>
      <p:sp>
        <p:nvSpPr>
          <p:cNvPr id="54"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graphicFrame>
        <p:nvGraphicFramePr>
          <p:cNvPr id="5" name="对象 4"/>
          <p:cNvGraphicFramePr/>
          <p:nvPr>
            <p:custDataLst>
              <p:tags r:id="rId2"/>
            </p:custDataLst>
          </p:nvPr>
        </p:nvGraphicFramePr>
        <p:xfrm>
          <a:off x="838200" y="3581400"/>
          <a:ext cx="7737475" cy="2307590"/>
        </p:xfrm>
        <a:graphic>
          <a:graphicData uri="http://schemas.openxmlformats.org/presentationml/2006/ole">
            <mc:AlternateContent xmlns:mc="http://schemas.openxmlformats.org/markup-compatibility/2006">
              <mc:Choice xmlns:v="urn:schemas-microsoft-com:vml" Requires="v">
                <p:oleObj spid="_x0000_s4106" r:id="rId6" imgW="4406900" imgH="1403350" progId="Paint.Picture">
                  <p:embed/>
                </p:oleObj>
              </mc:Choice>
              <mc:Fallback>
                <p:oleObj r:id="rId6" imgW="4406900" imgH="1403350" progId="Paint.Picture">
                  <p:embed/>
                  <p:pic>
                    <p:nvPicPr>
                      <p:cNvPr id="0" name="图片 5"/>
                      <p:cNvPicPr/>
                      <p:nvPr/>
                    </p:nvPicPr>
                    <p:blipFill>
                      <a:blip r:embed="rId7"/>
                      <a:stretch>
                        <a:fillRect/>
                      </a:stretch>
                    </p:blipFill>
                    <p:spPr>
                      <a:xfrm>
                        <a:off x="838200" y="3581400"/>
                        <a:ext cx="7737475" cy="2307590"/>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533400" y="0"/>
            <a:ext cx="8610600" cy="685800"/>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其他改善存储器带宽的方法</a:t>
            </a:r>
          </a:p>
        </p:txBody>
      </p:sp>
      <p:pic>
        <p:nvPicPr>
          <p:cNvPr id="34819" name="Picture 4"/>
          <p:cNvPicPr>
            <a:picLocks noChangeAspect="1"/>
          </p:cNvPicPr>
          <p:nvPr/>
        </p:nvPicPr>
        <p:blipFill>
          <a:blip r:embed="rId3">
            <a:clrChange>
              <a:clrFrom>
                <a:srgbClr val="FFFFFF"/>
              </a:clrFrom>
              <a:clrTo>
                <a:srgbClr val="FFFFFF">
                  <a:alpha val="0"/>
                </a:srgbClr>
              </a:clrTo>
            </a:clrChange>
          </a:blip>
          <a:stretch>
            <a:fillRect/>
          </a:stretch>
        </p:blipFill>
        <p:spPr>
          <a:xfrm>
            <a:off x="304800" y="3733800"/>
            <a:ext cx="4191000" cy="2743200"/>
          </a:xfrm>
          <a:prstGeom prst="rect">
            <a:avLst/>
          </a:prstGeom>
          <a:noFill/>
          <a:ln w="9525">
            <a:noFill/>
          </a:ln>
        </p:spPr>
      </p:pic>
      <p:sp>
        <p:nvSpPr>
          <p:cNvPr id="9" name="矩形 8"/>
          <p:cNvSpPr/>
          <p:nvPr/>
        </p:nvSpPr>
        <p:spPr>
          <a:xfrm>
            <a:off x="2057400" y="3733800"/>
            <a:ext cx="1905000" cy="461963"/>
          </a:xfrm>
          <a:prstGeom prst="rect">
            <a:avLst/>
          </a:prstGeom>
          <a:noFill/>
          <a:ln w="9525">
            <a:noFill/>
          </a:ln>
        </p:spPr>
        <p:txBody>
          <a:bodyPr>
            <a:spAutoFit/>
          </a:bodyPr>
          <a:lstStyle/>
          <a:p>
            <a:r>
              <a:rPr lang="zh-CN" altLang="en-US" sz="2400" b="1" dirty="0">
                <a:solidFill>
                  <a:srgbClr val="FF0000"/>
                </a:solidFill>
                <a:latin typeface="Arial" panose="020B0604020202020204" pitchFamily="34" charset="0"/>
                <a:ea typeface="宋体" panose="02010600030101010101" pitchFamily="2" charset="-122"/>
              </a:rPr>
              <a:t>并行存储器</a:t>
            </a:r>
          </a:p>
        </p:txBody>
      </p:sp>
      <p:pic>
        <p:nvPicPr>
          <p:cNvPr id="34821" name="Picture 5"/>
          <p:cNvPicPr>
            <a:picLocks noChangeAspect="1"/>
          </p:cNvPicPr>
          <p:nvPr/>
        </p:nvPicPr>
        <p:blipFill>
          <a:blip r:embed="rId4">
            <a:lum bright="-6000" contrast="42000"/>
          </a:blip>
          <a:stretch>
            <a:fillRect/>
          </a:stretch>
        </p:blipFill>
        <p:spPr>
          <a:xfrm>
            <a:off x="4800600" y="3657600"/>
            <a:ext cx="4267200" cy="2971800"/>
          </a:xfrm>
          <a:prstGeom prst="rect">
            <a:avLst/>
          </a:prstGeom>
          <a:noFill/>
          <a:ln w="19050" cap="flat" cmpd="sng">
            <a:solidFill>
              <a:srgbClr val="00FFFF"/>
            </a:solidFill>
            <a:prstDash val="lgDash"/>
            <a:miter/>
            <a:headEnd type="none" w="med" len="med"/>
            <a:tailEnd type="none" w="med" len="med"/>
          </a:ln>
        </p:spPr>
      </p:pic>
      <p:sp>
        <p:nvSpPr>
          <p:cNvPr id="11" name="矩形 10"/>
          <p:cNvSpPr/>
          <p:nvPr/>
        </p:nvSpPr>
        <p:spPr>
          <a:xfrm>
            <a:off x="6019800" y="3657600"/>
            <a:ext cx="2041525" cy="461963"/>
          </a:xfrm>
          <a:prstGeom prst="rect">
            <a:avLst/>
          </a:prstGeom>
          <a:noFill/>
          <a:ln w="9525">
            <a:noFill/>
          </a:ln>
        </p:spPr>
        <p:txBody>
          <a:bodyPr wrap="none">
            <a:spAutoFit/>
          </a:bodyPr>
          <a:lstStyle/>
          <a:p>
            <a:r>
              <a:rPr lang="zh-CN" altLang="en-US" sz="2400" b="1" dirty="0">
                <a:solidFill>
                  <a:srgbClr val="FF0000"/>
                </a:solidFill>
                <a:latin typeface="Arial" panose="020B0604020202020204" pitchFamily="34" charset="0"/>
                <a:ea typeface="宋体" panose="02010600030101010101" pitchFamily="2" charset="-122"/>
              </a:rPr>
              <a:t>双端口存储器</a:t>
            </a:r>
          </a:p>
        </p:txBody>
      </p:sp>
      <p:sp>
        <p:nvSpPr>
          <p:cNvPr id="12" name="Text Box 29"/>
          <p:cNvSpPr txBox="1"/>
          <p:nvPr/>
        </p:nvSpPr>
        <p:spPr>
          <a:xfrm>
            <a:off x="5334000" y="996950"/>
            <a:ext cx="2119313" cy="509588"/>
          </a:xfrm>
          <a:prstGeom prst="rect">
            <a:avLst/>
          </a:prstGeom>
          <a:noFill/>
          <a:ln w="12700">
            <a:noFill/>
          </a:ln>
        </p:spPr>
        <p:txBody>
          <a:bodyPr lIns="0" tIns="0" rIns="0" bIns="0"/>
          <a:lstStyle/>
          <a:p>
            <a:pPr algn="ctr" eaLnBrk="0" hangingPunct="0"/>
            <a:r>
              <a:rPr lang="zh-CN" altLang="en-US" sz="2400" b="1" dirty="0">
                <a:solidFill>
                  <a:srgbClr val="FF0000"/>
                </a:solidFill>
                <a:latin typeface="Arial" panose="020B0604020202020204" pitchFamily="34" charset="0"/>
                <a:ea typeface="宋体" panose="02010600030101010101" pitchFamily="2" charset="-122"/>
              </a:rPr>
              <a:t>哈佛体系结构</a:t>
            </a:r>
          </a:p>
        </p:txBody>
      </p:sp>
      <p:grpSp>
        <p:nvGrpSpPr>
          <p:cNvPr id="2" name="Group 71"/>
          <p:cNvGrpSpPr/>
          <p:nvPr/>
        </p:nvGrpSpPr>
        <p:grpSpPr>
          <a:xfrm>
            <a:off x="685800" y="844550"/>
            <a:ext cx="8266113" cy="2508250"/>
            <a:chOff x="454" y="2506"/>
            <a:chExt cx="5207" cy="1580"/>
          </a:xfrm>
        </p:grpSpPr>
        <p:sp>
          <p:nvSpPr>
            <p:cNvPr id="34831" name="Text Box 31"/>
            <p:cNvSpPr txBox="1"/>
            <p:nvPr/>
          </p:nvSpPr>
          <p:spPr>
            <a:xfrm>
              <a:off x="454" y="2905"/>
              <a:ext cx="402" cy="826"/>
            </a:xfrm>
            <a:prstGeom prst="rect">
              <a:avLst/>
            </a:prstGeom>
            <a:solidFill>
              <a:srgbClr val="660033"/>
            </a:solidFill>
            <a:ln w="12700" cap="flat" cmpd="sng">
              <a:solidFill>
                <a:srgbClr val="000000"/>
              </a:solidFill>
              <a:prstDash val="solid"/>
              <a:miter/>
              <a:headEnd type="none" w="med" len="med"/>
              <a:tailEnd type="none" w="med" len="med"/>
            </a:ln>
          </p:spPr>
          <p:txBody>
            <a:bodyPr lIns="36000" tIns="0" rIns="36000" bIns="0"/>
            <a:lstStyle/>
            <a:p>
              <a:pPr algn="just" eaLnBrk="0" hangingPunct="0"/>
              <a:endParaRPr lang="en-US" altLang="zh-CN" b="1">
                <a:latin typeface="Arial" panose="020B0604020202020204" pitchFamily="34" charset="0"/>
                <a:ea typeface="宋体" panose="02010600030101010101" pitchFamily="2" charset="-122"/>
              </a:endParaRPr>
            </a:p>
            <a:p>
              <a:pPr algn="just" eaLnBrk="0" hangingPunct="0"/>
              <a:endParaRPr lang="en-US" altLang="zh-CN" b="1">
                <a:latin typeface="Arial" panose="020B0604020202020204" pitchFamily="34" charset="0"/>
                <a:ea typeface="宋体" panose="02010600030101010101" pitchFamily="2" charset="-122"/>
              </a:endParaRPr>
            </a:p>
            <a:p>
              <a:pPr algn="ctr" eaLnBrk="0" hangingPunct="0"/>
              <a:r>
                <a:rPr lang="en-US" altLang="zh-CN" b="1">
                  <a:solidFill>
                    <a:schemeClr val="bg1"/>
                  </a:solidFill>
                  <a:latin typeface="Arial" panose="020B0604020202020204" pitchFamily="34" charset="0"/>
                  <a:ea typeface="宋体" panose="02010600030101010101" pitchFamily="2" charset="-122"/>
                </a:rPr>
                <a:t>DSP</a:t>
              </a:r>
            </a:p>
          </p:txBody>
        </p:sp>
        <p:sp>
          <p:nvSpPr>
            <p:cNvPr id="34832" name="Text Box 32"/>
            <p:cNvSpPr txBox="1"/>
            <p:nvPr/>
          </p:nvSpPr>
          <p:spPr>
            <a:xfrm>
              <a:off x="1391" y="2506"/>
              <a:ext cx="569" cy="258"/>
            </a:xfrm>
            <a:prstGeom prst="rect">
              <a:avLst/>
            </a:prstGeom>
            <a:solidFill>
              <a:srgbClr val="9933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程序</a:t>
              </a:r>
            </a:p>
          </p:txBody>
        </p:sp>
        <p:sp>
          <p:nvSpPr>
            <p:cNvPr id="34833" name="Text Box 33"/>
            <p:cNvSpPr txBox="1"/>
            <p:nvPr/>
          </p:nvSpPr>
          <p:spPr>
            <a:xfrm>
              <a:off x="1425" y="3828"/>
              <a:ext cx="502" cy="258"/>
            </a:xfrm>
            <a:prstGeom prst="rect">
              <a:avLst/>
            </a:prstGeom>
            <a:solidFill>
              <a:srgbClr val="9933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数据</a:t>
              </a:r>
            </a:p>
          </p:txBody>
        </p:sp>
        <p:sp>
          <p:nvSpPr>
            <p:cNvPr id="34834" name="Text Box 34"/>
            <p:cNvSpPr txBox="1"/>
            <p:nvPr/>
          </p:nvSpPr>
          <p:spPr>
            <a:xfrm>
              <a:off x="3199" y="3828"/>
              <a:ext cx="636" cy="258"/>
            </a:xfrm>
            <a:prstGeom prst="rect">
              <a:avLst/>
            </a:prstGeom>
            <a:solidFill>
              <a:srgbClr val="0000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en-US" altLang="zh-CN" b="1">
                  <a:solidFill>
                    <a:schemeClr val="bg1"/>
                  </a:solidFill>
                  <a:latin typeface="Arial" panose="020B0604020202020204" pitchFamily="34" charset="0"/>
                  <a:ea typeface="宋体" panose="02010600030101010101" pitchFamily="2" charset="-122"/>
                </a:rPr>
                <a:t>I/O</a:t>
              </a:r>
              <a:r>
                <a:rPr lang="zh-CN" altLang="en-US" b="1" dirty="0">
                  <a:solidFill>
                    <a:schemeClr val="bg1"/>
                  </a:solidFill>
                  <a:latin typeface="Arial" panose="020B0604020202020204" pitchFamily="34" charset="0"/>
                  <a:ea typeface="宋体" panose="02010600030101010101" pitchFamily="2" charset="-122"/>
                </a:rPr>
                <a:t>接口</a:t>
              </a:r>
            </a:p>
          </p:txBody>
        </p:sp>
        <p:sp>
          <p:nvSpPr>
            <p:cNvPr id="34835" name="Text Box 35"/>
            <p:cNvSpPr txBox="1"/>
            <p:nvPr/>
          </p:nvSpPr>
          <p:spPr>
            <a:xfrm>
              <a:off x="4169" y="3808"/>
              <a:ext cx="369" cy="258"/>
            </a:xfrm>
            <a:prstGeom prst="rect">
              <a:avLst/>
            </a:prstGeom>
            <a:solidFill>
              <a:srgbClr val="0000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外设</a:t>
              </a:r>
            </a:p>
          </p:txBody>
        </p:sp>
        <p:sp>
          <p:nvSpPr>
            <p:cNvPr id="34836" name="Line 36"/>
            <p:cNvSpPr/>
            <p:nvPr/>
          </p:nvSpPr>
          <p:spPr>
            <a:xfrm>
              <a:off x="3835" y="3873"/>
              <a:ext cx="334" cy="0"/>
            </a:xfrm>
            <a:prstGeom prst="line">
              <a:avLst/>
            </a:prstGeom>
            <a:ln w="25400" cap="flat" cmpd="sng">
              <a:solidFill>
                <a:srgbClr val="000000"/>
              </a:solidFill>
              <a:prstDash val="solid"/>
              <a:headEnd type="triangle" w="sm" len="sm"/>
              <a:tailEnd type="triangle" w="sm" len="sm"/>
            </a:ln>
          </p:spPr>
        </p:sp>
        <p:sp>
          <p:nvSpPr>
            <p:cNvPr id="34837" name="Line 37"/>
            <p:cNvSpPr/>
            <p:nvPr/>
          </p:nvSpPr>
          <p:spPr>
            <a:xfrm>
              <a:off x="3835" y="3970"/>
              <a:ext cx="334" cy="0"/>
            </a:xfrm>
            <a:prstGeom prst="line">
              <a:avLst/>
            </a:prstGeom>
            <a:ln w="25400" cap="flat" cmpd="sng">
              <a:solidFill>
                <a:srgbClr val="000000"/>
              </a:solidFill>
              <a:prstDash val="solid"/>
              <a:headEnd type="none" w="med" len="med"/>
              <a:tailEnd type="triangle" w="sm" len="sm"/>
            </a:ln>
          </p:spPr>
        </p:sp>
        <p:sp>
          <p:nvSpPr>
            <p:cNvPr id="34838" name="Line 38"/>
            <p:cNvSpPr/>
            <p:nvPr/>
          </p:nvSpPr>
          <p:spPr>
            <a:xfrm>
              <a:off x="3835" y="4034"/>
              <a:ext cx="334" cy="0"/>
            </a:xfrm>
            <a:prstGeom prst="line">
              <a:avLst/>
            </a:prstGeom>
            <a:ln w="25400" cap="flat" cmpd="sng">
              <a:solidFill>
                <a:srgbClr val="000000"/>
              </a:solidFill>
              <a:prstDash val="solid"/>
              <a:headEnd type="triangle" w="sm" len="sm"/>
              <a:tailEnd type="none" w="sm" len="sm"/>
            </a:ln>
          </p:spPr>
        </p:sp>
        <p:sp>
          <p:nvSpPr>
            <p:cNvPr id="34839" name="Text Box 39"/>
            <p:cNvSpPr txBox="1"/>
            <p:nvPr/>
          </p:nvSpPr>
          <p:spPr>
            <a:xfrm>
              <a:off x="4610" y="2825"/>
              <a:ext cx="898" cy="169"/>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程序地址</a:t>
              </a:r>
            </a:p>
          </p:txBody>
        </p:sp>
        <p:sp>
          <p:nvSpPr>
            <p:cNvPr id="34840" name="Text Box 40"/>
            <p:cNvSpPr txBox="1"/>
            <p:nvPr/>
          </p:nvSpPr>
          <p:spPr>
            <a:xfrm>
              <a:off x="4697" y="3695"/>
              <a:ext cx="892" cy="177"/>
            </a:xfrm>
            <a:prstGeom prst="rect">
              <a:avLst/>
            </a:prstGeom>
            <a:noFill/>
            <a:ln w="12700">
              <a:noFill/>
            </a:ln>
          </p:spPr>
          <p:txBody>
            <a:bodyPr lIns="0" tIns="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数据读地址</a:t>
              </a:r>
            </a:p>
          </p:txBody>
        </p:sp>
        <p:sp>
          <p:nvSpPr>
            <p:cNvPr id="34841" name="Text Box 41"/>
            <p:cNvSpPr txBox="1"/>
            <p:nvPr/>
          </p:nvSpPr>
          <p:spPr>
            <a:xfrm>
              <a:off x="4638" y="3518"/>
              <a:ext cx="1007" cy="169"/>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数据写地址</a:t>
              </a:r>
            </a:p>
          </p:txBody>
        </p:sp>
        <p:sp>
          <p:nvSpPr>
            <p:cNvPr id="34842" name="AutoShape 42"/>
            <p:cNvSpPr/>
            <p:nvPr/>
          </p:nvSpPr>
          <p:spPr>
            <a:xfrm>
              <a:off x="856" y="3034"/>
              <a:ext cx="3782" cy="97"/>
            </a:xfrm>
            <a:prstGeom prst="rightArrow">
              <a:avLst>
                <a:gd name="adj1" fmla="val 49462"/>
                <a:gd name="adj2" fmla="val 165345"/>
              </a:avLst>
            </a:prstGeom>
            <a:solidFill>
              <a:srgbClr val="99CC00"/>
            </a:solidFill>
            <a:ln w="12700" cap="flat" cmpd="sng">
              <a:solidFill>
                <a:srgbClr val="99CC00"/>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34843" name="Text Box 43"/>
            <p:cNvSpPr txBox="1"/>
            <p:nvPr/>
          </p:nvSpPr>
          <p:spPr>
            <a:xfrm>
              <a:off x="4622" y="3002"/>
              <a:ext cx="1015" cy="169"/>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程序读总线</a:t>
              </a:r>
            </a:p>
          </p:txBody>
        </p:sp>
        <p:sp>
          <p:nvSpPr>
            <p:cNvPr id="34844" name="AutoShape 44"/>
            <p:cNvSpPr/>
            <p:nvPr/>
          </p:nvSpPr>
          <p:spPr>
            <a:xfrm>
              <a:off x="856" y="3357"/>
              <a:ext cx="3749" cy="97"/>
            </a:xfrm>
            <a:prstGeom prst="rightArrow">
              <a:avLst>
                <a:gd name="adj1" fmla="val 49462"/>
                <a:gd name="adj2" fmla="val 163902"/>
              </a:avLst>
            </a:prstGeom>
            <a:solidFill>
              <a:srgbClr val="3366FF"/>
            </a:solidFill>
            <a:ln w="12700" cap="flat" cmpd="sng">
              <a:solidFill>
                <a:srgbClr val="3366FF"/>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34845" name="Text Box 45"/>
            <p:cNvSpPr txBox="1"/>
            <p:nvPr/>
          </p:nvSpPr>
          <p:spPr>
            <a:xfrm>
              <a:off x="4638" y="3349"/>
              <a:ext cx="991" cy="153"/>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数据读总线</a:t>
              </a:r>
            </a:p>
          </p:txBody>
        </p:sp>
        <p:sp>
          <p:nvSpPr>
            <p:cNvPr id="34846" name="AutoShape 46"/>
            <p:cNvSpPr/>
            <p:nvPr/>
          </p:nvSpPr>
          <p:spPr>
            <a:xfrm>
              <a:off x="856" y="3196"/>
              <a:ext cx="3782" cy="96"/>
            </a:xfrm>
            <a:prstGeom prst="rightArrow">
              <a:avLst>
                <a:gd name="adj1" fmla="val 49462"/>
                <a:gd name="adj2" fmla="val 167067"/>
              </a:avLst>
            </a:prstGeom>
            <a:solidFill>
              <a:srgbClr val="FF6600"/>
            </a:solidFill>
            <a:ln w="12700" cap="flat" cmpd="sng">
              <a:solidFill>
                <a:srgbClr val="FF6600"/>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34847" name="Text Box 47"/>
            <p:cNvSpPr txBox="1"/>
            <p:nvPr/>
          </p:nvSpPr>
          <p:spPr>
            <a:xfrm>
              <a:off x="4654" y="3195"/>
              <a:ext cx="1007" cy="162"/>
            </a:xfrm>
            <a:prstGeom prst="rect">
              <a:avLst/>
            </a:prstGeom>
            <a:noFill/>
            <a:ln w="12700">
              <a:noFill/>
            </a:ln>
          </p:spPr>
          <p:txBody>
            <a:bodyPr lIns="0" tIns="0" rIns="0" bIns="0"/>
            <a:lstStyle/>
            <a:p>
              <a:pPr algn="ctr" eaLnBrk="0" hangingPunct="0"/>
              <a:r>
                <a:rPr lang="zh-CN" altLang="en-US" b="1" dirty="0">
                  <a:latin typeface="Arial" panose="020B0604020202020204" pitchFamily="34" charset="0"/>
                  <a:ea typeface="宋体" panose="02010600030101010101" pitchFamily="2" charset="-122"/>
                </a:rPr>
                <a:t>程序</a:t>
              </a:r>
              <a:r>
                <a:rPr lang="en-US" altLang="zh-CN" b="1">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数据写</a:t>
              </a:r>
            </a:p>
          </p:txBody>
        </p:sp>
        <p:sp>
          <p:nvSpPr>
            <p:cNvPr id="34848" name="Text Box 48"/>
            <p:cNvSpPr txBox="1"/>
            <p:nvPr/>
          </p:nvSpPr>
          <p:spPr>
            <a:xfrm>
              <a:off x="2362" y="3828"/>
              <a:ext cx="502" cy="258"/>
            </a:xfrm>
            <a:prstGeom prst="rect">
              <a:avLst/>
            </a:prstGeom>
            <a:solidFill>
              <a:srgbClr val="9933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数据</a:t>
              </a:r>
            </a:p>
          </p:txBody>
        </p:sp>
        <p:sp>
          <p:nvSpPr>
            <p:cNvPr id="34849" name="Line 49"/>
            <p:cNvSpPr/>
            <p:nvPr/>
          </p:nvSpPr>
          <p:spPr>
            <a:xfrm>
              <a:off x="856" y="2970"/>
              <a:ext cx="3802" cy="0"/>
            </a:xfrm>
            <a:prstGeom prst="line">
              <a:avLst/>
            </a:prstGeom>
            <a:ln w="50800" cap="flat" cmpd="sng">
              <a:solidFill>
                <a:srgbClr val="99CC00"/>
              </a:solidFill>
              <a:prstDash val="solid"/>
              <a:headEnd type="none" w="med" len="med"/>
              <a:tailEnd type="triangle" w="sm" len="sm"/>
            </a:ln>
          </p:spPr>
        </p:sp>
        <p:sp>
          <p:nvSpPr>
            <p:cNvPr id="34850" name="Line 50"/>
            <p:cNvSpPr/>
            <p:nvPr/>
          </p:nvSpPr>
          <p:spPr>
            <a:xfrm>
              <a:off x="856" y="3550"/>
              <a:ext cx="3816" cy="0"/>
            </a:xfrm>
            <a:prstGeom prst="line">
              <a:avLst/>
            </a:prstGeom>
            <a:ln w="50800" cap="flat" cmpd="sng">
              <a:solidFill>
                <a:srgbClr val="3366FF"/>
              </a:solidFill>
              <a:prstDash val="solid"/>
              <a:headEnd type="none" w="med" len="med"/>
              <a:tailEnd type="triangle" w="sm" len="sm"/>
            </a:ln>
          </p:spPr>
        </p:sp>
        <p:sp>
          <p:nvSpPr>
            <p:cNvPr id="34851" name="Line 51"/>
            <p:cNvSpPr/>
            <p:nvPr/>
          </p:nvSpPr>
          <p:spPr>
            <a:xfrm>
              <a:off x="856" y="3679"/>
              <a:ext cx="3816" cy="0"/>
            </a:xfrm>
            <a:prstGeom prst="line">
              <a:avLst/>
            </a:prstGeom>
            <a:ln w="50800" cap="flat" cmpd="sng">
              <a:solidFill>
                <a:srgbClr val="3366FF"/>
              </a:solidFill>
              <a:prstDash val="solid"/>
              <a:headEnd type="none" w="med" len="med"/>
              <a:tailEnd type="triangle" w="sm" len="sm"/>
            </a:ln>
          </p:spPr>
        </p:sp>
        <p:sp>
          <p:nvSpPr>
            <p:cNvPr id="34852" name="Text Box 52"/>
            <p:cNvSpPr txBox="1"/>
            <p:nvPr/>
          </p:nvSpPr>
          <p:spPr>
            <a:xfrm>
              <a:off x="2328" y="2506"/>
              <a:ext cx="570" cy="258"/>
            </a:xfrm>
            <a:prstGeom prst="rect">
              <a:avLst/>
            </a:prstGeom>
            <a:solidFill>
              <a:srgbClr val="993300"/>
            </a:solidFill>
            <a:ln w="12700" cap="flat" cmpd="sng">
              <a:solidFill>
                <a:srgbClr val="000000"/>
              </a:solidFill>
              <a:prstDash val="solid"/>
              <a:miter/>
              <a:headEnd type="none" w="med" len="med"/>
              <a:tailEnd type="none" w="med" len="med"/>
            </a:ln>
          </p:spPr>
          <p:txBody>
            <a:bodyPr lIns="0" tIns="72000" rIns="0" bIns="0"/>
            <a:lstStyle/>
            <a:p>
              <a:pPr algn="ctr" eaLnBrk="0" hangingPunct="0"/>
              <a:r>
                <a:rPr lang="zh-CN" altLang="en-US" b="1" dirty="0">
                  <a:solidFill>
                    <a:schemeClr val="bg1"/>
                  </a:solidFill>
                  <a:latin typeface="Arial" panose="020B0604020202020204" pitchFamily="34" charset="0"/>
                  <a:ea typeface="宋体" panose="02010600030101010101" pitchFamily="2" charset="-122"/>
                </a:rPr>
                <a:t>程序</a:t>
              </a:r>
            </a:p>
          </p:txBody>
        </p:sp>
        <p:sp>
          <p:nvSpPr>
            <p:cNvPr id="34853" name="AutoShape 53"/>
            <p:cNvSpPr/>
            <p:nvPr/>
          </p:nvSpPr>
          <p:spPr>
            <a:xfrm>
              <a:off x="2395" y="2764"/>
              <a:ext cx="101" cy="290"/>
            </a:xfrm>
            <a:prstGeom prst="upDownArrow">
              <a:avLst>
                <a:gd name="adj1" fmla="val 50000"/>
                <a:gd name="adj2" fmla="val 57425"/>
              </a:avLst>
            </a:prstGeom>
            <a:solidFill>
              <a:srgbClr val="99CC00"/>
            </a:solidFill>
            <a:ln w="9525" cap="flat" cmpd="sng">
              <a:solidFill>
                <a:srgbClr val="99CC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54" name="AutoShape 54"/>
            <p:cNvSpPr/>
            <p:nvPr/>
          </p:nvSpPr>
          <p:spPr>
            <a:xfrm>
              <a:off x="1425" y="2764"/>
              <a:ext cx="100" cy="290"/>
            </a:xfrm>
            <a:prstGeom prst="upDownArrow">
              <a:avLst>
                <a:gd name="adj1" fmla="val 50000"/>
                <a:gd name="adj2" fmla="val 58000"/>
              </a:avLst>
            </a:prstGeom>
            <a:solidFill>
              <a:srgbClr val="99CC00"/>
            </a:solidFill>
            <a:ln w="9525" cap="flat" cmpd="sng">
              <a:solidFill>
                <a:srgbClr val="99CC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55" name="Line 55"/>
            <p:cNvSpPr/>
            <p:nvPr/>
          </p:nvSpPr>
          <p:spPr>
            <a:xfrm>
              <a:off x="1893" y="2764"/>
              <a:ext cx="0" cy="193"/>
            </a:xfrm>
            <a:prstGeom prst="line">
              <a:avLst/>
            </a:prstGeom>
            <a:ln w="50800" cap="flat" cmpd="sng">
              <a:solidFill>
                <a:srgbClr val="99CC00"/>
              </a:solidFill>
              <a:prstDash val="solid"/>
              <a:headEnd type="triangle" w="sm" len="sm"/>
              <a:tailEnd type="none" w="sm" len="sm"/>
            </a:ln>
          </p:spPr>
        </p:sp>
        <p:sp>
          <p:nvSpPr>
            <p:cNvPr id="34856" name="Line 56"/>
            <p:cNvSpPr/>
            <p:nvPr/>
          </p:nvSpPr>
          <p:spPr>
            <a:xfrm>
              <a:off x="2831" y="2764"/>
              <a:ext cx="0" cy="193"/>
            </a:xfrm>
            <a:prstGeom prst="line">
              <a:avLst/>
            </a:prstGeom>
            <a:ln w="50800" cap="flat" cmpd="sng">
              <a:solidFill>
                <a:srgbClr val="99CC00"/>
              </a:solidFill>
              <a:prstDash val="solid"/>
              <a:headEnd type="triangle" w="sm" len="sm"/>
              <a:tailEnd type="none" w="sm" len="sm"/>
            </a:ln>
          </p:spPr>
        </p:sp>
        <p:sp>
          <p:nvSpPr>
            <p:cNvPr id="34857" name="AutoShape 57"/>
            <p:cNvSpPr/>
            <p:nvPr/>
          </p:nvSpPr>
          <p:spPr>
            <a:xfrm>
              <a:off x="1659" y="2764"/>
              <a:ext cx="100" cy="451"/>
            </a:xfrm>
            <a:prstGeom prst="upDownArrow">
              <a:avLst>
                <a:gd name="adj1" fmla="val 50000"/>
                <a:gd name="adj2" fmla="val 90200"/>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58" name="AutoShape 58"/>
            <p:cNvSpPr/>
            <p:nvPr/>
          </p:nvSpPr>
          <p:spPr>
            <a:xfrm>
              <a:off x="2596" y="2764"/>
              <a:ext cx="101" cy="451"/>
            </a:xfrm>
            <a:prstGeom prst="upDownArrow">
              <a:avLst>
                <a:gd name="adj1" fmla="val 50000"/>
                <a:gd name="adj2" fmla="val 89306"/>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59" name="AutoShape 59"/>
            <p:cNvSpPr/>
            <p:nvPr/>
          </p:nvSpPr>
          <p:spPr>
            <a:xfrm>
              <a:off x="1425" y="3409"/>
              <a:ext cx="100" cy="419"/>
            </a:xfrm>
            <a:prstGeom prst="upDownArrow">
              <a:avLst>
                <a:gd name="adj1" fmla="val 50000"/>
                <a:gd name="adj2" fmla="val 83800"/>
              </a:avLst>
            </a:prstGeom>
            <a:solidFill>
              <a:srgbClr val="3366FF"/>
            </a:solidFill>
            <a:ln w="9525" cap="flat" cmpd="sng">
              <a:solidFill>
                <a:srgbClr val="3366FF"/>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0" name="AutoShape 60"/>
            <p:cNvSpPr/>
            <p:nvPr/>
          </p:nvSpPr>
          <p:spPr>
            <a:xfrm>
              <a:off x="2395" y="3409"/>
              <a:ext cx="101" cy="419"/>
            </a:xfrm>
            <a:prstGeom prst="upDownArrow">
              <a:avLst>
                <a:gd name="adj1" fmla="val 50000"/>
                <a:gd name="adj2" fmla="val 82970"/>
              </a:avLst>
            </a:prstGeom>
            <a:solidFill>
              <a:srgbClr val="3366FF"/>
            </a:solidFill>
            <a:ln w="9525" cap="flat" cmpd="sng">
              <a:solidFill>
                <a:srgbClr val="3366FF"/>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1" name="AutoShape 61"/>
            <p:cNvSpPr/>
            <p:nvPr/>
          </p:nvSpPr>
          <p:spPr>
            <a:xfrm>
              <a:off x="1592" y="3248"/>
              <a:ext cx="100" cy="580"/>
            </a:xfrm>
            <a:prstGeom prst="upDownArrow">
              <a:avLst>
                <a:gd name="adj1" fmla="val 50000"/>
                <a:gd name="adj2" fmla="val 116000"/>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2" name="AutoShape 62"/>
            <p:cNvSpPr/>
            <p:nvPr/>
          </p:nvSpPr>
          <p:spPr>
            <a:xfrm>
              <a:off x="2563" y="3248"/>
              <a:ext cx="100" cy="580"/>
            </a:xfrm>
            <a:prstGeom prst="upDownArrow">
              <a:avLst>
                <a:gd name="adj1" fmla="val 50000"/>
                <a:gd name="adj2" fmla="val 116000"/>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3" name="Line 63"/>
            <p:cNvSpPr/>
            <p:nvPr/>
          </p:nvSpPr>
          <p:spPr>
            <a:xfrm>
              <a:off x="1793" y="3667"/>
              <a:ext cx="0" cy="159"/>
            </a:xfrm>
            <a:prstGeom prst="line">
              <a:avLst/>
            </a:prstGeom>
            <a:ln w="50800" cap="flat" cmpd="sng">
              <a:solidFill>
                <a:srgbClr val="3366FF"/>
              </a:solidFill>
              <a:prstDash val="solid"/>
              <a:headEnd type="none" w="med" len="med"/>
              <a:tailEnd type="triangle" w="sm" len="sm"/>
            </a:ln>
          </p:spPr>
        </p:sp>
        <p:sp>
          <p:nvSpPr>
            <p:cNvPr id="34864" name="Line 64"/>
            <p:cNvSpPr/>
            <p:nvPr/>
          </p:nvSpPr>
          <p:spPr>
            <a:xfrm>
              <a:off x="2797" y="3538"/>
              <a:ext cx="0" cy="290"/>
            </a:xfrm>
            <a:prstGeom prst="line">
              <a:avLst/>
            </a:prstGeom>
            <a:ln w="50800" cap="flat" cmpd="sng">
              <a:solidFill>
                <a:srgbClr val="3366FF"/>
              </a:solidFill>
              <a:prstDash val="solid"/>
              <a:headEnd type="none" w="med" len="med"/>
              <a:tailEnd type="triangle" w="sm" len="sm"/>
            </a:ln>
          </p:spPr>
        </p:sp>
        <p:sp>
          <p:nvSpPr>
            <p:cNvPr id="34865" name="AutoShape 65"/>
            <p:cNvSpPr/>
            <p:nvPr/>
          </p:nvSpPr>
          <p:spPr>
            <a:xfrm>
              <a:off x="3299" y="3409"/>
              <a:ext cx="101" cy="419"/>
            </a:xfrm>
            <a:prstGeom prst="upDownArrow">
              <a:avLst>
                <a:gd name="adj1" fmla="val 50000"/>
                <a:gd name="adj2" fmla="val 82970"/>
              </a:avLst>
            </a:prstGeom>
            <a:solidFill>
              <a:srgbClr val="3366FF"/>
            </a:solidFill>
            <a:ln w="9525" cap="flat" cmpd="sng">
              <a:solidFill>
                <a:srgbClr val="3366FF"/>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6" name="AutoShape 66"/>
            <p:cNvSpPr/>
            <p:nvPr/>
          </p:nvSpPr>
          <p:spPr>
            <a:xfrm>
              <a:off x="3467" y="3248"/>
              <a:ext cx="100" cy="580"/>
            </a:xfrm>
            <a:prstGeom prst="upDownArrow">
              <a:avLst>
                <a:gd name="adj1" fmla="val 50000"/>
                <a:gd name="adj2" fmla="val 116000"/>
              </a:avLst>
            </a:prstGeom>
            <a:solidFill>
              <a:srgbClr val="FF6600"/>
            </a:solidFill>
            <a:ln w="9525" cap="flat" cmpd="sng">
              <a:solidFill>
                <a:srgbClr val="FF6600"/>
              </a:solidFill>
              <a:prstDash val="solid"/>
              <a:miter/>
              <a:headEnd type="none" w="med" len="med"/>
              <a:tailEnd type="none" w="med" len="med"/>
            </a:ln>
          </p:spPr>
          <p:txBody>
            <a:bodyPr vert="eaVert"/>
            <a:lstStyle/>
            <a:p>
              <a:endParaRPr lang="zh-CN" altLang="en-US" dirty="0">
                <a:latin typeface="Arial" panose="020B0604020202020204" pitchFamily="34" charset="0"/>
                <a:ea typeface="宋体" panose="02010600030101010101" pitchFamily="2" charset="-122"/>
              </a:endParaRPr>
            </a:p>
          </p:txBody>
        </p:sp>
        <p:sp>
          <p:nvSpPr>
            <p:cNvPr id="34867" name="Line 67"/>
            <p:cNvSpPr/>
            <p:nvPr/>
          </p:nvSpPr>
          <p:spPr>
            <a:xfrm>
              <a:off x="3701" y="3538"/>
              <a:ext cx="0" cy="290"/>
            </a:xfrm>
            <a:prstGeom prst="line">
              <a:avLst/>
            </a:prstGeom>
            <a:ln w="50800" cap="flat" cmpd="sng">
              <a:solidFill>
                <a:srgbClr val="3366FF"/>
              </a:solidFill>
              <a:prstDash val="solid"/>
              <a:headEnd type="none" w="med" len="med"/>
              <a:tailEnd type="triangle" w="sm" len="sm"/>
            </a:ln>
          </p:spPr>
        </p:sp>
      </p:grpSp>
      <p:sp>
        <p:nvSpPr>
          <p:cNvPr id="51" name="左箭头 50">
            <a:hlinkClick r:id="rId5" action="ppaction://hlinksldjump"/>
          </p:cNvPr>
          <p:cNvSpPr/>
          <p:nvPr/>
        </p:nvSpPr>
        <p:spPr>
          <a:xfrm>
            <a:off x="8710448" y="6571461"/>
            <a:ext cx="420414" cy="194783"/>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 name="日期占位符 16"/>
          <p:cNvSpPr txBox="1">
            <a:spLocks noGrp="1"/>
          </p:cNvSpPr>
          <p:nvPr>
            <p:ph type="dt" sz="half" idx="10"/>
          </p:nvPr>
        </p:nvSpPr>
        <p:spPr bwMode="auto">
          <a:xfrm>
            <a:off x="7696200" y="6629400"/>
            <a:ext cx="1143000" cy="2286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3"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32</a:t>
            </a:fld>
            <a:endParaRPr lang="zh-CN" altLang="en-US" sz="1200" b="1" dirty="0">
              <a:solidFill>
                <a:srgbClr val="7F7F7F"/>
              </a:solidFill>
              <a:latin typeface="Comic Sans MS" panose="030F0702030302020204" pitchFamily="66" charset="0"/>
            </a:endParaRPr>
          </a:p>
        </p:txBody>
      </p:sp>
      <p:sp>
        <p:nvSpPr>
          <p:cNvPr id="54"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dissolve">
                                      <p:cBhvr>
                                        <p:cTn id="7" dur="500"/>
                                        <p:tgtEl>
                                          <p:spTgt spid="348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4821"/>
                                        </p:tgtEl>
                                        <p:attrNameLst>
                                          <p:attrName>style.visibility</p:attrName>
                                        </p:attrNameLst>
                                      </p:cBhvr>
                                      <p:to>
                                        <p:strVal val="visible"/>
                                      </p:to>
                                    </p:set>
                                    <p:animEffect transition="in" filter="dissolve">
                                      <p:cBhvr>
                                        <p:cTn id="17" dur="500"/>
                                        <p:tgtEl>
                                          <p:spTgt spid="348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dissolve">
                                      <p:cBhvr>
                                        <p:cTn id="2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2"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33</a:t>
            </a:fld>
            <a:endParaRPr lang="zh-CN" altLang="en-US" sz="1200" b="1" dirty="0">
              <a:solidFill>
                <a:srgbClr val="7F7F7F"/>
              </a:solidFill>
              <a:latin typeface="Comic Sans MS" panose="030F0702030302020204" pitchFamily="66" charset="0"/>
            </a:endParaRPr>
          </a:p>
        </p:txBody>
      </p:sp>
      <p:sp>
        <p:nvSpPr>
          <p:cNvPr id="13"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35845" name="标题 1"/>
          <p:cNvSpPr>
            <a:spLocks noGrp="1"/>
          </p:cNvSpPr>
          <p:nvPr>
            <p:ph type="title"/>
          </p:nvPr>
        </p:nvSpPr>
        <p:spPr>
          <a:xfrm>
            <a:off x="533400" y="0"/>
            <a:ext cx="8610600" cy="685800"/>
          </a:xfrm>
          <a:noFill/>
          <a:ln>
            <a:noFill/>
          </a:ln>
        </p:spPr>
        <p:txBody>
          <a:bodyPr vert="horz" wrap="square" lIns="91440" tIns="45720" rIns="91440" bIns="45720" anchor="ctr"/>
          <a:lstStyle/>
          <a:p>
            <a:r>
              <a:rPr lang="zh-CN" altLang="en-US" dirty="0">
                <a:latin typeface="Comic Sans MS" panose="030F0702030302020204" pitchFamily="66" charset="0"/>
                <a:ea typeface="隶书" panose="02010509060101010101" pitchFamily="49" charset="-122"/>
              </a:rPr>
              <a:t>现代高速总线</a:t>
            </a:r>
          </a:p>
        </p:txBody>
      </p:sp>
      <p:pic>
        <p:nvPicPr>
          <p:cNvPr id="104450" name="Picture 2"/>
          <p:cNvPicPr>
            <a:picLocks noChangeAspect="1"/>
          </p:cNvPicPr>
          <p:nvPr/>
        </p:nvPicPr>
        <p:blipFill>
          <a:blip r:embed="rId3"/>
          <a:stretch>
            <a:fillRect/>
          </a:stretch>
        </p:blipFill>
        <p:spPr>
          <a:xfrm>
            <a:off x="66675" y="762000"/>
            <a:ext cx="5495925" cy="3784600"/>
          </a:xfrm>
          <a:prstGeom prst="rect">
            <a:avLst/>
          </a:prstGeom>
          <a:noFill/>
          <a:ln w="9525">
            <a:noFill/>
          </a:ln>
        </p:spPr>
      </p:pic>
      <p:pic>
        <p:nvPicPr>
          <p:cNvPr id="35847" name="Picture 3"/>
          <p:cNvPicPr>
            <a:picLocks noGrp="1" noChangeAspect="1"/>
          </p:cNvPicPr>
          <p:nvPr>
            <p:ph sz="half"/>
          </p:nvPr>
        </p:nvPicPr>
        <p:blipFill>
          <a:blip r:embed="rId4"/>
          <a:stretch>
            <a:fillRect/>
          </a:stretch>
        </p:blipFill>
        <p:spPr>
          <a:xfrm>
            <a:off x="4800600" y="3397250"/>
            <a:ext cx="4343400" cy="3243263"/>
          </a:xfrm>
          <a:prstGeom prst="rect">
            <a:avLst/>
          </a:prstGeom>
          <a:noFill/>
          <a:ln w="9525">
            <a:noFill/>
          </a:ln>
        </p:spPr>
      </p:pic>
      <p:sp>
        <p:nvSpPr>
          <p:cNvPr id="9" name="TextBox 8"/>
          <p:cNvSpPr txBox="1"/>
          <p:nvPr/>
        </p:nvSpPr>
        <p:spPr>
          <a:xfrm>
            <a:off x="5562600" y="1295400"/>
            <a:ext cx="2338388" cy="523875"/>
          </a:xfrm>
          <a:prstGeom prst="rect">
            <a:avLst/>
          </a:prstGeom>
          <a:noFill/>
          <a:ln w="9525">
            <a:noFill/>
          </a:ln>
        </p:spPr>
        <p:txBody>
          <a:bodyPr wrap="none">
            <a:spAutoFit/>
          </a:bodyPr>
          <a:lstStyle/>
          <a:p>
            <a:r>
              <a:rPr lang="zh-CN" altLang="en-US" sz="2800" b="1" dirty="0">
                <a:solidFill>
                  <a:srgbClr val="FF0000"/>
                </a:solidFill>
                <a:latin typeface="Arial" panose="020B0604020202020204" pitchFamily="34" charset="0"/>
                <a:ea typeface="宋体" panose="02010600030101010101" pitchFamily="2" charset="-122"/>
              </a:rPr>
              <a:t>高速并行总线</a:t>
            </a:r>
          </a:p>
        </p:txBody>
      </p:sp>
      <p:sp>
        <p:nvSpPr>
          <p:cNvPr id="10" name="TextBox 9"/>
          <p:cNvSpPr txBox="1"/>
          <p:nvPr/>
        </p:nvSpPr>
        <p:spPr>
          <a:xfrm>
            <a:off x="2667000" y="5410200"/>
            <a:ext cx="2709863" cy="523875"/>
          </a:xfrm>
          <a:prstGeom prst="rect">
            <a:avLst/>
          </a:prstGeom>
          <a:noFill/>
          <a:ln w="9525">
            <a:noFill/>
          </a:ln>
        </p:spPr>
        <p:txBody>
          <a:bodyPr wrap="none">
            <a:spAutoFit/>
          </a:bodyPr>
          <a:lstStyle/>
          <a:p>
            <a:r>
              <a:rPr lang="zh-CN" altLang="en-US" sz="2800" b="1" dirty="0">
                <a:solidFill>
                  <a:srgbClr val="FF0000"/>
                </a:solidFill>
                <a:latin typeface="Arial" panose="020B0604020202020204" pitchFamily="34" charset="0"/>
                <a:ea typeface="宋体" panose="02010600030101010101" pitchFamily="2" charset="-122"/>
              </a:rPr>
              <a:t>高速总线串行化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dissolve">
                                      <p:cBhvr>
                                        <p:cTn id="7" dur="500"/>
                                        <p:tgtEl>
                                          <p:spTgt spid="1044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5847"/>
                                        </p:tgtEl>
                                        <p:attrNameLst>
                                          <p:attrName>style.visibility</p:attrName>
                                        </p:attrNameLst>
                                      </p:cBhvr>
                                      <p:to>
                                        <p:strVal val="visible"/>
                                      </p:to>
                                    </p:set>
                                    <p:animEffect transition="in" filter="dissolve">
                                      <p:cBhvr>
                                        <p:cTn id="15" dur="500"/>
                                        <p:tgtEl>
                                          <p:spTgt spid="3584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286E47-513E-455C-BC26-C4614FAB0A8C}"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35845" name="标题 1"/>
          <p:cNvSpPr>
            <a:spLocks noGrp="1"/>
          </p:cNvSpPr>
          <p:nvPr>
            <p:custDataLst>
              <p:tags r:id="rId2"/>
            </p:custDataLst>
          </p:nvPr>
        </p:nvSpPr>
        <p:spPr>
          <a:xfrm>
            <a:off x="533400" y="0"/>
            <a:ext cx="8610600" cy="685800"/>
          </a:xfrm>
          <a:noFill/>
          <a:ln>
            <a:noFill/>
          </a:ln>
        </p:spPr>
        <p:txBody>
          <a:bodyPr vert="horz" wrap="square" lIns="91440" tIns="45720" rIns="91440" bIns="45720" anchor="ctr"/>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vl6pPr marL="4572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zh-CN" altLang="en-US" dirty="0">
                <a:latin typeface="Comic Sans MS" panose="030F0702030302020204" pitchFamily="66" charset="0"/>
                <a:ea typeface="隶书" panose="02010509060101010101" pitchFamily="49" charset="-122"/>
              </a:rPr>
              <a:t>总线分类</a:t>
            </a:r>
          </a:p>
        </p:txBody>
      </p:sp>
      <p:sp>
        <p:nvSpPr>
          <p:cNvPr id="67588" name="内容占位符 2"/>
          <p:cNvSpPr/>
          <p:nvPr>
            <p:custDataLst>
              <p:tags r:id="rId3"/>
            </p:custDataLst>
          </p:nvPr>
        </p:nvSpPr>
        <p:spPr>
          <a:xfrm>
            <a:off x="762000" y="914400"/>
            <a:ext cx="8229600" cy="5252085"/>
          </a:xfrm>
          <a:prstGeom prst="rect">
            <a:avLst/>
          </a:prstGeom>
          <a:noFill/>
          <a:ln w="9525">
            <a:noFill/>
          </a:ln>
        </p:spPr>
        <p:txBody>
          <a:bodyPr/>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stStyle>
          <a:p>
            <a:pPr marL="0" lvl="0" indent="0">
              <a:buFont typeface="Comic Sans MS" panose="030F0702030302020204" pitchFamily="66" charset="0"/>
              <a:buNone/>
            </a:pPr>
            <a:r>
              <a:rPr lang="en-US" altLang="zh-CN" sz="2400">
                <a:latin typeface="楷体_GB2312" panose="02010609030101010101" pitchFamily="49" charset="-122"/>
                <a:ea typeface="楷体_GB2312" panose="02010609030101010101" pitchFamily="49" charset="-122"/>
              </a:rPr>
              <a:t>按总线在计算机系统中所处位置不同划分</a:t>
            </a:r>
          </a:p>
          <a:p>
            <a:pPr marL="0" lvl="0" indent="0">
              <a:buFont typeface="Comic Sans MS" panose="030F0702030302020204" pitchFamily="66" charset="0"/>
              <a:buNone/>
            </a:pPr>
            <a:endParaRPr lang="en-US" altLang="zh-CN" sz="2000">
              <a:latin typeface="楷体_GB2312" panose="02010609030101010101" pitchFamily="49" charset="-122"/>
              <a:ea typeface="楷体_GB2312" panose="02010609030101010101" pitchFamily="49" charset="-122"/>
            </a:endParaRPr>
          </a:p>
          <a:p>
            <a:pPr marL="0" lvl="1" indent="-444500">
              <a:lnSpc>
                <a:spcPct val="150000"/>
              </a:lnSpc>
              <a:spcBef>
                <a:spcPts val="0"/>
              </a:spcBef>
            </a:pPr>
            <a:r>
              <a:rPr lang="en-US" altLang="zh-CN" sz="2000">
                <a:solidFill>
                  <a:schemeClr val="tx1"/>
                </a:solidFill>
                <a:latin typeface="楷体_GB2312" panose="02010609030101010101" pitchFamily="49" charset="-122"/>
                <a:ea typeface="楷体_GB2312" panose="02010609030101010101" pitchFamily="49" charset="-122"/>
              </a:rPr>
              <a:t>CPU片内总线，连接CPU内部控制器、运算器和寄存器组的总线</a:t>
            </a:r>
          </a:p>
          <a:p>
            <a:pPr marL="0" lvl="1" indent="-444500">
              <a:lnSpc>
                <a:spcPct val="150000"/>
              </a:lnSpc>
              <a:spcBef>
                <a:spcPts val="0"/>
              </a:spcBef>
            </a:pPr>
            <a:r>
              <a:rPr lang="en-US" altLang="zh-CN" sz="2000">
                <a:solidFill>
                  <a:schemeClr val="tx1"/>
                </a:solidFill>
                <a:latin typeface="楷体_GB2312" panose="02010609030101010101" pitchFamily="49" charset="-122"/>
                <a:ea typeface="楷体_GB2312" panose="02010609030101010101" pitchFamily="49" charset="-122"/>
              </a:rPr>
              <a:t>片</a:t>
            </a:r>
            <a:r>
              <a:rPr lang="zh-CN" altLang="en-US" sz="2000">
                <a:solidFill>
                  <a:schemeClr val="tx1"/>
                </a:solidFill>
                <a:latin typeface="楷体_GB2312" panose="02010609030101010101" pitchFamily="49" charset="-122"/>
                <a:ea typeface="楷体_GB2312" panose="02010609030101010101" pitchFamily="49" charset="-122"/>
              </a:rPr>
              <a:t>外</a:t>
            </a:r>
            <a:r>
              <a:rPr lang="en-US" altLang="zh-CN" sz="2000">
                <a:solidFill>
                  <a:schemeClr val="tx1"/>
                </a:solidFill>
                <a:latin typeface="楷体_GB2312" panose="02010609030101010101" pitchFamily="49" charset="-122"/>
                <a:ea typeface="楷体_GB2312" panose="02010609030101010101" pitchFamily="49" charset="-122"/>
              </a:rPr>
              <a:t>总线，通常指处理器芯片引脚的总线，用于连接处理器片外的存储器、接口芯片等</a:t>
            </a:r>
          </a:p>
          <a:p>
            <a:pPr marL="0" lvl="1" indent="-444500">
              <a:lnSpc>
                <a:spcPct val="150000"/>
              </a:lnSpc>
              <a:spcBef>
                <a:spcPts val="0"/>
              </a:spcBef>
            </a:pPr>
            <a:r>
              <a:rPr lang="en-US" altLang="zh-CN" sz="2000">
                <a:solidFill>
                  <a:schemeClr val="tx1"/>
                </a:solidFill>
                <a:latin typeface="楷体_GB2312" panose="02010609030101010101" pitchFamily="49" charset="-122"/>
                <a:ea typeface="楷体_GB2312" panose="02010609030101010101" pitchFamily="49" charset="-122"/>
              </a:rPr>
              <a:t>系统总线，用于连接</a:t>
            </a:r>
          </a:p>
          <a:p>
            <a:pPr marL="0" lvl="1" indent="0">
              <a:lnSpc>
                <a:spcPct val="150000"/>
              </a:lnSpc>
              <a:spcBef>
                <a:spcPts val="0"/>
              </a:spcBef>
              <a:buNone/>
            </a:pPr>
            <a:r>
              <a:rPr lang="en-US" altLang="zh-CN" sz="2000">
                <a:solidFill>
                  <a:schemeClr val="tx1"/>
                </a:solidFill>
                <a:latin typeface="楷体_GB2312" panose="02010609030101010101" pitchFamily="49" charset="-122"/>
                <a:ea typeface="楷体_GB2312" panose="02010609030101010101" pitchFamily="49" charset="-122"/>
              </a:rPr>
              <a:t>   计算机系统外的其他电</a:t>
            </a:r>
          </a:p>
          <a:p>
            <a:pPr marL="0" lvl="1" indent="0">
              <a:lnSpc>
                <a:spcPct val="150000"/>
              </a:lnSpc>
              <a:spcBef>
                <a:spcPts val="0"/>
              </a:spcBef>
              <a:buNone/>
            </a:pPr>
            <a:r>
              <a:rPr lang="en-US" altLang="zh-CN" sz="2000">
                <a:solidFill>
                  <a:schemeClr val="tx1"/>
                </a:solidFill>
                <a:latin typeface="楷体_GB2312" panose="02010609030101010101" pitchFamily="49" charset="-122"/>
                <a:ea typeface="楷体_GB2312" panose="02010609030101010101" pitchFamily="49" charset="-122"/>
              </a:rPr>
              <a:t>   路模块的总线，如PCI</a:t>
            </a:r>
          </a:p>
          <a:p>
            <a:pPr marL="0" lvl="1" indent="0">
              <a:lnSpc>
                <a:spcPct val="150000"/>
              </a:lnSpc>
              <a:spcBef>
                <a:spcPts val="0"/>
              </a:spcBef>
              <a:buNone/>
            </a:pPr>
            <a:r>
              <a:rPr lang="en-US" altLang="zh-CN" sz="2000">
                <a:solidFill>
                  <a:schemeClr val="tx1"/>
                </a:solidFill>
                <a:latin typeface="楷体_GB2312" panose="02010609030101010101" pitchFamily="49" charset="-122"/>
                <a:ea typeface="楷体_GB2312" panose="02010609030101010101" pitchFamily="49" charset="-122"/>
              </a:rPr>
              <a:t>   总线等</a:t>
            </a:r>
          </a:p>
          <a:p>
            <a:pPr marL="1168400" lvl="1" indent="-444500"/>
            <a:endParaRPr lang="en-US" altLang="zh-CN" sz="2000">
              <a:solidFill>
                <a:srgbClr val="FF00FF"/>
              </a:solidFill>
              <a:latin typeface="楷体_GB2312" panose="02010609030101010101" pitchFamily="49" charset="-122"/>
              <a:ea typeface="楷体_GB2312" panose="02010609030101010101" pitchFamily="49" charset="-122"/>
            </a:endParaRPr>
          </a:p>
          <a:p>
            <a:pPr marL="1168400" lvl="1" indent="-444500"/>
            <a:endParaRPr lang="en-US" altLang="zh-CN" sz="2000">
              <a:solidFill>
                <a:srgbClr val="FF00FF"/>
              </a:solidFill>
            </a:endParaRPr>
          </a:p>
          <a:p>
            <a:pPr marL="1168400" lvl="1" indent="-444500">
              <a:spcBef>
                <a:spcPct val="0"/>
              </a:spcBef>
              <a:buFont typeface="+mj-lt"/>
              <a:buNone/>
            </a:pPr>
            <a:endParaRPr lang="zh-CN" altLang="en-US" sz="2000" dirty="0">
              <a:solidFill>
                <a:srgbClr val="FF0000"/>
              </a:solidFill>
              <a:latin typeface="楷体_GB2312" panose="02010609030101010101" pitchFamily="49" charset="-122"/>
              <a:ea typeface="楷体_GB2312" panose="02010609030101010101" pitchFamily="49" charset="-122"/>
            </a:endParaRPr>
          </a:p>
        </p:txBody>
      </p:sp>
      <p:graphicFrame>
        <p:nvGraphicFramePr>
          <p:cNvPr id="6" name="对象 5"/>
          <p:cNvGraphicFramePr/>
          <p:nvPr>
            <p:custDataLst>
              <p:tags r:id="rId4"/>
            </p:custDataLst>
          </p:nvPr>
        </p:nvGraphicFramePr>
        <p:xfrm>
          <a:off x="4328160" y="3200400"/>
          <a:ext cx="4739005" cy="3171825"/>
        </p:xfrm>
        <a:graphic>
          <a:graphicData uri="http://schemas.openxmlformats.org/presentationml/2006/ole">
            <mc:AlternateContent xmlns:mc="http://schemas.openxmlformats.org/markup-compatibility/2006">
              <mc:Choice xmlns:v="urn:schemas-microsoft-com:vml" Requires="v">
                <p:oleObj spid="_x0000_s5130" r:id="rId7" imgW="2813050" imgH="2133600" progId="Paint.Picture">
                  <p:embed/>
                </p:oleObj>
              </mc:Choice>
              <mc:Fallback>
                <p:oleObj r:id="rId7" imgW="2813050" imgH="2133600" progId="Paint.Picture">
                  <p:embed/>
                  <p:pic>
                    <p:nvPicPr>
                      <p:cNvPr id="0" name="图片 6"/>
                      <p:cNvPicPr/>
                      <p:nvPr/>
                    </p:nvPicPr>
                    <p:blipFill>
                      <a:blip r:embed="rId8"/>
                      <a:stretch>
                        <a:fillRect/>
                      </a:stretch>
                    </p:blipFill>
                    <p:spPr>
                      <a:xfrm>
                        <a:off x="4328160" y="3200400"/>
                        <a:ext cx="4739005" cy="31718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588">
                                            <p:txEl>
                                              <p:pRg st="0" end="0"/>
                                            </p:txEl>
                                          </p:spTgt>
                                        </p:tgtEl>
                                        <p:attrNameLst>
                                          <p:attrName>style.visibility</p:attrName>
                                        </p:attrNameLst>
                                      </p:cBhvr>
                                      <p:to>
                                        <p:strVal val="visible"/>
                                      </p:to>
                                    </p:set>
                                    <p:animEffect transition="in" filter="dissolve">
                                      <p:cBhvr>
                                        <p:cTn id="7" dur="500"/>
                                        <p:tgtEl>
                                          <p:spTgt spid="675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7588">
                                            <p:txEl>
                                              <p:pRg st="2" end="2"/>
                                            </p:txEl>
                                          </p:spTgt>
                                        </p:tgtEl>
                                        <p:attrNameLst>
                                          <p:attrName>style.visibility</p:attrName>
                                        </p:attrNameLst>
                                      </p:cBhvr>
                                      <p:to>
                                        <p:strVal val="visible"/>
                                      </p:to>
                                    </p:set>
                                    <p:animEffect transition="in" filter="dissolve">
                                      <p:cBhvr>
                                        <p:cTn id="12" dur="500"/>
                                        <p:tgtEl>
                                          <p:spTgt spid="6758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7588">
                                            <p:txEl>
                                              <p:pRg st="3" end="3"/>
                                            </p:txEl>
                                          </p:spTgt>
                                        </p:tgtEl>
                                        <p:attrNameLst>
                                          <p:attrName>style.visibility</p:attrName>
                                        </p:attrNameLst>
                                      </p:cBhvr>
                                      <p:to>
                                        <p:strVal val="visible"/>
                                      </p:to>
                                    </p:set>
                                    <p:animEffect transition="in" filter="dissolve">
                                      <p:cBhvr>
                                        <p:cTn id="17" dur="500"/>
                                        <p:tgtEl>
                                          <p:spTgt spid="6758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7588">
                                            <p:txEl>
                                              <p:pRg st="4" end="4"/>
                                            </p:txEl>
                                          </p:spTgt>
                                        </p:tgtEl>
                                        <p:attrNameLst>
                                          <p:attrName>style.visibility</p:attrName>
                                        </p:attrNameLst>
                                      </p:cBhvr>
                                      <p:to>
                                        <p:strVal val="visible"/>
                                      </p:to>
                                    </p:set>
                                    <p:animEffect transition="in" filter="dissolve">
                                      <p:cBhvr>
                                        <p:cTn id="22" dur="500"/>
                                        <p:tgtEl>
                                          <p:spTgt spid="6758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7588">
                                            <p:txEl>
                                              <p:pRg st="5" end="5"/>
                                            </p:txEl>
                                          </p:spTgt>
                                        </p:tgtEl>
                                        <p:attrNameLst>
                                          <p:attrName>style.visibility</p:attrName>
                                        </p:attrNameLst>
                                      </p:cBhvr>
                                      <p:to>
                                        <p:strVal val="visible"/>
                                      </p:to>
                                    </p:set>
                                    <p:animEffect transition="in" filter="dissolve">
                                      <p:cBhvr>
                                        <p:cTn id="27" dur="500"/>
                                        <p:tgtEl>
                                          <p:spTgt spid="6758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7588">
                                            <p:txEl>
                                              <p:pRg st="6" end="6"/>
                                            </p:txEl>
                                          </p:spTgt>
                                        </p:tgtEl>
                                        <p:attrNameLst>
                                          <p:attrName>style.visibility</p:attrName>
                                        </p:attrNameLst>
                                      </p:cBhvr>
                                      <p:to>
                                        <p:strVal val="visible"/>
                                      </p:to>
                                    </p:set>
                                    <p:animEffect transition="in" filter="dissolve">
                                      <p:cBhvr>
                                        <p:cTn id="32" dur="500"/>
                                        <p:tgtEl>
                                          <p:spTgt spid="6758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7588">
                                            <p:txEl>
                                              <p:pRg st="7" end="7"/>
                                            </p:txEl>
                                          </p:spTgt>
                                        </p:tgtEl>
                                        <p:attrNameLst>
                                          <p:attrName>style.visibility</p:attrName>
                                        </p:attrNameLst>
                                      </p:cBhvr>
                                      <p:to>
                                        <p:strVal val="visible"/>
                                      </p:to>
                                    </p:set>
                                    <p:animEffect transition="in" filter="dissolve">
                                      <p:cBhvr>
                                        <p:cTn id="37" dur="500"/>
                                        <p:tgtEl>
                                          <p:spTgt spid="6758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uiExpand="1" build="p" bldLvl="3"/>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4"/>
          <p:cNvSpPr>
            <a:spLocks noGrp="1"/>
          </p:cNvSpPr>
          <p:nvPr>
            <p:ph type="dt" sz="half" idx="10"/>
          </p:nvPr>
        </p:nvSpPr>
        <p:spPr>
          <a:xfrm>
            <a:off x="533400" y="0"/>
            <a:ext cx="8610600" cy="685800"/>
          </a:xfrm>
        </p:spPr>
        <p:txBody>
          <a:bodyPr vert="horz" wrap="square" lIns="91440" tIns="45720" rIns="91440" bIns="45720" anchor="ctr"/>
          <a:lstStyle/>
          <a:p>
            <a:r>
              <a:rPr lang="zh-CN" altLang="en-US" dirty="0">
                <a:latin typeface="Comic Sans MS" panose="030F0702030302020204" pitchFamily="66" charset="0"/>
                <a:ea typeface="隶书" panose="02010509060101010101" pitchFamily="49" charset="-122"/>
              </a:rPr>
              <a:t>多级总线结构</a:t>
            </a:r>
          </a:p>
        </p:txBody>
      </p:sp>
      <p:pic>
        <p:nvPicPr>
          <p:cNvPr id="7" name="Picture 4" descr="845e_arch"/>
          <p:cNvPicPr>
            <a:picLocks noChangeAspect="1"/>
          </p:cNvPicPr>
          <p:nvPr/>
        </p:nvPicPr>
        <p:blipFill>
          <a:blip r:embed="rId3"/>
          <a:stretch>
            <a:fillRect/>
          </a:stretch>
        </p:blipFill>
        <p:spPr>
          <a:xfrm>
            <a:off x="823913" y="693738"/>
            <a:ext cx="7862887" cy="6164262"/>
          </a:xfrm>
          <a:prstGeom prst="rect">
            <a:avLst/>
          </a:prstGeom>
          <a:noFill/>
          <a:ln w="9525">
            <a:noFill/>
          </a:ln>
        </p:spPr>
      </p:pic>
      <p:sp>
        <p:nvSpPr>
          <p:cNvPr id="5" name="TextBox 4"/>
          <p:cNvSpPr txBox="1"/>
          <p:nvPr/>
        </p:nvSpPr>
        <p:spPr>
          <a:xfrm>
            <a:off x="2114550" y="1857375"/>
            <a:ext cx="1008063" cy="584200"/>
          </a:xfrm>
          <a:prstGeom prst="rect">
            <a:avLst/>
          </a:prstGeom>
          <a:noFill/>
          <a:ln w="9525">
            <a:noFill/>
          </a:ln>
        </p:spPr>
        <p:txBody>
          <a:bodyPr wrap="none">
            <a:spAutoFit/>
          </a:bodyPr>
          <a:lstStyle/>
          <a:p>
            <a:r>
              <a:rPr lang="zh-CN" altLang="en-US" sz="3200" b="1" dirty="0">
                <a:solidFill>
                  <a:srgbClr val="FF0000"/>
                </a:solidFill>
                <a:latin typeface="黑体" panose="02010609060101010101" pitchFamily="2" charset="-122"/>
                <a:ea typeface="黑体" panose="02010609060101010101" pitchFamily="2" charset="-122"/>
              </a:rPr>
              <a:t>北桥</a:t>
            </a:r>
          </a:p>
        </p:txBody>
      </p:sp>
      <p:cxnSp>
        <p:nvCxnSpPr>
          <p:cNvPr id="8" name="直接箭头连接符 7"/>
          <p:cNvCxnSpPr>
            <a:stCxn id="5" idx="3"/>
          </p:cNvCxnSpPr>
          <p:nvPr/>
        </p:nvCxnSpPr>
        <p:spPr>
          <a:xfrm>
            <a:off x="3122613" y="2149475"/>
            <a:ext cx="1135063" cy="636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2988" y="3786188"/>
            <a:ext cx="1008062" cy="584200"/>
          </a:xfrm>
          <a:prstGeom prst="rect">
            <a:avLst/>
          </a:prstGeom>
          <a:noFill/>
          <a:ln w="9525">
            <a:noFill/>
          </a:ln>
        </p:spPr>
        <p:txBody>
          <a:bodyPr wrap="none">
            <a:spAutoFit/>
          </a:bodyPr>
          <a:lstStyle/>
          <a:p>
            <a:r>
              <a:rPr lang="zh-CN" altLang="en-US" sz="3200" b="1" dirty="0">
                <a:solidFill>
                  <a:srgbClr val="FF0000"/>
                </a:solidFill>
                <a:latin typeface="黑体" panose="02010609060101010101" pitchFamily="2" charset="-122"/>
                <a:ea typeface="黑体" panose="02010609060101010101" pitchFamily="2" charset="-122"/>
              </a:rPr>
              <a:t>南桥</a:t>
            </a:r>
          </a:p>
        </p:txBody>
      </p:sp>
      <p:cxnSp>
        <p:nvCxnSpPr>
          <p:cNvPr id="10" name="直接箭头连接符 9"/>
          <p:cNvCxnSpPr/>
          <p:nvPr/>
        </p:nvCxnSpPr>
        <p:spPr>
          <a:xfrm>
            <a:off x="1971675" y="4214813"/>
            <a:ext cx="2357438" cy="571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57200" y="1214438"/>
            <a:ext cx="3581400" cy="461962"/>
          </a:xfrm>
          <a:prstGeom prst="rect">
            <a:avLst/>
          </a:prstGeom>
          <a:noFill/>
          <a:ln w="9525">
            <a:noFill/>
          </a:ln>
        </p:spPr>
        <p:txBody>
          <a:bodyPr>
            <a:spAutoFit/>
          </a:bodyPr>
          <a:lstStyle/>
          <a:p>
            <a:r>
              <a:rPr lang="zh-CN" altLang="en-US" sz="2400" b="1" dirty="0">
                <a:solidFill>
                  <a:srgbClr val="FF0000"/>
                </a:solidFill>
                <a:latin typeface="Arial" panose="020B0604020202020204" pitchFamily="34" charset="0"/>
                <a:ea typeface="宋体" panose="02010600030101010101" pitchFamily="2" charset="-122"/>
              </a:rPr>
              <a:t>前端总线</a:t>
            </a:r>
            <a:r>
              <a:rPr lang="en-US" altLang="zh-CN" sz="2400" b="1">
                <a:solidFill>
                  <a:srgbClr val="FF0000"/>
                </a:solidFill>
                <a:latin typeface="Arial" panose="020B0604020202020204" pitchFamily="34" charset="0"/>
                <a:ea typeface="宋体" panose="02010600030101010101" pitchFamily="2" charset="-122"/>
              </a:rPr>
              <a:t>Front Side Bus</a:t>
            </a:r>
            <a:endParaRPr lang="zh-CN" altLang="en-US" sz="2400" b="1" dirty="0">
              <a:solidFill>
                <a:srgbClr val="FF0000"/>
              </a:solidFill>
              <a:latin typeface="Arial" panose="020B0604020202020204" pitchFamily="34" charset="0"/>
              <a:ea typeface="宋体" panose="02010600030101010101" pitchFamily="2" charset="-122"/>
            </a:endParaRPr>
          </a:p>
        </p:txBody>
      </p:sp>
      <p:cxnSp>
        <p:nvCxnSpPr>
          <p:cNvPr id="13" name="直接箭头连接符 12"/>
          <p:cNvCxnSpPr/>
          <p:nvPr/>
        </p:nvCxnSpPr>
        <p:spPr>
          <a:xfrm>
            <a:off x="3257550" y="1571625"/>
            <a:ext cx="1143000" cy="5000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338138" y="0"/>
            <a:ext cx="8805862" cy="642938"/>
          </a:xfrm>
          <a:noFill/>
          <a:ln>
            <a:noFill/>
          </a:ln>
        </p:spPr>
        <p:txBody>
          <a:bodyPr vert="horz" wrap="square" lIns="91440" tIns="45720" rIns="91440" bIns="45720" anchor="b"/>
          <a:lstStyle/>
          <a:p>
            <a:pPr algn="ctr" eaLnBrk="1" hangingPunct="1"/>
            <a:r>
              <a:rPr lang="zh-CN" altLang="en-US" sz="3200" dirty="0">
                <a:latin typeface="Comic Sans MS" panose="030F0702030302020204" pitchFamily="66" charset="0"/>
                <a:ea typeface="隶书" panose="02010509060101010101" pitchFamily="49" charset="-122"/>
              </a:rPr>
              <a:t>输入输出方式</a:t>
            </a:r>
            <a:endParaRPr lang="en-US" altLang="zh-CN" sz="3200">
              <a:latin typeface="Comic Sans MS" panose="030F0702030302020204" pitchFamily="66" charset="0"/>
              <a:ea typeface="隶书" panose="02010509060101010101" pitchFamily="49" charset="-122"/>
            </a:endParaRPr>
          </a:p>
        </p:txBody>
      </p:sp>
      <p:sp>
        <p:nvSpPr>
          <p:cNvPr id="71683" name="矩形 5"/>
          <p:cNvSpPr/>
          <p:nvPr/>
        </p:nvSpPr>
        <p:spPr>
          <a:xfrm>
            <a:off x="8316913" y="6488113"/>
            <a:ext cx="860425" cy="366712"/>
          </a:xfrm>
          <a:prstGeom prst="rect">
            <a:avLst/>
          </a:prstGeom>
          <a:noFill/>
          <a:ln w="9525">
            <a:noFill/>
          </a:ln>
        </p:spPr>
        <p:txBody>
          <a:bodyPr wrap="none">
            <a:spAutoFit/>
          </a:bodyPr>
          <a:lstStyle/>
          <a:p>
            <a:fld id="{9A0DB2DC-4C9A-4742-B13C-FB6460FD3503}" type="slidenum">
              <a:rPr lang="en-US" altLang="zh-CN" b="1" dirty="0">
                <a:solidFill>
                  <a:srgbClr val="CDFFCD"/>
                </a:solidFill>
                <a:latin typeface="Comic Sans MS" panose="030F0702030302020204" pitchFamily="66" charset="0"/>
                <a:ea typeface="华文宋体" panose="02010600040101010101" pitchFamily="2" charset="-122"/>
              </a:rPr>
              <a:t>36</a:t>
            </a:fld>
            <a:r>
              <a:rPr lang="en-US" altLang="zh-CN" b="1">
                <a:solidFill>
                  <a:srgbClr val="CDFFCD"/>
                </a:solidFill>
                <a:latin typeface="Comic Sans MS" panose="030F0702030302020204" pitchFamily="66" charset="0"/>
                <a:ea typeface="华文宋体" panose="02010600040101010101" pitchFamily="2" charset="-122"/>
              </a:rPr>
              <a:t>/81</a:t>
            </a:r>
            <a:endParaRPr lang="zh-CN" altLang="en-US" dirty="0">
              <a:latin typeface="Comic Sans MS" panose="030F0702030302020204" pitchFamily="66" charset="0"/>
              <a:ea typeface="华文宋体" panose="02010600040101010101" pitchFamily="2" charset="-122"/>
            </a:endParaRPr>
          </a:p>
        </p:txBody>
      </p:sp>
      <p:pic>
        <p:nvPicPr>
          <p:cNvPr id="71684" name="图片 71683"/>
          <p:cNvPicPr>
            <a:picLocks noChangeAspect="1"/>
          </p:cNvPicPr>
          <p:nvPr/>
        </p:nvPicPr>
        <p:blipFill>
          <a:blip r:embed="rId3"/>
          <a:stretch>
            <a:fillRect/>
          </a:stretch>
        </p:blipFill>
        <p:spPr>
          <a:xfrm>
            <a:off x="1676400" y="2286000"/>
            <a:ext cx="5903913" cy="3402013"/>
          </a:xfrm>
          <a:prstGeom prst="rect">
            <a:avLst/>
          </a:prstGeom>
          <a:noFill/>
          <a:ln w="9525">
            <a:noFill/>
          </a:ln>
        </p:spPr>
      </p:pic>
      <p:sp>
        <p:nvSpPr>
          <p:cNvPr id="71685" name="标题 1"/>
          <p:cNvSpPr/>
          <p:nvPr/>
        </p:nvSpPr>
        <p:spPr>
          <a:xfrm>
            <a:off x="2667000" y="5638800"/>
            <a:ext cx="3962400" cy="490538"/>
          </a:xfrm>
          <a:prstGeom prst="rect">
            <a:avLst/>
          </a:prstGeom>
          <a:solidFill>
            <a:srgbClr val="FFCC00"/>
          </a:solidFill>
          <a:ln w="9525">
            <a:noFill/>
          </a:ln>
        </p:spPr>
        <p:txBody>
          <a:bodyPr anchor="b"/>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eaLnBrk="1" hangingPunct="1"/>
            <a:r>
              <a:rPr lang="zh-CN" altLang="en-US" sz="2800" b="0" dirty="0">
                <a:solidFill>
                  <a:srgbClr val="FF0000"/>
                </a:solidFill>
              </a:rPr>
              <a:t>关键：设置接口电路</a:t>
            </a:r>
          </a:p>
        </p:txBody>
      </p:sp>
      <p:sp>
        <p:nvSpPr>
          <p:cNvPr id="19459" name="内容占位符 2"/>
          <p:cNvSpPr/>
          <p:nvPr/>
        </p:nvSpPr>
        <p:spPr>
          <a:xfrm>
            <a:off x="609600" y="762000"/>
            <a:ext cx="8305800" cy="1447800"/>
          </a:xfrm>
          <a:prstGeom prst="rect">
            <a:avLst/>
          </a:prstGeom>
          <a:noFill/>
          <a:ln w="9525">
            <a:noFill/>
          </a:ln>
        </p:spPr>
        <p:txBody>
          <a:bodyPr/>
          <a:lstStyle/>
          <a:p>
            <a:pPr indent="809625">
              <a:lnSpc>
                <a:spcPct val="120000"/>
              </a:lnSpc>
              <a:spcBef>
                <a:spcPct val="20000"/>
              </a:spcBef>
              <a:buClr>
                <a:srgbClr val="FFC000"/>
              </a:buClr>
              <a:buFont typeface="隶书" panose="02010509060101010101" pitchFamily="49" charset="-122"/>
              <a:buNone/>
            </a:pPr>
            <a:r>
              <a:rPr lang="zh-CN" altLang="en-US" sz="2400" b="1" dirty="0">
                <a:solidFill>
                  <a:srgbClr val="000099"/>
                </a:solidFill>
                <a:latin typeface="Times New Roman" panose="02020603050405020304" pitchFamily="18" charset="0"/>
                <a:ea typeface="楷体_GB2312" panose="02010609030101010101" pitchFamily="49" charset="-122"/>
              </a:rPr>
              <a:t>计算机与直接相联的外围设备进行数据交换的过程通常称为</a:t>
            </a:r>
            <a:r>
              <a:rPr lang="zh-CN" altLang="en-US" sz="2400" b="1" dirty="0">
                <a:solidFill>
                  <a:srgbClr val="FF0000"/>
                </a:solidFill>
                <a:latin typeface="Times New Roman" panose="02020603050405020304" pitchFamily="18" charset="0"/>
                <a:ea typeface="楷体_GB2312" panose="02010609030101010101" pitchFamily="49" charset="-122"/>
              </a:rPr>
              <a:t>输入</a:t>
            </a:r>
            <a:r>
              <a:rPr lang="en-US" altLang="zh-CN" sz="2400" b="1">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FF0000"/>
                </a:solidFill>
                <a:latin typeface="Times New Roman" panose="02020603050405020304" pitchFamily="18" charset="0"/>
                <a:ea typeface="楷体_GB2312" panose="02010609030101010101" pitchFamily="49" charset="-122"/>
              </a:rPr>
              <a:t>输出</a:t>
            </a:r>
            <a:r>
              <a:rPr lang="en-US" altLang="zh-CN" sz="2400" b="1">
                <a:solidFill>
                  <a:srgbClr val="FF0000"/>
                </a:solidFill>
                <a:latin typeface="Times New Roman" panose="02020603050405020304" pitchFamily="18" charset="0"/>
                <a:ea typeface="楷体_GB2312" panose="02010609030101010101" pitchFamily="49" charset="-122"/>
              </a:rPr>
              <a:t>(In/Out)</a:t>
            </a:r>
            <a:r>
              <a:rPr lang="zh-CN" altLang="en-US" sz="2400" b="1" dirty="0">
                <a:solidFill>
                  <a:srgbClr val="000099"/>
                </a:solidFill>
                <a:latin typeface="Times New Roman" panose="02020603050405020304" pitchFamily="18" charset="0"/>
                <a:ea typeface="楷体_GB2312" panose="02010609030101010101" pitchFamily="49" charset="-122"/>
              </a:rPr>
              <a:t>，而与远方设备进行数据交换的过程习惯上称为</a:t>
            </a:r>
            <a:r>
              <a:rPr lang="zh-CN" altLang="en-US" sz="2400" b="1" dirty="0">
                <a:solidFill>
                  <a:srgbClr val="FF0000"/>
                </a:solidFill>
                <a:latin typeface="Times New Roman" panose="02020603050405020304" pitchFamily="18" charset="0"/>
                <a:ea typeface="楷体_GB2312" panose="02010609030101010101" pitchFamily="49" charset="-122"/>
              </a:rPr>
              <a:t>数据通信</a:t>
            </a:r>
            <a:r>
              <a:rPr lang="en-US" altLang="zh-CN" sz="2400" b="1">
                <a:solidFill>
                  <a:srgbClr val="FF0000"/>
                </a:solidFill>
                <a:latin typeface="Times New Roman" panose="02020603050405020304" pitchFamily="18" charset="0"/>
                <a:ea typeface="楷体_GB2312" panose="02010609030101010101" pitchFamily="49" charset="-122"/>
              </a:rPr>
              <a:t>(data communication)</a:t>
            </a:r>
            <a:r>
              <a:rPr lang="zh-CN" altLang="en-US" sz="2400" b="1" dirty="0">
                <a:solidFill>
                  <a:srgbClr val="000099"/>
                </a:solidFill>
                <a:latin typeface="Times New Roman" panose="02020603050405020304" pitchFamily="18" charset="0"/>
                <a:ea typeface="楷体_GB2312" panose="0201060903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wipe(left)">
                                      <p:cBhvr>
                                        <p:cTn id="7" dur="500"/>
                                        <p:tgtEl>
                                          <p:spTgt spid="7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矩形 5"/>
          <p:cNvSpPr/>
          <p:nvPr/>
        </p:nvSpPr>
        <p:spPr>
          <a:xfrm>
            <a:off x="8316913" y="6488113"/>
            <a:ext cx="860425" cy="366712"/>
          </a:xfrm>
          <a:prstGeom prst="rect">
            <a:avLst/>
          </a:prstGeom>
          <a:noFill/>
          <a:ln w="9525">
            <a:noFill/>
          </a:ln>
        </p:spPr>
        <p:txBody>
          <a:bodyPr wrap="none">
            <a:spAutoFit/>
          </a:bodyPr>
          <a:lstStyle/>
          <a:p>
            <a:fld id="{9A0DB2DC-4C9A-4742-B13C-FB6460FD3503}" type="slidenum">
              <a:rPr lang="en-US" altLang="zh-CN" b="1" dirty="0">
                <a:solidFill>
                  <a:srgbClr val="CDFFCD"/>
                </a:solidFill>
                <a:latin typeface="Comic Sans MS" panose="030F0702030302020204" pitchFamily="66" charset="0"/>
                <a:ea typeface="华文宋体" panose="02010600040101010101" pitchFamily="2" charset="-122"/>
              </a:rPr>
              <a:t>37</a:t>
            </a:fld>
            <a:r>
              <a:rPr lang="en-US" altLang="zh-CN" b="1">
                <a:solidFill>
                  <a:srgbClr val="CDFFCD"/>
                </a:solidFill>
                <a:latin typeface="Comic Sans MS" panose="030F0702030302020204" pitchFamily="66" charset="0"/>
                <a:ea typeface="华文宋体" panose="02010600040101010101" pitchFamily="2" charset="-122"/>
              </a:rPr>
              <a:t>/81</a:t>
            </a:r>
            <a:endParaRPr lang="zh-CN" altLang="en-US" dirty="0">
              <a:latin typeface="Comic Sans MS" panose="030F0702030302020204" pitchFamily="66" charset="0"/>
              <a:ea typeface="华文宋体" panose="02010600040101010101" pitchFamily="2" charset="-122"/>
            </a:endParaRPr>
          </a:p>
        </p:txBody>
      </p:sp>
      <p:pic>
        <p:nvPicPr>
          <p:cNvPr id="72707" name="图片 72706"/>
          <p:cNvPicPr>
            <a:picLocks noChangeAspect="1"/>
          </p:cNvPicPr>
          <p:nvPr/>
        </p:nvPicPr>
        <p:blipFill>
          <a:blip r:embed="rId3"/>
          <a:stretch>
            <a:fillRect/>
          </a:stretch>
        </p:blipFill>
        <p:spPr>
          <a:xfrm>
            <a:off x="-304800" y="-47625"/>
            <a:ext cx="9753600" cy="6953250"/>
          </a:xfrm>
          <a:prstGeom prst="rect">
            <a:avLst/>
          </a:prstGeom>
          <a:noFill/>
          <a:ln w="9525">
            <a:noFill/>
          </a:ln>
        </p:spPr>
      </p:pic>
      <p:sp>
        <p:nvSpPr>
          <p:cNvPr id="72708" name="矩形 72707"/>
          <p:cNvSpPr/>
          <p:nvPr/>
        </p:nvSpPr>
        <p:spPr>
          <a:xfrm>
            <a:off x="250825" y="909638"/>
            <a:ext cx="8893175" cy="5543550"/>
          </a:xfrm>
          <a:prstGeom prst="rect">
            <a:avLst/>
          </a:prstGeom>
          <a:noFill/>
          <a:ln w="9525">
            <a:noFill/>
          </a:ln>
        </p:spPr>
        <p:txBody>
          <a:bodyPr/>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stStyle>
          <a:p>
            <a:pPr lvl="0">
              <a:lnSpc>
                <a:spcPct val="120000"/>
              </a:lnSpc>
              <a:buClr>
                <a:schemeClr val="tx1"/>
              </a:buClr>
              <a:buNone/>
            </a:pPr>
            <a:endParaRPr lang="zh-CN" altLang="en-US" sz="2000" dirty="0">
              <a:solidFill>
                <a:srgbClr val="000000"/>
              </a:solidFill>
              <a:latin typeface="Times New Roman" panose="02020603050405020304" pitchFamily="18" charset="0"/>
              <a:ea typeface="楷体_GB2312" panose="02010609030101010101" pitchFamily="49" charset="-122"/>
            </a:endParaRPr>
          </a:p>
          <a:p>
            <a:pPr lvl="0">
              <a:lnSpc>
                <a:spcPct val="120000"/>
              </a:lnSpc>
              <a:spcBef>
                <a:spcPct val="80000"/>
              </a:spcBef>
              <a:buClr>
                <a:schemeClr val="tx1"/>
              </a:buClr>
            </a:pPr>
            <a:r>
              <a:rPr lang="en-US" altLang="zh-CN" sz="2000">
                <a:solidFill>
                  <a:srgbClr val="000000"/>
                </a:solidFill>
                <a:latin typeface="Times New Roman" panose="02020603050405020304" pitchFamily="18" charset="0"/>
                <a:ea typeface="楷体_GB2312" panose="02010609030101010101" pitchFamily="49" charset="-122"/>
              </a:rPr>
              <a:t>CPU</a:t>
            </a:r>
            <a:r>
              <a:rPr lang="zh-CN" altLang="en-US" sz="2000" dirty="0">
                <a:solidFill>
                  <a:srgbClr val="000000"/>
                </a:solidFill>
                <a:latin typeface="Times New Roman" panose="02020603050405020304" pitchFamily="18" charset="0"/>
                <a:ea typeface="楷体_GB2312" panose="02010609030101010101" pitchFamily="49" charset="-122"/>
              </a:rPr>
              <a:t>与外设两者的信号不兼容，在信号类型、功能定义、逻辑定义和时序关系上都不一致。如：信号类型有机械的、物理的、电信号等，信号形式有脉冲、模拟量或数字量等；</a:t>
            </a:r>
            <a:endParaRPr lang="zh-CN" altLang="en-US" dirty="0">
              <a:solidFill>
                <a:srgbClr val="000000"/>
              </a:solidFill>
              <a:latin typeface="Times New Roman" panose="02020603050405020304" pitchFamily="18" charset="0"/>
              <a:ea typeface="楷体_GB2312" panose="02010609030101010101" pitchFamily="49" charset="-122"/>
            </a:endParaRPr>
          </a:p>
          <a:p>
            <a:pPr lvl="0">
              <a:lnSpc>
                <a:spcPct val="120000"/>
              </a:lnSpc>
              <a:spcBef>
                <a:spcPct val="80000"/>
              </a:spcBef>
              <a:buClr>
                <a:schemeClr val="tx1"/>
              </a:buClr>
            </a:pPr>
            <a:r>
              <a:rPr lang="zh-CN" altLang="en-US" sz="2000" dirty="0">
                <a:solidFill>
                  <a:srgbClr val="000000"/>
                </a:solidFill>
                <a:latin typeface="Times New Roman" panose="02020603050405020304" pitchFamily="18" charset="0"/>
                <a:ea typeface="楷体_GB2312" panose="02010609030101010101" pitchFamily="49" charset="-122"/>
              </a:rPr>
              <a:t>两者的工作速度不匹配，</a:t>
            </a:r>
            <a:r>
              <a:rPr lang="en-US" altLang="zh-CN" sz="2000">
                <a:solidFill>
                  <a:srgbClr val="000000"/>
                </a:solidFill>
                <a:latin typeface="Times New Roman" panose="02020603050405020304" pitchFamily="18" charset="0"/>
                <a:ea typeface="楷体_GB2312" panose="02010609030101010101" pitchFamily="49" charset="-122"/>
              </a:rPr>
              <a:t>CPU</a:t>
            </a:r>
            <a:r>
              <a:rPr lang="zh-CN" altLang="en-US" sz="2000" dirty="0">
                <a:solidFill>
                  <a:srgbClr val="000000"/>
                </a:solidFill>
                <a:latin typeface="Times New Roman" panose="02020603050405020304" pitchFamily="18" charset="0"/>
                <a:ea typeface="楷体_GB2312" panose="02010609030101010101" pitchFamily="49" charset="-122"/>
              </a:rPr>
              <a:t>速度高，外设速度低 ；</a:t>
            </a:r>
          </a:p>
          <a:p>
            <a:pPr lvl="0">
              <a:lnSpc>
                <a:spcPct val="120000"/>
              </a:lnSpc>
              <a:spcBef>
                <a:spcPct val="80000"/>
              </a:spcBef>
              <a:buClr>
                <a:schemeClr val="tx1"/>
              </a:buClr>
            </a:pPr>
            <a:r>
              <a:rPr lang="zh-CN" altLang="en-US" sz="2000" dirty="0">
                <a:solidFill>
                  <a:srgbClr val="000000"/>
                </a:solidFill>
                <a:latin typeface="Times New Roman" panose="02020603050405020304" pitchFamily="18" charset="0"/>
                <a:ea typeface="楷体_GB2312" panose="02010609030101010101" pitchFamily="49" charset="-122"/>
              </a:rPr>
              <a:t>若不通过接口，而由</a:t>
            </a:r>
            <a:r>
              <a:rPr lang="en-US" altLang="zh-CN" sz="2000">
                <a:solidFill>
                  <a:srgbClr val="000000"/>
                </a:solidFill>
                <a:latin typeface="Times New Roman" panose="02020603050405020304" pitchFamily="18" charset="0"/>
                <a:ea typeface="楷体_GB2312" panose="02010609030101010101" pitchFamily="49" charset="-122"/>
              </a:rPr>
              <a:t>CPU</a:t>
            </a:r>
            <a:r>
              <a:rPr lang="zh-CN" altLang="en-US" sz="2000" dirty="0">
                <a:solidFill>
                  <a:srgbClr val="000000"/>
                </a:solidFill>
                <a:latin typeface="Times New Roman" panose="02020603050405020304" pitchFamily="18" charset="0"/>
                <a:ea typeface="楷体_GB2312" panose="02010609030101010101" pitchFamily="49" charset="-122"/>
              </a:rPr>
              <a:t>直接对外设的操作实施控制，就会使</a:t>
            </a:r>
            <a:r>
              <a:rPr lang="en-US" altLang="zh-CN" sz="2000">
                <a:solidFill>
                  <a:srgbClr val="000000"/>
                </a:solidFill>
                <a:latin typeface="Times New Roman" panose="02020603050405020304" pitchFamily="18" charset="0"/>
                <a:ea typeface="楷体_GB2312" panose="02010609030101010101" pitchFamily="49" charset="-122"/>
              </a:rPr>
              <a:t>CPU</a:t>
            </a:r>
            <a:r>
              <a:rPr lang="zh-CN" altLang="en-US" sz="2000" dirty="0">
                <a:solidFill>
                  <a:srgbClr val="000000"/>
                </a:solidFill>
                <a:latin typeface="Times New Roman" panose="02020603050405020304" pitchFamily="18" charset="0"/>
                <a:ea typeface="楷体_GB2312" panose="02010609030101010101" pitchFamily="49" charset="-122"/>
              </a:rPr>
              <a:t>处于穷于应付与外设打交道之中，大大降低</a:t>
            </a:r>
            <a:r>
              <a:rPr lang="en-US" altLang="zh-CN" sz="2000">
                <a:solidFill>
                  <a:srgbClr val="000000"/>
                </a:solidFill>
                <a:latin typeface="Times New Roman" panose="02020603050405020304" pitchFamily="18" charset="0"/>
                <a:ea typeface="楷体_GB2312" panose="02010609030101010101" pitchFamily="49" charset="-122"/>
              </a:rPr>
              <a:t>CPU</a:t>
            </a:r>
            <a:r>
              <a:rPr lang="zh-CN" altLang="en-US" sz="2000" dirty="0">
                <a:solidFill>
                  <a:srgbClr val="000000"/>
                </a:solidFill>
                <a:latin typeface="Times New Roman" panose="02020603050405020304" pitchFamily="18" charset="0"/>
                <a:ea typeface="楷体_GB2312" panose="02010609030101010101" pitchFamily="49" charset="-122"/>
              </a:rPr>
              <a:t>的效率； </a:t>
            </a:r>
          </a:p>
          <a:p>
            <a:pPr lvl="0">
              <a:lnSpc>
                <a:spcPct val="80000"/>
              </a:lnSpc>
              <a:spcBef>
                <a:spcPct val="80000"/>
              </a:spcBef>
              <a:buClr>
                <a:schemeClr val="tx1"/>
              </a:buClr>
            </a:pPr>
            <a:r>
              <a:rPr lang="zh-CN" altLang="en-US" sz="2000" dirty="0">
                <a:solidFill>
                  <a:srgbClr val="000000"/>
                </a:solidFill>
                <a:ea typeface="楷体_GB2312" panose="02010609030101010101" pitchFamily="49" charset="-122"/>
              </a:rPr>
              <a:t>数据传输方式不同，有并行、串行之分。</a:t>
            </a:r>
          </a:p>
          <a:p>
            <a:pPr lvl="0">
              <a:lnSpc>
                <a:spcPct val="130000"/>
              </a:lnSpc>
              <a:spcBef>
                <a:spcPct val="50000"/>
              </a:spcBef>
              <a:buClr>
                <a:schemeClr val="tx1"/>
              </a:buClr>
            </a:pPr>
            <a:r>
              <a:rPr lang="zh-CN" altLang="en-US" sz="2000" dirty="0">
                <a:solidFill>
                  <a:srgbClr val="000000"/>
                </a:solidFill>
                <a:latin typeface="Times New Roman" panose="02020603050405020304" pitchFamily="18" charset="0"/>
                <a:ea typeface="楷体_GB2312" panose="02010609030101010101" pitchFamily="49" charset="-122"/>
              </a:rPr>
              <a:t>它们不能与</a:t>
            </a:r>
            <a:r>
              <a:rPr lang="en-US" altLang="zh-CN" sz="2000">
                <a:solidFill>
                  <a:srgbClr val="000000"/>
                </a:solidFill>
                <a:latin typeface="Times New Roman" panose="02020603050405020304" pitchFamily="18" charset="0"/>
                <a:ea typeface="楷体_GB2312" panose="02010609030101010101" pitchFamily="49" charset="-122"/>
              </a:rPr>
              <a:t>CPU</a:t>
            </a:r>
            <a:r>
              <a:rPr lang="zh-CN" altLang="en-US" sz="2000" dirty="0">
                <a:solidFill>
                  <a:srgbClr val="000000"/>
                </a:solidFill>
                <a:latin typeface="Times New Roman" panose="02020603050405020304" pitchFamily="18" charset="0"/>
                <a:ea typeface="楷体_GB2312" panose="02010609030101010101" pitchFamily="49" charset="-122"/>
              </a:rPr>
              <a:t>直接相连</a:t>
            </a:r>
            <a:r>
              <a:rPr lang="en-US" altLang="zh-CN" sz="2000">
                <a:solidFill>
                  <a:srgbClr val="000000"/>
                </a:solidFill>
                <a:latin typeface="Times New Roman" panose="02020603050405020304" pitchFamily="18" charset="0"/>
                <a:ea typeface="楷体_GB2312" panose="02010609030101010101" pitchFamily="49" charset="-122"/>
              </a:rPr>
              <a:t>,</a:t>
            </a:r>
            <a:r>
              <a:rPr lang="zh-CN" altLang="en-US" sz="2000" dirty="0">
                <a:solidFill>
                  <a:srgbClr val="000000"/>
                </a:solidFill>
                <a:latin typeface="Times New Roman" panose="02020603050405020304" pitchFamily="18" charset="0"/>
                <a:ea typeface="楷体_GB2312" panose="02010609030101010101" pitchFamily="49" charset="-122"/>
              </a:rPr>
              <a:t>必须经过中间电路再与系统相连</a:t>
            </a:r>
            <a:r>
              <a:rPr lang="en-US" altLang="zh-CN" sz="2000">
                <a:solidFill>
                  <a:srgbClr val="000000"/>
                </a:solidFill>
                <a:latin typeface="Times New Roman" panose="02020603050405020304" pitchFamily="18" charset="0"/>
                <a:ea typeface="楷体_GB2312" panose="02010609030101010101" pitchFamily="49" charset="-122"/>
              </a:rPr>
              <a:t>,</a:t>
            </a:r>
            <a:r>
              <a:rPr lang="zh-CN" altLang="en-US" sz="2000" dirty="0">
                <a:solidFill>
                  <a:srgbClr val="000000"/>
                </a:solidFill>
                <a:latin typeface="Times New Roman" panose="02020603050405020304" pitchFamily="18" charset="0"/>
                <a:ea typeface="楷体_GB2312" panose="02010609030101010101" pitchFamily="49" charset="-122"/>
              </a:rPr>
              <a:t>这部分电路被称为</a:t>
            </a:r>
            <a:r>
              <a:rPr lang="en-US" altLang="zh-CN" sz="2000">
                <a:solidFill>
                  <a:srgbClr val="FF0000"/>
                </a:solidFill>
                <a:latin typeface="Times New Roman" panose="02020603050405020304" pitchFamily="18" charset="0"/>
                <a:ea typeface="楷体_GB2312" panose="02010609030101010101" pitchFamily="49" charset="-122"/>
              </a:rPr>
              <a:t>I/O</a:t>
            </a:r>
            <a:r>
              <a:rPr lang="zh-CN" altLang="en-US" sz="2000" dirty="0">
                <a:solidFill>
                  <a:srgbClr val="FF0000"/>
                </a:solidFill>
                <a:latin typeface="Times New Roman" panose="02020603050405020304" pitchFamily="18" charset="0"/>
                <a:ea typeface="楷体_GB2312" panose="02010609030101010101" pitchFamily="49" charset="-122"/>
              </a:rPr>
              <a:t>接口电路。</a:t>
            </a:r>
          </a:p>
        </p:txBody>
      </p:sp>
      <p:pic>
        <p:nvPicPr>
          <p:cNvPr id="72709" name="图片 72708"/>
          <p:cNvPicPr>
            <a:picLocks noChangeAspect="1"/>
          </p:cNvPicPr>
          <p:nvPr/>
        </p:nvPicPr>
        <p:blipFill>
          <a:blip r:embed="rId4"/>
          <a:stretch>
            <a:fillRect/>
          </a:stretch>
        </p:blipFill>
        <p:spPr>
          <a:xfrm>
            <a:off x="5062220" y="1981200"/>
            <a:ext cx="4105910" cy="3712210"/>
          </a:xfrm>
          <a:prstGeom prst="rect">
            <a:avLst/>
          </a:prstGeom>
          <a:noFill/>
          <a:ln w="9525">
            <a:noFill/>
          </a:ln>
        </p:spPr>
      </p:pic>
      <p:sp>
        <p:nvSpPr>
          <p:cNvPr id="72710" name="标题 1"/>
          <p:cNvSpPr/>
          <p:nvPr/>
        </p:nvSpPr>
        <p:spPr>
          <a:xfrm>
            <a:off x="287338" y="5949950"/>
            <a:ext cx="8856662" cy="642938"/>
          </a:xfrm>
          <a:prstGeom prst="rect">
            <a:avLst/>
          </a:prstGeom>
          <a:solidFill>
            <a:srgbClr val="FFCC00"/>
          </a:solidFill>
          <a:ln w="9525">
            <a:noFill/>
          </a:ln>
        </p:spPr>
        <p:txBody>
          <a:bodyPr anchor="b"/>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eaLnBrk="1" hangingPunct="1"/>
            <a:r>
              <a:rPr lang="zh-CN" altLang="en-US" sz="2800" b="0" dirty="0">
                <a:solidFill>
                  <a:srgbClr val="FF0000"/>
                </a:solidFill>
              </a:rPr>
              <a:t>具体的接口设计方法将在第</a:t>
            </a:r>
            <a:r>
              <a:rPr lang="en-US" altLang="zh-CN" sz="2800" b="0">
                <a:solidFill>
                  <a:srgbClr val="FF0000"/>
                </a:solidFill>
              </a:rPr>
              <a:t>6</a:t>
            </a:r>
            <a:r>
              <a:rPr lang="zh-CN" altLang="en-US" sz="2800" b="0" dirty="0">
                <a:solidFill>
                  <a:srgbClr val="FF0000"/>
                </a:solidFill>
              </a:rPr>
              <a:t>章详细讲述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708">
                                            <p:txEl>
                                              <p:pRg st="1" end="1"/>
                                            </p:txEl>
                                          </p:spTgt>
                                        </p:tgtEl>
                                        <p:attrNameLst>
                                          <p:attrName>style.visibility</p:attrName>
                                        </p:attrNameLst>
                                      </p:cBhvr>
                                      <p:to>
                                        <p:strVal val="visible"/>
                                      </p:to>
                                    </p:set>
                                    <p:animEffect transition="in" filter="wipe(left)">
                                      <p:cBhvr>
                                        <p:cTn id="7" dur="500"/>
                                        <p:tgtEl>
                                          <p:spTgt spid="7270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708">
                                            <p:txEl>
                                              <p:pRg st="2" end="2"/>
                                            </p:txEl>
                                          </p:spTgt>
                                        </p:tgtEl>
                                        <p:attrNameLst>
                                          <p:attrName>style.visibility</p:attrName>
                                        </p:attrNameLst>
                                      </p:cBhvr>
                                      <p:to>
                                        <p:strVal val="visible"/>
                                      </p:to>
                                    </p:set>
                                    <p:animEffect transition="in" filter="wipe(left)">
                                      <p:cBhvr>
                                        <p:cTn id="12" dur="500"/>
                                        <p:tgtEl>
                                          <p:spTgt spid="7270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2708">
                                            <p:txEl>
                                              <p:pRg st="3" end="3"/>
                                            </p:txEl>
                                          </p:spTgt>
                                        </p:tgtEl>
                                        <p:attrNameLst>
                                          <p:attrName>style.visibility</p:attrName>
                                        </p:attrNameLst>
                                      </p:cBhvr>
                                      <p:to>
                                        <p:strVal val="visible"/>
                                      </p:to>
                                    </p:set>
                                    <p:animEffect transition="in" filter="wipe(left)">
                                      <p:cBhvr>
                                        <p:cTn id="17" dur="500"/>
                                        <p:tgtEl>
                                          <p:spTgt spid="7270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2708">
                                            <p:txEl>
                                              <p:pRg st="4" end="4"/>
                                            </p:txEl>
                                          </p:spTgt>
                                        </p:tgtEl>
                                        <p:attrNameLst>
                                          <p:attrName>style.visibility</p:attrName>
                                        </p:attrNameLst>
                                      </p:cBhvr>
                                      <p:to>
                                        <p:strVal val="visible"/>
                                      </p:to>
                                    </p:set>
                                    <p:animEffect transition="in" filter="wipe(left)">
                                      <p:cBhvr>
                                        <p:cTn id="22" dur="500"/>
                                        <p:tgtEl>
                                          <p:spTgt spid="7270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2708">
                                            <p:txEl>
                                              <p:pRg st="5" end="5"/>
                                            </p:txEl>
                                          </p:spTgt>
                                        </p:tgtEl>
                                        <p:attrNameLst>
                                          <p:attrName>style.visibility</p:attrName>
                                        </p:attrNameLst>
                                      </p:cBhvr>
                                      <p:to>
                                        <p:strVal val="visible"/>
                                      </p:to>
                                    </p:set>
                                    <p:animEffect transition="in" filter="wipe(left)">
                                      <p:cBhvr>
                                        <p:cTn id="27" dur="500"/>
                                        <p:tgtEl>
                                          <p:spTgt spid="7270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2709"/>
                                        </p:tgtEl>
                                        <p:attrNameLst>
                                          <p:attrName>style.visibility</p:attrName>
                                        </p:attrNameLst>
                                      </p:cBhvr>
                                      <p:to>
                                        <p:strVal val="visible"/>
                                      </p:to>
                                    </p:set>
                                    <p:animEffect transition="in" filter="wipe(left)">
                                      <p:cBhvr>
                                        <p:cTn id="32" dur="500"/>
                                        <p:tgtEl>
                                          <p:spTgt spid="72709"/>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nodeType="clickEffect">
                                  <p:stCondLst>
                                    <p:cond delay="0"/>
                                  </p:stCondLst>
                                  <p:childTnLst>
                                    <p:animEffect transition="out" filter="diamond(in)">
                                      <p:cBhvr>
                                        <p:cTn id="36" dur="2000"/>
                                        <p:tgtEl>
                                          <p:spTgt spid="72709"/>
                                        </p:tgtEl>
                                      </p:cBhvr>
                                    </p:animEffect>
                                    <p:set>
                                      <p:cBhvr>
                                        <p:cTn id="37" dur="1" fill="hold">
                                          <p:stCondLst>
                                            <p:cond delay="1999"/>
                                          </p:stCondLst>
                                        </p:cTn>
                                        <p:tgtEl>
                                          <p:spTgt spid="7270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2710"/>
                                        </p:tgtEl>
                                        <p:attrNameLst>
                                          <p:attrName>style.visibility</p:attrName>
                                        </p:attrNameLst>
                                      </p:cBhvr>
                                      <p:to>
                                        <p:strVal val="visible"/>
                                      </p:to>
                                    </p:set>
                                    <p:animEffect transition="in" filter="wipe(left)">
                                      <p:cBhvr>
                                        <p:cTn id="42" dur="500"/>
                                        <p:tgtEl>
                                          <p:spTgt spid="7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dt" sz="half" idx="10"/>
          </p:nvPr>
        </p:nvSpPr>
        <p:spPr>
          <a:xfrm>
            <a:off x="533400" y="0"/>
            <a:ext cx="8610600" cy="685800"/>
          </a:xfrm>
        </p:spPr>
        <p:txBody>
          <a:bodyPr vert="horz" wrap="square" lIns="91440" tIns="45720" rIns="91440" bIns="45720" anchor="ctr"/>
          <a:lstStyle/>
          <a:p>
            <a:r>
              <a:rPr lang="zh-CN" altLang="en-US" sz="2800" dirty="0">
                <a:latin typeface="Comic Sans MS" panose="030F0702030302020204" pitchFamily="66" charset="0"/>
                <a:ea typeface="隶书" panose="02010509060101010101" pitchFamily="49" charset="-122"/>
              </a:rPr>
              <a:t>输入输出管理方式</a:t>
            </a:r>
          </a:p>
        </p:txBody>
      </p:sp>
      <p:pic>
        <p:nvPicPr>
          <p:cNvPr id="37891" name="Picture 5" descr="2t30"/>
          <p:cNvPicPr>
            <a:picLocks noChangeAspect="1"/>
          </p:cNvPicPr>
          <p:nvPr/>
        </p:nvPicPr>
        <p:blipFill>
          <a:blip r:embed="rId3">
            <a:clrChange>
              <a:clrFrom>
                <a:srgbClr val="FFFFFF"/>
              </a:clrFrom>
              <a:clrTo>
                <a:srgbClr val="FFFFFF">
                  <a:alpha val="0"/>
                </a:srgbClr>
              </a:clrTo>
            </a:clrChange>
          </a:blip>
          <a:stretch>
            <a:fillRect/>
          </a:stretch>
        </p:blipFill>
        <p:spPr>
          <a:xfrm>
            <a:off x="546100" y="990600"/>
            <a:ext cx="8216900" cy="2819400"/>
          </a:xfrm>
          <a:prstGeom prst="rect">
            <a:avLst/>
          </a:prstGeom>
          <a:noFill/>
          <a:ln w="9525">
            <a:noFill/>
          </a:ln>
        </p:spPr>
      </p:pic>
      <p:pic>
        <p:nvPicPr>
          <p:cNvPr id="37892" name="Picture 2" descr="2t12"/>
          <p:cNvPicPr>
            <a:picLocks noChangeAspect="1"/>
          </p:cNvPicPr>
          <p:nvPr/>
        </p:nvPicPr>
        <p:blipFill>
          <a:blip r:embed="rId4">
            <a:clrChange>
              <a:clrFrom>
                <a:srgbClr val="FFFFFF"/>
              </a:clrFrom>
              <a:clrTo>
                <a:srgbClr val="FFFFFF">
                  <a:alpha val="0"/>
                </a:srgbClr>
              </a:clrTo>
            </a:clrChange>
          </a:blip>
          <a:stretch>
            <a:fillRect/>
          </a:stretch>
        </p:blipFill>
        <p:spPr>
          <a:xfrm>
            <a:off x="2209800" y="4038600"/>
            <a:ext cx="4973638" cy="2438400"/>
          </a:xfrm>
          <a:prstGeom prst="rect">
            <a:avLst/>
          </a:prstGeom>
          <a:noFill/>
          <a:ln w="9525">
            <a:noFill/>
          </a:ln>
        </p:spPr>
      </p:pic>
      <p:sp>
        <p:nvSpPr>
          <p:cNvPr id="8" name="左箭头 7">
            <a:hlinkClick r:id="rId5" action="ppaction://hlinksldjump"/>
          </p:cNvPr>
          <p:cNvSpPr/>
          <p:nvPr/>
        </p:nvSpPr>
        <p:spPr>
          <a:xfrm>
            <a:off x="8783938" y="6421977"/>
            <a:ext cx="372241"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日期占位符 16"/>
          <p:cNvSpPr txBox="1">
            <a:spLocks noGrp="1"/>
          </p:cNvSpPr>
          <p:nvPr>
            <p:ph type="dt" sz="half" idx="10"/>
          </p:nvPr>
        </p:nvSpPr>
        <p:spPr bwMode="auto">
          <a:xfrm>
            <a:off x="7696200" y="6629400"/>
            <a:ext cx="1143000" cy="2286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0"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38</a:t>
            </a:fld>
            <a:endParaRPr lang="zh-CN" altLang="en-US" sz="1200" b="1" dirty="0">
              <a:solidFill>
                <a:srgbClr val="7F7F7F"/>
              </a:solidFill>
              <a:latin typeface="Comic Sans MS" panose="030F0702030302020204" pitchFamily="66" charset="0"/>
            </a:endParaRPr>
          </a:p>
        </p:txBody>
      </p:sp>
      <p:sp>
        <p:nvSpPr>
          <p:cNvPr id="11"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dissolve">
                                      <p:cBhvr>
                                        <p:cTn id="7" dur="500"/>
                                        <p:tgtEl>
                                          <p:spTgt spid="378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891"/>
                                        </p:tgtEl>
                                        <p:attrNameLst>
                                          <p:attrName>style.visibility</p:attrName>
                                        </p:attrNameLst>
                                      </p:cBhvr>
                                      <p:to>
                                        <p:strVal val="visible"/>
                                      </p:to>
                                    </p:set>
                                    <p:animEffect transition="in" filter="dissolve">
                                      <p:cBhvr>
                                        <p:cTn id="12" dur="500"/>
                                        <p:tgtEl>
                                          <p:spTgt spid="378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p:cNvSpPr>
          <p:nvPr>
            <p:ph type="title"/>
          </p:nvPr>
        </p:nvSpPr>
        <p:spPr>
          <a:xfrm>
            <a:off x="1905000" y="228600"/>
            <a:ext cx="5923280" cy="643255"/>
          </a:xfrm>
          <a:noFill/>
          <a:ln>
            <a:noFill/>
          </a:ln>
        </p:spPr>
        <p:txBody>
          <a:bodyPr vert="horz" wrap="square" lIns="91440" tIns="45720" rIns="91440" bIns="45720" anchor="b"/>
          <a:lstStyle/>
          <a:p>
            <a:pPr eaLnBrk="1" hangingPunct="1"/>
            <a:r>
              <a:rPr lang="zh-CN" altLang="en-US" sz="2800" dirty="0">
                <a:effectLst>
                  <a:outerShdw blurRad="38100" dist="38100" dir="2700000">
                    <a:srgbClr val="C0C0C0"/>
                  </a:outerShdw>
                </a:effectLst>
              </a:rPr>
              <a:t>输入输出控制方式</a:t>
            </a:r>
            <a:r>
              <a:rPr lang="en-US" altLang="zh-CN" sz="2800">
                <a:effectLst>
                  <a:outerShdw blurRad="38100" dist="38100" dir="2700000">
                    <a:srgbClr val="C0C0C0"/>
                  </a:outerShdw>
                </a:effectLst>
              </a:rPr>
              <a:t>——</a:t>
            </a:r>
            <a:r>
              <a:rPr lang="zh-CN" altLang="en-US" sz="2800" dirty="0">
                <a:solidFill>
                  <a:srgbClr val="FF00FF"/>
                </a:solidFill>
                <a:effectLst>
                  <a:outerShdw blurRad="38100" dist="38100" dir="2700000">
                    <a:srgbClr val="C0C0C0"/>
                  </a:outerShdw>
                </a:effectLst>
              </a:rPr>
              <a:t>程序控制方式</a:t>
            </a:r>
          </a:p>
        </p:txBody>
      </p:sp>
      <p:sp>
        <p:nvSpPr>
          <p:cNvPr id="74755" name="Rectangle 102"/>
          <p:cNvSpPr/>
          <p:nvPr/>
        </p:nvSpPr>
        <p:spPr>
          <a:xfrm>
            <a:off x="457200" y="1285875"/>
            <a:ext cx="8458200" cy="4048125"/>
          </a:xfrm>
          <a:prstGeom prst="rect">
            <a:avLst/>
          </a:prstGeom>
          <a:noFill/>
          <a:ln w="9525">
            <a:noFill/>
          </a:ln>
        </p:spPr>
        <p:txBody>
          <a:bodyPr anchor="ctr">
            <a:spAutoFit/>
          </a:bodyPr>
          <a:lstStyle/>
          <a:p>
            <a:pPr marL="457200" indent="-457200" defTabSz="0">
              <a:spcBef>
                <a:spcPct val="20000"/>
              </a:spcBef>
              <a:buClr>
                <a:schemeClr val="tx1"/>
              </a:buClr>
              <a:buFont typeface="Comic Sans MS" panose="030F0702030302020204" pitchFamily="66" charset="0"/>
              <a:buAutoNum type="ea1JpnChsDbPeriod"/>
              <a:tabLst>
                <a:tab pos="449580" algn="l"/>
              </a:tabLst>
            </a:pPr>
            <a:r>
              <a:rPr lang="zh-CN" altLang="en-US" sz="2000" dirty="0">
                <a:effectLst>
                  <a:outerShdw blurRad="38100" dist="38100" dir="2700000">
                    <a:srgbClr val="C0C0C0"/>
                  </a:outerShdw>
                </a:effectLst>
                <a:latin typeface="Times New Roman" panose="02020603050405020304" pitchFamily="18" charset="0"/>
                <a:ea typeface="黑体" panose="02010609060101010101" pitchFamily="2" charset="-122"/>
              </a:rPr>
              <a:t>无条件控制（同步控制）</a:t>
            </a:r>
          </a:p>
          <a:p>
            <a:pPr marL="457200" indent="-457200" defTabSz="0">
              <a:spcBef>
                <a:spcPct val="20000"/>
              </a:spcBef>
              <a:buClr>
                <a:schemeClr val="tx1"/>
              </a:buClr>
              <a:buFont typeface="Comic Sans MS" panose="030F0702030302020204" pitchFamily="66" charset="0"/>
              <a:buNone/>
              <a:tabLst>
                <a:tab pos="449580" algn="l"/>
              </a:tabLst>
            </a:pPr>
            <a:r>
              <a:rPr lang="en-US" altLang="zh-CN" sz="2000" b="1" dirty="0">
                <a:solidFill>
                  <a:srgbClr val="000099"/>
                </a:solidFill>
                <a:latin typeface="Times New Roman" panose="02020603050405020304" pitchFamily="18" charset="0"/>
                <a:ea typeface="华文宋体" panose="02010600040101010101" pitchFamily="2" charset="-122"/>
              </a:rPr>
              <a:t>        </a:t>
            </a:r>
            <a:r>
              <a:rPr lang="en-US" altLang="zh-CN" sz="2000" b="1" dirty="0">
                <a:solidFill>
                  <a:srgbClr val="000099"/>
                </a:solidFill>
                <a:latin typeface="楷体_GB2312" panose="02010609030101010101" pitchFamily="49" charset="-122"/>
                <a:ea typeface="楷体_GB2312" panose="02010609030101010101" pitchFamily="49" charset="-122"/>
              </a:rPr>
              <a:t>1.  </a:t>
            </a:r>
            <a:r>
              <a:rPr lang="zh-CN" altLang="en-US" sz="2000" b="1" dirty="0">
                <a:solidFill>
                  <a:srgbClr val="000099"/>
                </a:solidFill>
                <a:latin typeface="楷体_GB2312" panose="02010609030101010101" pitchFamily="49" charset="-122"/>
                <a:ea typeface="楷体_GB2312" panose="02010609030101010101" pitchFamily="49" charset="-122"/>
              </a:rPr>
              <a:t>特点：</a:t>
            </a:r>
            <a:r>
              <a:rPr lang="zh-CN" altLang="en-US" sz="2000" b="1" dirty="0">
                <a:latin typeface="楷体_GB2312" panose="02010609030101010101" pitchFamily="49" charset="-122"/>
                <a:ea typeface="楷体_GB2312" panose="02010609030101010101" pitchFamily="49" charset="-122"/>
              </a:rPr>
              <a:t>要求外设数据变化缓慢，操作时间固定，可以被认为始终</a:t>
            </a:r>
          </a:p>
          <a:p>
            <a:pPr marL="457200" indent="-457200" defTabSz="0">
              <a:spcBef>
                <a:spcPct val="20000"/>
              </a:spcBef>
              <a:buClr>
                <a:schemeClr val="tx1"/>
              </a:buClr>
              <a:buFont typeface="Comic Sans MS" panose="030F0702030302020204" pitchFamily="66" charset="0"/>
              <a:buNone/>
              <a:tabLst>
                <a:tab pos="449580" algn="l"/>
              </a:tabLst>
            </a:pPr>
            <a:r>
              <a:rPr lang="zh-CN" altLang="en-US" sz="2000" b="1" dirty="0">
                <a:latin typeface="楷体_GB2312" panose="02010609030101010101" pitchFamily="49" charset="-122"/>
                <a:ea typeface="楷体_GB2312" panose="02010609030101010101" pitchFamily="49" charset="-122"/>
              </a:rPr>
              <a:t>              处于就绪状态，如一组开关或</a:t>
            </a:r>
            <a:r>
              <a:rPr lang="en-US" altLang="zh-CN" sz="2000" b="1" dirty="0">
                <a:latin typeface="楷体_GB2312" panose="02010609030101010101" pitchFamily="49" charset="-122"/>
                <a:ea typeface="楷体_GB2312" panose="02010609030101010101" pitchFamily="49" charset="-122"/>
              </a:rPr>
              <a:t>LED</a:t>
            </a:r>
            <a:r>
              <a:rPr lang="zh-CN" altLang="en-US" sz="2000" b="1" dirty="0">
                <a:latin typeface="楷体_GB2312" panose="02010609030101010101" pitchFamily="49" charset="-122"/>
                <a:ea typeface="楷体_GB2312" panose="02010609030101010101" pitchFamily="49" charset="-122"/>
              </a:rPr>
              <a:t>显示管。</a:t>
            </a:r>
          </a:p>
          <a:p>
            <a:pPr marL="457200" indent="-457200" defTabSz="0">
              <a:spcBef>
                <a:spcPct val="20000"/>
              </a:spcBef>
              <a:buClr>
                <a:schemeClr val="tx1"/>
              </a:buClr>
              <a:buFont typeface="Comic Sans MS" panose="030F0702030302020204" pitchFamily="66" charset="0"/>
              <a:buNone/>
              <a:tabLst>
                <a:tab pos="449580" algn="l"/>
              </a:tabLst>
            </a:pPr>
            <a:r>
              <a:rPr lang="en-US" altLang="zh-CN" sz="2000" b="1" dirty="0">
                <a:solidFill>
                  <a:srgbClr val="000099"/>
                </a:solidFill>
                <a:latin typeface="楷体_GB2312" panose="02010609030101010101" pitchFamily="49" charset="-122"/>
                <a:ea typeface="楷体_GB2312" panose="02010609030101010101" pitchFamily="49" charset="-122"/>
              </a:rPr>
              <a:t>    2.  </a:t>
            </a:r>
            <a:r>
              <a:rPr lang="zh-CN" altLang="en-US" sz="2000" b="1" dirty="0">
                <a:solidFill>
                  <a:srgbClr val="000099"/>
                </a:solidFill>
                <a:latin typeface="楷体_GB2312" panose="02010609030101010101" pitchFamily="49" charset="-122"/>
                <a:ea typeface="楷体_GB2312" panose="02010609030101010101" pitchFamily="49" charset="-122"/>
              </a:rPr>
              <a:t>优点：</a:t>
            </a:r>
            <a:r>
              <a:rPr lang="zh-CN" altLang="en-US" sz="2000" b="1" dirty="0">
                <a:latin typeface="楷体_GB2312" panose="02010609030101010101" pitchFamily="49" charset="-122"/>
                <a:ea typeface="楷体_GB2312" panose="02010609030101010101" pitchFamily="49" charset="-122"/>
              </a:rPr>
              <a:t>简单， </a:t>
            </a:r>
            <a:r>
              <a:rPr lang="en-US" altLang="zh-CN" sz="2000" b="1" dirty="0">
                <a:latin typeface="楷体_GB2312" panose="02010609030101010101" pitchFamily="49" charset="-122"/>
                <a:ea typeface="楷体_GB2312" panose="02010609030101010101" pitchFamily="49" charset="-122"/>
              </a:rPr>
              <a:t>CPU</a:t>
            </a:r>
            <a:r>
              <a:rPr lang="zh-CN" altLang="en-US" sz="2000" b="1" dirty="0">
                <a:latin typeface="楷体_GB2312" panose="02010609030101010101" pitchFamily="49" charset="-122"/>
                <a:ea typeface="楷体_GB2312" panose="02010609030101010101" pitchFamily="49" charset="-122"/>
              </a:rPr>
              <a:t>随时可无条件读</a:t>
            </a:r>
            <a:r>
              <a:rPr lang="en-US" altLang="zh-CN" sz="2000" b="1" dirty="0">
                <a:latin typeface="楷体_GB2312" panose="02010609030101010101" pitchFamily="49" charset="-122"/>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写数据。</a:t>
            </a:r>
          </a:p>
          <a:p>
            <a:pPr marL="457200" indent="-457200" defTabSz="0">
              <a:spcBef>
                <a:spcPct val="20000"/>
              </a:spcBef>
              <a:buClr>
                <a:schemeClr val="tx1"/>
              </a:buClr>
              <a:buFont typeface="Comic Sans MS" panose="030F0702030302020204" pitchFamily="66" charset="0"/>
              <a:buNone/>
              <a:tabLst>
                <a:tab pos="449580" algn="l"/>
              </a:tabLst>
            </a:pPr>
            <a:r>
              <a:rPr lang="en-US" altLang="zh-CN" sz="2000" b="1" dirty="0">
                <a:solidFill>
                  <a:srgbClr val="000099"/>
                </a:solidFill>
                <a:latin typeface="楷体_GB2312" panose="02010609030101010101" pitchFamily="49" charset="-122"/>
                <a:ea typeface="楷体_GB2312" panose="02010609030101010101" pitchFamily="49" charset="-122"/>
              </a:rPr>
              <a:t>    3.  </a:t>
            </a:r>
            <a:r>
              <a:rPr lang="zh-CN" altLang="en-US" sz="2000" b="1" dirty="0">
                <a:solidFill>
                  <a:srgbClr val="000099"/>
                </a:solidFill>
                <a:latin typeface="楷体_GB2312" panose="02010609030101010101" pitchFamily="49" charset="-122"/>
                <a:ea typeface="楷体_GB2312" panose="02010609030101010101" pitchFamily="49" charset="-122"/>
              </a:rPr>
              <a:t>缺点：</a:t>
            </a:r>
            <a:r>
              <a:rPr lang="zh-CN" altLang="en-US" sz="2000" b="1" dirty="0">
                <a:latin typeface="楷体_GB2312" panose="02010609030101010101" pitchFamily="49" charset="-122"/>
                <a:ea typeface="楷体_GB2312" panose="02010609030101010101" pitchFamily="49" charset="-122"/>
              </a:rPr>
              <a:t>无法保证数据总是有效，适用面窄。</a:t>
            </a:r>
          </a:p>
          <a:p>
            <a:pPr marL="457200" indent="-457200" defTabSz="0">
              <a:spcBef>
                <a:spcPct val="20000"/>
              </a:spcBef>
              <a:buClr>
                <a:schemeClr val="tx1"/>
              </a:buClr>
              <a:buFont typeface="Comic Sans MS" panose="030F0702030302020204" pitchFamily="66" charset="0"/>
              <a:buNone/>
              <a:tabLst>
                <a:tab pos="449580" algn="l"/>
              </a:tabLst>
            </a:pPr>
            <a:endParaRPr lang="zh-CN" altLang="en-US" sz="2000" b="1" dirty="0">
              <a:latin typeface="楷体_GB2312" panose="02010609030101010101" pitchFamily="49" charset="-122"/>
              <a:ea typeface="楷体_GB2312" panose="02010609030101010101" pitchFamily="49" charset="-122"/>
            </a:endParaRPr>
          </a:p>
          <a:p>
            <a:pPr marL="457200" indent="-457200" defTabSz="0">
              <a:spcBef>
                <a:spcPct val="20000"/>
              </a:spcBef>
              <a:buClr>
                <a:schemeClr val="tx1"/>
              </a:buClr>
              <a:buFont typeface="Comic Sans MS" panose="030F0702030302020204" pitchFamily="66" charset="0"/>
              <a:buAutoNum type="ea1JpnChsDbPeriod" startAt="2"/>
              <a:tabLst>
                <a:tab pos="449580" algn="l"/>
              </a:tabLst>
            </a:pPr>
            <a:r>
              <a:rPr lang="zh-CN" altLang="en-US" sz="2000" dirty="0">
                <a:effectLst>
                  <a:outerShdw blurRad="38100" dist="38100" dir="2700000">
                    <a:srgbClr val="C0C0C0"/>
                  </a:outerShdw>
                </a:effectLst>
                <a:latin typeface="Times New Roman" panose="02020603050405020304" pitchFamily="18" charset="0"/>
                <a:ea typeface="黑体" panose="02010609060101010101" pitchFamily="2" charset="-122"/>
              </a:rPr>
              <a:t>条件控制（查询控制）</a:t>
            </a:r>
          </a:p>
          <a:p>
            <a:pPr marL="457200" indent="-457200" defTabSz="0">
              <a:spcBef>
                <a:spcPct val="20000"/>
              </a:spcBef>
              <a:buClr>
                <a:schemeClr val="tx1"/>
              </a:buClr>
              <a:buFont typeface="Comic Sans MS" panose="030F0702030302020204" pitchFamily="66" charset="0"/>
              <a:buNone/>
              <a:tabLst>
                <a:tab pos="449580" algn="l"/>
              </a:tabLst>
            </a:pPr>
            <a:r>
              <a:rPr lang="en-US" altLang="zh-CN" sz="2000" b="1" dirty="0">
                <a:latin typeface="Times New Roman" panose="02020603050405020304" pitchFamily="18" charset="0"/>
                <a:ea typeface="华文宋体" panose="02010600040101010101" pitchFamily="2" charset="-122"/>
              </a:rPr>
              <a:t>      </a:t>
            </a:r>
            <a:r>
              <a:rPr lang="en-US" altLang="zh-CN" sz="2000" b="1" dirty="0">
                <a:solidFill>
                  <a:srgbClr val="000099"/>
                </a:solidFill>
                <a:latin typeface="楷体_GB2312" panose="02010609030101010101" pitchFamily="49" charset="-122"/>
                <a:ea typeface="楷体_GB2312" panose="02010609030101010101" pitchFamily="49" charset="-122"/>
              </a:rPr>
              <a:t>1. </a:t>
            </a:r>
            <a:r>
              <a:rPr lang="zh-CN" altLang="en-US" sz="2000" b="1" dirty="0">
                <a:solidFill>
                  <a:srgbClr val="000099"/>
                </a:solidFill>
                <a:latin typeface="楷体_GB2312" panose="02010609030101010101" pitchFamily="49" charset="-122"/>
                <a:ea typeface="楷体_GB2312" panose="02010609030101010101" pitchFamily="49" charset="-122"/>
              </a:rPr>
              <a:t>特点：</a:t>
            </a:r>
            <a:r>
              <a:rPr lang="zh-CN" altLang="en-US" sz="2000" b="1" dirty="0">
                <a:latin typeface="楷体_GB2312" panose="02010609030101010101" pitchFamily="49" charset="-122"/>
                <a:ea typeface="楷体_GB2312" panose="02010609030101010101" pitchFamily="49" charset="-122"/>
              </a:rPr>
              <a:t> </a:t>
            </a:r>
            <a:r>
              <a:rPr lang="en-US" altLang="zh-CN" sz="2000" b="1" dirty="0">
                <a:latin typeface="楷体_GB2312" panose="02010609030101010101" pitchFamily="49" charset="-122"/>
                <a:ea typeface="楷体_GB2312" panose="02010609030101010101" pitchFamily="49" charset="-122"/>
              </a:rPr>
              <a:t>CPU</a:t>
            </a:r>
            <a:r>
              <a:rPr lang="zh-CN" altLang="en-US" sz="2000" b="1" dirty="0">
                <a:latin typeface="楷体_GB2312" panose="02010609030101010101" pitchFamily="49" charset="-122"/>
                <a:ea typeface="楷体_GB2312" panose="02010609030101010101" pitchFamily="49" charset="-122"/>
              </a:rPr>
              <a:t>主动、外设被动。执行</a:t>
            </a:r>
            <a:r>
              <a:rPr lang="en-US" altLang="zh-CN" sz="2000" b="1" dirty="0">
                <a:latin typeface="楷体_GB2312" panose="02010609030101010101" pitchFamily="49" charset="-122"/>
                <a:ea typeface="楷体_GB2312" panose="02010609030101010101" pitchFamily="49" charset="-122"/>
              </a:rPr>
              <a:t>I/O</a:t>
            </a:r>
            <a:r>
              <a:rPr lang="zh-CN" altLang="en-US" sz="2000" b="1" dirty="0">
                <a:latin typeface="楷体_GB2312" panose="02010609030101010101" pitchFamily="49" charset="-122"/>
                <a:ea typeface="楷体_GB2312" panose="02010609030101010101" pitchFamily="49" charset="-122"/>
              </a:rPr>
              <a:t>操作时</a:t>
            </a:r>
            <a:r>
              <a:rPr lang="en-US" altLang="zh-CN" sz="2000" b="1" dirty="0">
                <a:latin typeface="楷体_GB2312" panose="02010609030101010101" pitchFamily="49" charset="-122"/>
                <a:ea typeface="楷体_GB2312" panose="02010609030101010101" pitchFamily="49" charset="-122"/>
              </a:rPr>
              <a:t>CPU</a:t>
            </a:r>
            <a:r>
              <a:rPr lang="zh-CN" altLang="en-US" sz="2000" b="1" dirty="0">
                <a:latin typeface="楷体_GB2312" panose="02010609030101010101" pitchFamily="49" charset="-122"/>
                <a:ea typeface="楷体_GB2312" panose="02010609030101010101" pitchFamily="49" charset="-122"/>
              </a:rPr>
              <a:t>总要先查询外设状态；若传输条件不满足时，</a:t>
            </a:r>
            <a:r>
              <a:rPr lang="en-US" altLang="zh-CN" sz="2000" b="1" dirty="0">
                <a:latin typeface="楷体_GB2312" panose="02010609030101010101" pitchFamily="49" charset="-122"/>
                <a:ea typeface="楷体_GB2312" panose="02010609030101010101" pitchFamily="49" charset="-122"/>
              </a:rPr>
              <a:t>CPU</a:t>
            </a:r>
            <a:r>
              <a:rPr lang="zh-CN" altLang="en-US" sz="2000" b="1" dirty="0">
                <a:latin typeface="楷体_GB2312" panose="02010609030101010101" pitchFamily="49" charset="-122"/>
                <a:ea typeface="楷体_GB2312" panose="02010609030101010101" pitchFamily="49" charset="-122"/>
              </a:rPr>
              <a:t>等待直到条件满足。 </a:t>
            </a:r>
          </a:p>
          <a:p>
            <a:pPr marL="457200" indent="-457200" defTabSz="0">
              <a:spcBef>
                <a:spcPct val="20000"/>
              </a:spcBef>
              <a:buClr>
                <a:schemeClr val="tx1"/>
              </a:buClr>
              <a:buFont typeface="Comic Sans MS" panose="030F0702030302020204" pitchFamily="66" charset="0"/>
              <a:buNone/>
              <a:tabLst>
                <a:tab pos="449580" algn="l"/>
              </a:tabLst>
            </a:pPr>
            <a:r>
              <a:rPr lang="en-US" altLang="zh-CN" sz="2000" b="1" dirty="0">
                <a:latin typeface="楷体_GB2312" panose="02010609030101010101" pitchFamily="49" charset="-122"/>
                <a:ea typeface="楷体_GB2312" panose="02010609030101010101" pitchFamily="49" charset="-122"/>
              </a:rPr>
              <a:t>    </a:t>
            </a:r>
            <a:r>
              <a:rPr lang="en-US" altLang="zh-CN" sz="2000" b="1" dirty="0">
                <a:solidFill>
                  <a:srgbClr val="000099"/>
                </a:solidFill>
                <a:latin typeface="楷体_GB2312" panose="02010609030101010101" pitchFamily="49" charset="-122"/>
                <a:ea typeface="楷体_GB2312" panose="02010609030101010101" pitchFamily="49" charset="-122"/>
              </a:rPr>
              <a:t>2.</a:t>
            </a:r>
            <a:r>
              <a:rPr lang="zh-CN" altLang="en-US" sz="2000" b="1" dirty="0">
                <a:solidFill>
                  <a:srgbClr val="000099"/>
                </a:solidFill>
                <a:latin typeface="楷体_GB2312" panose="02010609030101010101" pitchFamily="49" charset="-122"/>
                <a:ea typeface="楷体_GB2312" panose="02010609030101010101" pitchFamily="49" charset="-122"/>
              </a:rPr>
              <a:t>优点：</a:t>
            </a:r>
            <a:r>
              <a:rPr lang="zh-CN" altLang="en-US" sz="2000" b="1" dirty="0">
                <a:latin typeface="楷体_GB2312" panose="02010609030101010101" pitchFamily="49" charset="-122"/>
                <a:ea typeface="楷体_GB2312" panose="02010609030101010101" pitchFamily="49" charset="-122"/>
              </a:rPr>
              <a:t>解决了</a:t>
            </a:r>
            <a:r>
              <a:rPr lang="en-US" altLang="zh-CN" sz="2000" b="1" dirty="0">
                <a:latin typeface="楷体_GB2312" panose="02010609030101010101" pitchFamily="49" charset="-122"/>
                <a:ea typeface="楷体_GB2312" panose="02010609030101010101" pitchFamily="49" charset="-122"/>
              </a:rPr>
              <a:t>CPU</a:t>
            </a:r>
            <a:r>
              <a:rPr lang="zh-CN" altLang="en-US" sz="2000" b="1" dirty="0">
                <a:latin typeface="楷体_GB2312" panose="02010609030101010101" pitchFamily="49" charset="-122"/>
                <a:ea typeface="楷体_GB2312" panose="02010609030101010101" pitchFamily="49" charset="-122"/>
              </a:rPr>
              <a:t>与外设之间的同步问题，可靠性高。</a:t>
            </a:r>
          </a:p>
          <a:p>
            <a:pPr marL="457200" indent="-457200" defTabSz="0">
              <a:spcBef>
                <a:spcPct val="20000"/>
              </a:spcBef>
              <a:buClr>
                <a:schemeClr val="tx1"/>
              </a:buClr>
              <a:buFont typeface="Comic Sans MS" panose="030F0702030302020204" pitchFamily="66" charset="0"/>
              <a:buNone/>
              <a:tabLst>
                <a:tab pos="449580" algn="l"/>
              </a:tabLst>
            </a:pPr>
            <a:r>
              <a:rPr lang="en-US" altLang="zh-CN" sz="2000" b="1" dirty="0">
                <a:latin typeface="楷体_GB2312" panose="02010609030101010101" pitchFamily="49" charset="-122"/>
                <a:ea typeface="楷体_GB2312" panose="02010609030101010101" pitchFamily="49" charset="-122"/>
              </a:rPr>
              <a:t>    </a:t>
            </a:r>
            <a:r>
              <a:rPr lang="en-US" altLang="zh-CN" sz="2000" b="1" dirty="0">
                <a:solidFill>
                  <a:srgbClr val="000099"/>
                </a:solidFill>
                <a:latin typeface="楷体_GB2312" panose="02010609030101010101" pitchFamily="49" charset="-122"/>
                <a:ea typeface="楷体_GB2312" panose="02010609030101010101" pitchFamily="49" charset="-122"/>
              </a:rPr>
              <a:t>3.</a:t>
            </a:r>
            <a:r>
              <a:rPr lang="zh-CN" altLang="en-US" sz="2000" b="1" dirty="0">
                <a:solidFill>
                  <a:srgbClr val="000099"/>
                </a:solidFill>
                <a:latin typeface="楷体_GB2312" panose="02010609030101010101" pitchFamily="49" charset="-122"/>
                <a:ea typeface="楷体_GB2312" panose="02010609030101010101" pitchFamily="49" charset="-122"/>
              </a:rPr>
              <a:t>缺点：</a:t>
            </a:r>
            <a:r>
              <a:rPr lang="en-US" altLang="zh-CN" sz="2000" b="1" dirty="0">
                <a:latin typeface="楷体_GB2312" panose="02010609030101010101" pitchFamily="49" charset="-122"/>
                <a:ea typeface="楷体_GB2312" panose="02010609030101010101" pitchFamily="49" charset="-122"/>
              </a:rPr>
              <a:t>CPU</a:t>
            </a:r>
            <a:r>
              <a:rPr lang="zh-CN" altLang="en-US" sz="2000" b="1" dirty="0">
                <a:latin typeface="楷体_GB2312" panose="02010609030101010101" pitchFamily="49" charset="-122"/>
                <a:ea typeface="楷体_GB2312" panose="02010609030101010101" pitchFamily="49" charset="-122"/>
              </a:rPr>
              <a:t>利用率低，低优先级外设可能无法及时得到服务。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dissolve">
                                      <p:cBhvr>
                                        <p:cTn id="7" dur="500"/>
                                        <p:tgtEl>
                                          <p:spTgt spid="74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dissolve">
                                      <p:cBhvr>
                                        <p:cTn id="12" dur="500"/>
                                        <p:tgtEl>
                                          <p:spTgt spid="747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dissolve">
                                      <p:cBhvr>
                                        <p:cTn id="17" dur="500"/>
                                        <p:tgtEl>
                                          <p:spTgt spid="747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755">
                                            <p:txEl>
                                              <p:pRg st="3" end="3"/>
                                            </p:txEl>
                                          </p:spTgt>
                                        </p:tgtEl>
                                        <p:attrNameLst>
                                          <p:attrName>style.visibility</p:attrName>
                                        </p:attrNameLst>
                                      </p:cBhvr>
                                      <p:to>
                                        <p:strVal val="visible"/>
                                      </p:to>
                                    </p:set>
                                    <p:animEffect transition="in" filter="dissolve">
                                      <p:cBhvr>
                                        <p:cTn id="22" dur="500"/>
                                        <p:tgtEl>
                                          <p:spTgt spid="747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4755">
                                            <p:txEl>
                                              <p:pRg st="4" end="4"/>
                                            </p:txEl>
                                          </p:spTgt>
                                        </p:tgtEl>
                                        <p:attrNameLst>
                                          <p:attrName>style.visibility</p:attrName>
                                        </p:attrNameLst>
                                      </p:cBhvr>
                                      <p:to>
                                        <p:strVal val="visible"/>
                                      </p:to>
                                    </p:set>
                                    <p:animEffect transition="in" filter="dissolve">
                                      <p:cBhvr>
                                        <p:cTn id="27" dur="500"/>
                                        <p:tgtEl>
                                          <p:spTgt spid="74755">
                                            <p:txEl>
                                              <p:pRg st="4" end="4"/>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4755">
                                            <p:txEl>
                                              <p:pRg st="6" end="6"/>
                                            </p:txEl>
                                          </p:spTgt>
                                        </p:tgtEl>
                                        <p:attrNameLst>
                                          <p:attrName>style.visibility</p:attrName>
                                        </p:attrNameLst>
                                      </p:cBhvr>
                                      <p:to>
                                        <p:strVal val="visible"/>
                                      </p:to>
                                    </p:set>
                                    <p:animEffect transition="in" filter="dissolve">
                                      <p:cBhvr>
                                        <p:cTn id="30" dur="500"/>
                                        <p:tgtEl>
                                          <p:spTgt spid="7475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4755">
                                            <p:txEl>
                                              <p:pRg st="7" end="7"/>
                                            </p:txEl>
                                          </p:spTgt>
                                        </p:tgtEl>
                                        <p:attrNameLst>
                                          <p:attrName>style.visibility</p:attrName>
                                        </p:attrNameLst>
                                      </p:cBhvr>
                                      <p:to>
                                        <p:strVal val="visible"/>
                                      </p:to>
                                    </p:set>
                                    <p:animEffect transition="in" filter="dissolve">
                                      <p:cBhvr>
                                        <p:cTn id="35" dur="500"/>
                                        <p:tgtEl>
                                          <p:spTgt spid="7475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4755">
                                            <p:txEl>
                                              <p:pRg st="8" end="8"/>
                                            </p:txEl>
                                          </p:spTgt>
                                        </p:tgtEl>
                                        <p:attrNameLst>
                                          <p:attrName>style.visibility</p:attrName>
                                        </p:attrNameLst>
                                      </p:cBhvr>
                                      <p:to>
                                        <p:strVal val="visible"/>
                                      </p:to>
                                    </p:set>
                                    <p:animEffect transition="in" filter="dissolve">
                                      <p:cBhvr>
                                        <p:cTn id="40" dur="500"/>
                                        <p:tgtEl>
                                          <p:spTgt spid="74755">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74755">
                                            <p:txEl>
                                              <p:pRg st="9" end="9"/>
                                            </p:txEl>
                                          </p:spTgt>
                                        </p:tgtEl>
                                        <p:attrNameLst>
                                          <p:attrName>style.visibility</p:attrName>
                                        </p:attrNameLst>
                                      </p:cBhvr>
                                      <p:to>
                                        <p:strVal val="visible"/>
                                      </p:to>
                                    </p:set>
                                    <p:animEffect transition="in" filter="dissolve">
                                      <p:cBhvr>
                                        <p:cTn id="45" dur="500"/>
                                        <p:tgtEl>
                                          <p:spTgt spid="747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矩形 62467"/>
          <p:cNvSpPr/>
          <p:nvPr/>
        </p:nvSpPr>
        <p:spPr>
          <a:xfrm>
            <a:off x="533400" y="1900873"/>
            <a:ext cx="8458200" cy="1014730"/>
          </a:xfrm>
          <a:prstGeom prst="rect">
            <a:avLst/>
          </a:prstGeom>
          <a:noFill/>
          <a:ln w="9525">
            <a:noFill/>
          </a:ln>
          <a:effectLst>
            <a:prstShdw prst="shdw17" dist="17961" dir="2699999">
              <a:schemeClr val="accent1">
                <a:gamma/>
                <a:shade val="60000"/>
                <a:invGamma/>
              </a:schemeClr>
            </a:prstShdw>
          </a:effectLst>
        </p:spPr>
        <p:txBody>
          <a:bodyPr anchor="ctr">
            <a:spAutoFit/>
          </a:bodyPr>
          <a:lstStyle/>
          <a:p>
            <a:pPr indent="304800"/>
            <a:r>
              <a:rPr lang="zh-CN" altLang="en-US" sz="2000" b="1" dirty="0">
                <a:solidFill>
                  <a:srgbClr val="0000FF"/>
                </a:solidFill>
                <a:latin typeface="Arial" panose="020B0604020202020204" pitchFamily="34" charset="0"/>
                <a:ea typeface="楷体_GB2312" panose="02010609030101010101" pitchFamily="49" charset="-122"/>
              </a:rPr>
              <a:t>   计算机</a:t>
            </a:r>
            <a:r>
              <a:rPr lang="zh-CN" altLang="en-US" sz="2000" b="1" dirty="0">
                <a:solidFill>
                  <a:srgbClr val="FF00FF"/>
                </a:solidFill>
                <a:latin typeface="Arial" panose="020B0604020202020204" pitchFamily="34" charset="0"/>
                <a:ea typeface="楷体_GB2312" panose="02010609030101010101" pitchFamily="49" charset="-122"/>
              </a:rPr>
              <a:t>系统结构</a:t>
            </a:r>
            <a:r>
              <a:rPr lang="zh-CN" altLang="en-US" sz="2000" b="1" dirty="0">
                <a:solidFill>
                  <a:srgbClr val="0000FF"/>
                </a:solidFill>
                <a:latin typeface="Arial" panose="020B0604020202020204" pitchFamily="34" charset="0"/>
                <a:ea typeface="楷体_GB2312" panose="02010609030101010101" pitchFamily="49" charset="-122"/>
              </a:rPr>
              <a:t>的逻辑实现，包括机器内部数据流和控制流的组成以及逻辑设计等。其目标是合理地把各种部件、设备组成计算机，以实现特定的系统结构，同时满足所希望达到的性能价格比。      </a:t>
            </a:r>
          </a:p>
        </p:txBody>
      </p:sp>
      <p:sp>
        <p:nvSpPr>
          <p:cNvPr id="62469" name="矩形 62468"/>
          <p:cNvSpPr/>
          <p:nvPr/>
        </p:nvSpPr>
        <p:spPr>
          <a:xfrm>
            <a:off x="457200" y="304800"/>
            <a:ext cx="8458200" cy="1568450"/>
          </a:xfrm>
          <a:prstGeom prst="rect">
            <a:avLst/>
          </a:prstGeom>
          <a:noFill/>
          <a:ln w="9525">
            <a:noFill/>
          </a:ln>
          <a:effectLst>
            <a:prstShdw prst="shdw17" dist="17961" dir="2699999">
              <a:schemeClr val="accent1">
                <a:gamma/>
                <a:shade val="60000"/>
                <a:invGamma/>
              </a:schemeClr>
            </a:prstShdw>
          </a:effectLst>
        </p:spPr>
        <p:txBody>
          <a:bodyPr>
            <a:spAutoFit/>
          </a:bodyPr>
          <a:lstStyle/>
          <a:p>
            <a:r>
              <a:rPr lang="zh-CN" altLang="en-US" sz="2000" b="1" dirty="0">
                <a:latin typeface="Arial" panose="020B0604020202020204" pitchFamily="34" charset="0"/>
                <a:ea typeface="楷体_GB2312" panose="02010609030101010101" pitchFamily="49" charset="-122"/>
              </a:rPr>
              <a:t>      </a:t>
            </a:r>
            <a:r>
              <a:rPr lang="zh-CN" altLang="en-US" sz="2400" b="1" dirty="0">
                <a:latin typeface="Arial" panose="020B0604020202020204" pitchFamily="34" charset="0"/>
                <a:ea typeface="楷体_GB2312" panose="02010609030101010101" pitchFamily="49" charset="-122"/>
              </a:rPr>
              <a:t> </a:t>
            </a:r>
            <a:r>
              <a:rPr lang="zh-CN" altLang="en-US" sz="2400" b="1" dirty="0">
                <a:solidFill>
                  <a:srgbClr val="0000FF"/>
                </a:solidFill>
                <a:latin typeface="Arial" panose="020B0604020202020204" pitchFamily="34" charset="0"/>
                <a:ea typeface="楷体_GB2312" panose="02010609030101010101" pitchFamily="49" charset="-122"/>
              </a:rPr>
              <a:t>计算机体系结构</a:t>
            </a:r>
            <a:r>
              <a:rPr lang="zh-CN" altLang="en-US" sz="2400" b="1" dirty="0">
                <a:latin typeface="Arial" panose="020B0604020202020204" pitchFamily="34" charset="0"/>
                <a:ea typeface="楷体_GB2312" panose="02010609030101010101" pitchFamily="49" charset="-122"/>
              </a:rPr>
              <a:t>解决的是计算机系统在</a:t>
            </a:r>
            <a:r>
              <a:rPr lang="zh-CN" altLang="en-US" sz="2400" b="1" dirty="0">
                <a:solidFill>
                  <a:srgbClr val="0000FF"/>
                </a:solidFill>
                <a:latin typeface="Arial" panose="020B0604020202020204" pitchFamily="34" charset="0"/>
                <a:ea typeface="楷体_GB2312" panose="02010609030101010101" pitchFamily="49" charset="-122"/>
              </a:rPr>
              <a:t>总体上、功能上</a:t>
            </a:r>
            <a:r>
              <a:rPr lang="zh-CN" altLang="en-US" sz="2400" b="1" dirty="0">
                <a:latin typeface="Arial" panose="020B0604020202020204" pitchFamily="34" charset="0"/>
                <a:ea typeface="楷体_GB2312" panose="02010609030101010101" pitchFamily="49" charset="-122"/>
              </a:rPr>
              <a:t>需要解决的问题（</a:t>
            </a:r>
            <a:r>
              <a:rPr lang="zh-CN" altLang="en-US" sz="2400" b="1" dirty="0">
                <a:solidFill>
                  <a:srgbClr val="FF00FF"/>
                </a:solidFill>
                <a:latin typeface="Arial" panose="020B0604020202020204" pitchFamily="34" charset="0"/>
                <a:ea typeface="楷体_GB2312" panose="02010609030101010101" pitchFamily="49" charset="-122"/>
              </a:rPr>
              <a:t>外特性</a:t>
            </a:r>
            <a:r>
              <a:rPr lang="zh-CN" altLang="en-US" sz="2400" b="1" dirty="0">
                <a:latin typeface="Arial" panose="020B0604020202020204" pitchFamily="34" charset="0"/>
                <a:ea typeface="楷体_GB2312" panose="02010609030101010101" pitchFamily="49" charset="-122"/>
              </a:rPr>
              <a:t>），它和计算机组成、计算机实现是不同的概念。</a:t>
            </a:r>
            <a:r>
              <a:rPr lang="zh-CN" altLang="en-US" sz="2400" b="1" dirty="0">
                <a:solidFill>
                  <a:srgbClr val="FF00FF"/>
                </a:solidFill>
                <a:latin typeface="Arial" panose="020B0604020202020204" pitchFamily="34" charset="0"/>
                <a:ea typeface="楷体_GB2312" panose="02010609030101010101" pitchFamily="49" charset="-122"/>
              </a:rPr>
              <a:t>一种体系结构可能有多种组成，一种组成也可能有多种物理实现</a:t>
            </a:r>
            <a:r>
              <a:rPr lang="zh-CN" altLang="en-US" sz="2400" b="1" dirty="0">
                <a:latin typeface="Arial" panose="020B0604020202020204" pitchFamily="34" charset="0"/>
                <a:ea typeface="楷体_GB2312" panose="02010609030101010101" pitchFamily="49" charset="-122"/>
              </a:rPr>
              <a:t>。</a:t>
            </a:r>
          </a:p>
        </p:txBody>
      </p:sp>
      <p:sp>
        <p:nvSpPr>
          <p:cNvPr id="62470" name="矩形 62469"/>
          <p:cNvSpPr/>
          <p:nvPr/>
        </p:nvSpPr>
        <p:spPr>
          <a:xfrm>
            <a:off x="533400" y="2971800"/>
            <a:ext cx="7842250" cy="457200"/>
          </a:xfrm>
          <a:prstGeom prst="rect">
            <a:avLst/>
          </a:prstGeom>
          <a:noFill/>
          <a:ln w="9525">
            <a:noFill/>
          </a:ln>
          <a:effectLst>
            <a:prstShdw prst="shdw17" dist="17961" dir="2699999">
              <a:schemeClr val="accent1">
                <a:gamma/>
                <a:shade val="60000"/>
                <a:invGamma/>
              </a:schemeClr>
            </a:prstShdw>
          </a:effectLst>
        </p:spPr>
        <p:txBody>
          <a:bodyPr wrap="none" anchor="ctr">
            <a:spAutoFit/>
          </a:bodyPr>
          <a:lstStyle/>
          <a:p>
            <a:pPr eaLnBrk="0" hangingPunct="0"/>
            <a:r>
              <a:rPr lang="zh-CN" altLang="en-US" sz="2400" b="1" dirty="0">
                <a:solidFill>
                  <a:srgbClr val="FF00FF"/>
                </a:solidFill>
                <a:latin typeface="Arial" panose="020B0604020202020204" pitchFamily="34" charset="0"/>
                <a:ea typeface="楷体_GB2312" panose="02010609030101010101" pitchFamily="49" charset="-122"/>
              </a:rPr>
              <a:t>计算机系统结构的外特性，一般应包括以下八个方面：</a:t>
            </a:r>
          </a:p>
        </p:txBody>
      </p:sp>
      <p:sp>
        <p:nvSpPr>
          <p:cNvPr id="62471" name="矩形 62470"/>
          <p:cNvSpPr/>
          <p:nvPr/>
        </p:nvSpPr>
        <p:spPr>
          <a:xfrm>
            <a:off x="609600" y="3413125"/>
            <a:ext cx="8382000" cy="3444875"/>
          </a:xfrm>
          <a:prstGeom prst="rect">
            <a:avLst/>
          </a:prstGeom>
          <a:noFill/>
          <a:ln w="9525">
            <a:noFill/>
          </a:ln>
          <a:effectLst>
            <a:prstShdw prst="shdw17" dist="17961" dir="2699999">
              <a:schemeClr val="accent1">
                <a:gamma/>
                <a:shade val="60000"/>
                <a:invGamma/>
              </a:schemeClr>
            </a:prstShdw>
          </a:effectLst>
        </p:spPr>
        <p:txBody>
          <a:bodyPr anchor="ctr">
            <a:spAutoFit/>
          </a:bodyPr>
          <a:lstStyle/>
          <a:p>
            <a:pPr indent="304800">
              <a:buClr>
                <a:schemeClr val="tx1"/>
              </a:buClr>
              <a:buChar char="•"/>
            </a:pPr>
            <a:r>
              <a:rPr lang="zh-CN" altLang="en-US" sz="2000" b="1" dirty="0">
                <a:latin typeface="楷体_GB2312" panose="02010609030101010101" pitchFamily="49" charset="-122"/>
                <a:ea typeface="楷体_GB2312" panose="02010609030101010101" pitchFamily="49" charset="-122"/>
              </a:rPr>
              <a:t> </a:t>
            </a:r>
            <a:r>
              <a:rPr lang="zh-CN" altLang="en-US" sz="2000" b="1" dirty="0">
                <a:solidFill>
                  <a:srgbClr val="0000FF"/>
                </a:solidFill>
                <a:latin typeface="楷体_GB2312" panose="02010609030101010101" pitchFamily="49" charset="-122"/>
                <a:ea typeface="楷体_GB2312" panose="02010609030101010101" pitchFamily="49" charset="-122"/>
              </a:rPr>
              <a:t>数据表示</a:t>
            </a:r>
            <a:r>
              <a:rPr lang="zh-CN" altLang="en-US" sz="2000" b="1" dirty="0">
                <a:latin typeface="楷体_GB2312" panose="02010609030101010101" pitchFamily="49" charset="-122"/>
                <a:ea typeface="楷体_GB2312" panose="02010609030101010101" pitchFamily="49" charset="-122"/>
              </a:rPr>
              <a:t>：硬件能直接辨识和操作的数据类型和格式计算机体系结构 </a:t>
            </a:r>
          </a:p>
          <a:p>
            <a:pPr indent="304800">
              <a:buClr>
                <a:schemeClr val="tx1"/>
              </a:buClr>
              <a:buChar char="•"/>
            </a:pPr>
            <a:r>
              <a:rPr lang="zh-CN" altLang="en-US" sz="2000" b="1" dirty="0">
                <a:latin typeface="楷体_GB2312" panose="02010609030101010101" pitchFamily="49" charset="-122"/>
                <a:ea typeface="楷体_GB2312" panose="02010609030101010101" pitchFamily="49" charset="-122"/>
              </a:rPr>
              <a:t> </a:t>
            </a:r>
            <a:r>
              <a:rPr lang="zh-CN" altLang="en-US" sz="2000" b="1" dirty="0">
                <a:solidFill>
                  <a:srgbClr val="0000FF"/>
                </a:solidFill>
                <a:latin typeface="楷体_GB2312" panose="02010609030101010101" pitchFamily="49" charset="-122"/>
                <a:ea typeface="楷体_GB2312" panose="02010609030101010101" pitchFamily="49" charset="-122"/>
              </a:rPr>
              <a:t>寻址方式：</a:t>
            </a:r>
            <a:r>
              <a:rPr lang="zh-CN" altLang="en-US" sz="2000" b="1" dirty="0">
                <a:latin typeface="楷体_GB2312" panose="02010609030101010101" pitchFamily="49" charset="-122"/>
                <a:ea typeface="楷体_GB2312" panose="02010609030101010101" pitchFamily="49" charset="-122"/>
              </a:rPr>
              <a:t>最小可寻址单位、寻址方式的种类、地址运算</a:t>
            </a:r>
          </a:p>
          <a:p>
            <a:pPr indent="304800">
              <a:buClr>
                <a:schemeClr val="tx1"/>
              </a:buClr>
              <a:buChar char="•"/>
            </a:pPr>
            <a:r>
              <a:rPr lang="zh-CN" altLang="en-US" sz="2000" b="1" dirty="0">
                <a:latin typeface="楷体_GB2312" panose="02010609030101010101" pitchFamily="49" charset="-122"/>
                <a:ea typeface="楷体_GB2312" panose="02010609030101010101" pitchFamily="49" charset="-122"/>
              </a:rPr>
              <a:t> </a:t>
            </a:r>
            <a:r>
              <a:rPr lang="zh-CN" altLang="en-US" sz="2000" b="1" dirty="0">
                <a:solidFill>
                  <a:srgbClr val="0000FF"/>
                </a:solidFill>
                <a:latin typeface="楷体_GB2312" panose="02010609030101010101" pitchFamily="49" charset="-122"/>
                <a:ea typeface="楷体_GB2312" panose="02010609030101010101" pitchFamily="49" charset="-122"/>
              </a:rPr>
              <a:t>寄存器组织：</a:t>
            </a:r>
            <a:r>
              <a:rPr lang="zh-CN" altLang="en-US" sz="2000" b="1" dirty="0">
                <a:latin typeface="楷体_GB2312" panose="02010609030101010101" pitchFamily="49" charset="-122"/>
                <a:ea typeface="楷体_GB2312" panose="02010609030101010101" pitchFamily="49" charset="-122"/>
              </a:rPr>
              <a:t>操作寄存器、变址寄存器、控制寄存器及专用寄存器的定义、数量和使用规则</a:t>
            </a:r>
          </a:p>
          <a:p>
            <a:pPr indent="304800">
              <a:buClr>
                <a:schemeClr val="tx1"/>
              </a:buClr>
              <a:buChar char="•"/>
            </a:pPr>
            <a:r>
              <a:rPr lang="zh-CN" altLang="en-US" sz="2000" b="1" dirty="0">
                <a:latin typeface="楷体_GB2312" panose="02010609030101010101" pitchFamily="49" charset="-122"/>
                <a:ea typeface="楷体_GB2312" panose="02010609030101010101" pitchFamily="49" charset="-122"/>
              </a:rPr>
              <a:t> </a:t>
            </a:r>
            <a:r>
              <a:rPr lang="zh-CN" altLang="en-US" sz="2000" b="1" dirty="0">
                <a:solidFill>
                  <a:srgbClr val="0000FF"/>
                </a:solidFill>
                <a:latin typeface="楷体_GB2312" panose="02010609030101010101" pitchFamily="49" charset="-122"/>
                <a:ea typeface="楷体_GB2312" panose="02010609030101010101" pitchFamily="49" charset="-122"/>
              </a:rPr>
              <a:t>指令系统：</a:t>
            </a:r>
            <a:r>
              <a:rPr lang="zh-CN" altLang="en-US" sz="2000" b="1" dirty="0">
                <a:latin typeface="楷体_GB2312" panose="02010609030101010101" pitchFamily="49" charset="-122"/>
                <a:ea typeface="楷体_GB2312" panose="02010609030101010101" pitchFamily="49" charset="-122"/>
              </a:rPr>
              <a:t>机器指令的操作类型、格式、指令间排序和控制机构</a:t>
            </a:r>
          </a:p>
          <a:p>
            <a:pPr indent="304800">
              <a:buClr>
                <a:schemeClr val="tx1"/>
              </a:buClr>
              <a:buChar char="•"/>
            </a:pPr>
            <a:r>
              <a:rPr lang="zh-CN" altLang="en-US" sz="2000" b="1" dirty="0">
                <a:latin typeface="楷体_GB2312" panose="02010609030101010101" pitchFamily="49" charset="-122"/>
                <a:ea typeface="楷体_GB2312" panose="02010609030101010101" pitchFamily="49" charset="-122"/>
              </a:rPr>
              <a:t> </a:t>
            </a:r>
            <a:r>
              <a:rPr lang="zh-CN" altLang="en-US" sz="2000" b="1" dirty="0">
                <a:solidFill>
                  <a:srgbClr val="0000FF"/>
                </a:solidFill>
                <a:latin typeface="楷体_GB2312" panose="02010609030101010101" pitchFamily="49" charset="-122"/>
                <a:ea typeface="楷体_GB2312" panose="02010609030101010101" pitchFamily="49" charset="-122"/>
              </a:rPr>
              <a:t>存储系统：</a:t>
            </a:r>
            <a:r>
              <a:rPr lang="zh-CN" altLang="en-US" sz="2000" b="1" dirty="0">
                <a:latin typeface="楷体_GB2312" panose="02010609030101010101" pitchFamily="49" charset="-122"/>
                <a:ea typeface="楷体_GB2312" panose="02010609030101010101" pitchFamily="49" charset="-122"/>
              </a:rPr>
              <a:t>最小编址单位、编址方式、主存容量、最大可编址空间</a:t>
            </a:r>
          </a:p>
          <a:p>
            <a:pPr indent="304800">
              <a:buClr>
                <a:schemeClr val="tx1"/>
              </a:buClr>
              <a:buChar char="•"/>
            </a:pPr>
            <a:r>
              <a:rPr lang="zh-CN" altLang="en-US" sz="2000" b="1" dirty="0">
                <a:latin typeface="楷体_GB2312" panose="02010609030101010101" pitchFamily="49" charset="-122"/>
                <a:ea typeface="楷体_GB2312" panose="02010609030101010101" pitchFamily="49" charset="-122"/>
              </a:rPr>
              <a:t> </a:t>
            </a:r>
            <a:r>
              <a:rPr lang="zh-CN" altLang="en-US" sz="2000" b="1" dirty="0">
                <a:solidFill>
                  <a:srgbClr val="0000FF"/>
                </a:solidFill>
                <a:latin typeface="楷体_GB2312" panose="02010609030101010101" pitchFamily="49" charset="-122"/>
                <a:ea typeface="楷体_GB2312" panose="02010609030101010101" pitchFamily="49" charset="-122"/>
              </a:rPr>
              <a:t>中断机构：</a:t>
            </a:r>
            <a:r>
              <a:rPr lang="zh-CN" altLang="en-US" sz="2000" b="1" dirty="0">
                <a:latin typeface="楷体_GB2312" panose="02010609030101010101" pitchFamily="49" charset="-122"/>
                <a:ea typeface="楷体_GB2312" panose="02010609030101010101" pitchFamily="49" charset="-122"/>
              </a:rPr>
              <a:t>中断类型、中断级别，以及中断响应方式等</a:t>
            </a:r>
          </a:p>
          <a:p>
            <a:pPr indent="304800">
              <a:buClr>
                <a:schemeClr val="tx1"/>
              </a:buClr>
              <a:buChar char="•"/>
            </a:pPr>
            <a:r>
              <a:rPr lang="zh-CN" altLang="en-US" sz="2000" b="1" dirty="0">
                <a:latin typeface="楷体_GB2312" panose="02010609030101010101" pitchFamily="49" charset="-122"/>
                <a:ea typeface="楷体_GB2312" panose="02010609030101010101" pitchFamily="49" charset="-122"/>
              </a:rPr>
              <a:t> </a:t>
            </a:r>
            <a:r>
              <a:rPr lang="zh-CN" altLang="en-US" sz="2000" b="1" dirty="0">
                <a:solidFill>
                  <a:srgbClr val="0000FF"/>
                </a:solidFill>
                <a:latin typeface="楷体_GB2312" panose="02010609030101010101" pitchFamily="49" charset="-122"/>
                <a:ea typeface="楷体_GB2312" panose="02010609030101010101" pitchFamily="49" charset="-122"/>
              </a:rPr>
              <a:t>输入输出结构：</a:t>
            </a:r>
            <a:r>
              <a:rPr lang="zh-CN" altLang="en-US" sz="2000" b="1" dirty="0">
                <a:latin typeface="楷体_GB2312" panose="02010609030101010101" pitchFamily="49" charset="-122"/>
                <a:ea typeface="楷体_GB2312" panose="02010609030101010101" pitchFamily="49" charset="-122"/>
              </a:rPr>
              <a:t>输入输出的连接方式、处理机</a:t>
            </a:r>
            <a:r>
              <a:rPr lang="en-US" altLang="zh-CN" sz="2000" b="1">
                <a:latin typeface="楷体_GB2312" panose="02010609030101010101" pitchFamily="49" charset="-122"/>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存储器与输入输出设备间的数据交换方式、数据交换过程的控制</a:t>
            </a:r>
          </a:p>
          <a:p>
            <a:pPr indent="304800">
              <a:buClr>
                <a:schemeClr val="tx1"/>
              </a:buClr>
              <a:buChar char="•"/>
            </a:pPr>
            <a:r>
              <a:rPr lang="zh-CN" altLang="en-US" sz="2000" b="1" dirty="0">
                <a:latin typeface="楷体_GB2312" panose="02010609030101010101" pitchFamily="49" charset="-122"/>
                <a:ea typeface="楷体_GB2312" panose="02010609030101010101" pitchFamily="49" charset="-122"/>
              </a:rPr>
              <a:t> </a:t>
            </a:r>
            <a:r>
              <a:rPr lang="zh-CN" altLang="en-US" sz="2000" b="1" dirty="0">
                <a:solidFill>
                  <a:srgbClr val="0000FF"/>
                </a:solidFill>
                <a:latin typeface="楷体_GB2312" panose="02010609030101010101" pitchFamily="49" charset="-122"/>
                <a:ea typeface="楷体_GB2312" panose="02010609030101010101" pitchFamily="49" charset="-122"/>
              </a:rPr>
              <a:t>信息保护：</a:t>
            </a:r>
            <a:r>
              <a:rPr lang="zh-CN" altLang="en-US" sz="2000" b="1" dirty="0">
                <a:latin typeface="楷体_GB2312" panose="02010609030101010101" pitchFamily="49" charset="-122"/>
                <a:ea typeface="楷体_GB2312" panose="02010609030101010101" pitchFamily="49" charset="-122"/>
              </a:rPr>
              <a:t>信息保护方式、硬件信息保护机制。</a:t>
            </a:r>
          </a:p>
          <a:p>
            <a:pPr indent="304800" eaLnBrk="0" hangingPunct="0">
              <a:buClr>
                <a:schemeClr val="tx1"/>
              </a:buClr>
              <a:buChar char="•"/>
            </a:pPr>
            <a:endParaRPr lang="zh-CN" altLang="en-US" sz="2000" b="1" dirty="0">
              <a:latin typeface="楷体_GB2312" panose="02010609030101010101" pitchFamily="49" charset="-122"/>
              <a:ea typeface="楷体_GB2312" panose="0201060903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Rot="1"/>
          </p:cNvSpPr>
          <p:nvPr/>
        </p:nvSpPr>
        <p:spPr>
          <a:xfrm>
            <a:off x="685800" y="304800"/>
            <a:ext cx="6913563" cy="642938"/>
          </a:xfrm>
          <a:prstGeom prst="rect">
            <a:avLst/>
          </a:prstGeom>
          <a:noFill/>
          <a:ln w="9525">
            <a:noFill/>
          </a:ln>
        </p:spPr>
        <p:txBody>
          <a:bodyPr anchor="b"/>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eaLnBrk="1" hangingPunct="1"/>
            <a:r>
              <a:rPr lang="zh-CN" altLang="en-US" sz="2800" b="0" dirty="0">
                <a:effectLst>
                  <a:outerShdw blurRad="38100" dist="38100" dir="2700000">
                    <a:srgbClr val="C0C0C0"/>
                  </a:outerShdw>
                </a:effectLst>
              </a:rPr>
              <a:t>程序控制方式举例</a:t>
            </a:r>
            <a:endParaRPr lang="en-US" altLang="zh-CN" sz="2800" b="0">
              <a:effectLst>
                <a:outerShdw blurRad="38100" dist="38100" dir="2700000">
                  <a:srgbClr val="C0C0C0"/>
                </a:outerShdw>
              </a:effectLst>
            </a:endParaRPr>
          </a:p>
        </p:txBody>
      </p:sp>
      <p:sp>
        <p:nvSpPr>
          <p:cNvPr id="75784" name="矩形 75783"/>
          <p:cNvSpPr/>
          <p:nvPr/>
        </p:nvSpPr>
        <p:spPr>
          <a:xfrm>
            <a:off x="1219200" y="2514283"/>
            <a:ext cx="1716088" cy="457200"/>
          </a:xfrm>
          <a:prstGeom prst="rect">
            <a:avLst/>
          </a:prstGeom>
          <a:noFill/>
          <a:ln w="9525">
            <a:noFill/>
          </a:ln>
        </p:spPr>
        <p:txBody>
          <a:bodyPr wrap="none" anchor="t">
            <a:spAutoFit/>
          </a:bodyPr>
          <a:lstStyle/>
          <a:p>
            <a:pPr>
              <a:buClr>
                <a:schemeClr val="tx1"/>
              </a:buClr>
              <a:buFont typeface="Arial" panose="020B0604020202020204" pitchFamily="34" charset="0"/>
              <a:buNone/>
            </a:pPr>
            <a:r>
              <a:rPr lang="zh-CN" altLang="en-US" sz="2400" b="1" dirty="0">
                <a:latin typeface="Comic Sans MS" panose="030F0702030302020204" pitchFamily="66" charset="0"/>
                <a:ea typeface="宋体" panose="02010600030101010101" pitchFamily="2" charset="-122"/>
              </a:rPr>
              <a:t>无条件控制</a:t>
            </a:r>
          </a:p>
        </p:txBody>
      </p:sp>
      <p:graphicFrame>
        <p:nvGraphicFramePr>
          <p:cNvPr id="5" name="对象 4"/>
          <p:cNvGraphicFramePr/>
          <p:nvPr>
            <p:custDataLst>
              <p:tags r:id="rId2"/>
            </p:custDataLst>
          </p:nvPr>
        </p:nvGraphicFramePr>
        <p:xfrm>
          <a:off x="4713605" y="457200"/>
          <a:ext cx="4037965" cy="2664460"/>
        </p:xfrm>
        <a:graphic>
          <a:graphicData uri="http://schemas.openxmlformats.org/presentationml/2006/ole">
            <mc:AlternateContent xmlns:mc="http://schemas.openxmlformats.org/markup-compatibility/2006">
              <mc:Choice xmlns:v="urn:schemas-microsoft-com:vml" Requires="v">
                <p:oleObj spid="_x0000_s6159" r:id="rId6" imgW="4800600" imgH="2901950" progId="Paint.Picture">
                  <p:embed/>
                </p:oleObj>
              </mc:Choice>
              <mc:Fallback>
                <p:oleObj r:id="rId6" imgW="4800600" imgH="2901950" progId="Paint.Picture">
                  <p:embed/>
                  <p:pic>
                    <p:nvPicPr>
                      <p:cNvPr id="0" name="图片 5"/>
                      <p:cNvPicPr/>
                      <p:nvPr/>
                    </p:nvPicPr>
                    <p:blipFill>
                      <a:blip r:embed="rId7"/>
                      <a:stretch>
                        <a:fillRect/>
                      </a:stretch>
                    </p:blipFill>
                    <p:spPr>
                      <a:xfrm>
                        <a:off x="4713605" y="457200"/>
                        <a:ext cx="4037965" cy="2664460"/>
                      </a:xfrm>
                      <a:prstGeom prst="rect">
                        <a:avLst/>
                      </a:prstGeom>
                    </p:spPr>
                  </p:pic>
                </p:oleObj>
              </mc:Fallback>
            </mc:AlternateContent>
          </a:graphicData>
        </a:graphic>
      </p:graphicFrame>
      <p:graphicFrame>
        <p:nvGraphicFramePr>
          <p:cNvPr id="7" name="对象 6"/>
          <p:cNvGraphicFramePr/>
          <p:nvPr>
            <p:custDataLst>
              <p:tags r:id="rId3"/>
            </p:custDataLst>
          </p:nvPr>
        </p:nvGraphicFramePr>
        <p:xfrm>
          <a:off x="533400" y="3200400"/>
          <a:ext cx="6383655" cy="3297555"/>
        </p:xfrm>
        <a:graphic>
          <a:graphicData uri="http://schemas.openxmlformats.org/presentationml/2006/ole">
            <mc:AlternateContent xmlns:mc="http://schemas.openxmlformats.org/markup-compatibility/2006">
              <mc:Choice xmlns:v="urn:schemas-microsoft-com:vml" Requires="v">
                <p:oleObj spid="_x0000_s6160" r:id="rId8" imgW="4330700" imgH="2520950" progId="Paint.Picture">
                  <p:embed/>
                </p:oleObj>
              </mc:Choice>
              <mc:Fallback>
                <p:oleObj r:id="rId8" imgW="4330700" imgH="2520950" progId="Paint.Picture">
                  <p:embed/>
                  <p:pic>
                    <p:nvPicPr>
                      <p:cNvPr id="0" name="图片 7"/>
                      <p:cNvPicPr/>
                      <p:nvPr/>
                    </p:nvPicPr>
                    <p:blipFill>
                      <a:blip r:embed="rId9"/>
                      <a:stretch>
                        <a:fillRect/>
                      </a:stretch>
                    </p:blipFill>
                    <p:spPr>
                      <a:xfrm>
                        <a:off x="533400" y="3200400"/>
                        <a:ext cx="6383655" cy="3297555"/>
                      </a:xfrm>
                      <a:prstGeom prst="rect">
                        <a:avLst/>
                      </a:prstGeom>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Rot="1"/>
          </p:cNvSpPr>
          <p:nvPr/>
        </p:nvSpPr>
        <p:spPr>
          <a:xfrm>
            <a:off x="685800" y="304800"/>
            <a:ext cx="6913563" cy="642938"/>
          </a:xfrm>
          <a:prstGeom prst="rect">
            <a:avLst/>
          </a:prstGeom>
          <a:noFill/>
          <a:ln w="9525">
            <a:noFill/>
          </a:ln>
        </p:spPr>
        <p:txBody>
          <a:bodyPr anchor="b"/>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eaLnBrk="1" hangingPunct="1"/>
            <a:r>
              <a:rPr lang="zh-CN" altLang="en-US" sz="2800" b="0" dirty="0">
                <a:effectLst>
                  <a:outerShdw blurRad="38100" dist="38100" dir="2700000">
                    <a:srgbClr val="C0C0C0"/>
                  </a:outerShdw>
                </a:effectLst>
              </a:rPr>
              <a:t>程序控制方式举例</a:t>
            </a:r>
            <a:endParaRPr lang="en-US" altLang="zh-CN" sz="2800" b="0">
              <a:effectLst>
                <a:outerShdw blurRad="38100" dist="38100" dir="2700000">
                  <a:srgbClr val="C0C0C0"/>
                </a:outerShdw>
              </a:effectLst>
            </a:endParaRPr>
          </a:p>
        </p:txBody>
      </p:sp>
      <p:sp>
        <p:nvSpPr>
          <p:cNvPr id="75793" name="矩形 75792"/>
          <p:cNvSpPr/>
          <p:nvPr/>
        </p:nvSpPr>
        <p:spPr>
          <a:xfrm>
            <a:off x="4191000" y="5638800"/>
            <a:ext cx="1409700" cy="457200"/>
          </a:xfrm>
          <a:prstGeom prst="rect">
            <a:avLst/>
          </a:prstGeom>
          <a:noFill/>
          <a:ln w="9525">
            <a:noFill/>
          </a:ln>
        </p:spPr>
        <p:txBody>
          <a:bodyPr wrap="none" anchor="t">
            <a:spAutoFit/>
          </a:bodyPr>
          <a:lstStyle/>
          <a:p>
            <a:pPr>
              <a:buClr>
                <a:schemeClr val="tx1"/>
              </a:buClr>
              <a:buFont typeface="Arial" panose="020B0604020202020204" pitchFamily="34" charset="0"/>
              <a:buNone/>
            </a:pPr>
            <a:r>
              <a:rPr lang="zh-CN" altLang="en-US" sz="2400" b="1" dirty="0">
                <a:latin typeface="Comic Sans MS" panose="030F0702030302020204" pitchFamily="66" charset="0"/>
                <a:ea typeface="宋体" panose="02010600030101010101" pitchFamily="2" charset="-122"/>
              </a:rPr>
              <a:t>条件控制</a:t>
            </a:r>
          </a:p>
        </p:txBody>
      </p:sp>
      <p:graphicFrame>
        <p:nvGraphicFramePr>
          <p:cNvPr id="2" name="对象 1"/>
          <p:cNvGraphicFramePr/>
          <p:nvPr>
            <p:custDataLst>
              <p:tags r:id="rId2"/>
            </p:custDataLst>
          </p:nvPr>
        </p:nvGraphicFramePr>
        <p:xfrm>
          <a:off x="1143000" y="1406525"/>
          <a:ext cx="7239635" cy="4003675"/>
        </p:xfrm>
        <a:graphic>
          <a:graphicData uri="http://schemas.openxmlformats.org/presentationml/2006/ole">
            <mc:AlternateContent xmlns:mc="http://schemas.openxmlformats.org/markup-compatibility/2006">
              <mc:Choice xmlns:v="urn:schemas-microsoft-com:vml" Requires="v">
                <p:oleObj spid="_x0000_s7178" r:id="rId5" imgW="5257800" imgH="2774950" progId="Paint.Picture">
                  <p:embed/>
                </p:oleObj>
              </mc:Choice>
              <mc:Fallback>
                <p:oleObj r:id="rId5" imgW="5257800" imgH="2774950" progId="Paint.Picture">
                  <p:embed/>
                  <p:pic>
                    <p:nvPicPr>
                      <p:cNvPr id="0" name="图片 2"/>
                      <p:cNvPicPr/>
                      <p:nvPr/>
                    </p:nvPicPr>
                    <p:blipFill>
                      <a:blip r:embed="rId6"/>
                      <a:stretch>
                        <a:fillRect/>
                      </a:stretch>
                    </p:blipFill>
                    <p:spPr>
                      <a:xfrm>
                        <a:off x="1143000" y="1406525"/>
                        <a:ext cx="7239635" cy="4003675"/>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Rot="1"/>
          </p:cNvSpPr>
          <p:nvPr/>
        </p:nvSpPr>
        <p:spPr>
          <a:xfrm>
            <a:off x="1524000" y="304800"/>
            <a:ext cx="5996305" cy="643255"/>
          </a:xfrm>
          <a:prstGeom prst="rect">
            <a:avLst/>
          </a:prstGeom>
          <a:noFill/>
          <a:ln w="9525">
            <a:noFill/>
          </a:ln>
        </p:spPr>
        <p:txBody>
          <a:bodyPr anchor="b"/>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eaLnBrk="1" hangingPunct="1"/>
            <a:r>
              <a:rPr lang="zh-CN" altLang="en-US" sz="2800" dirty="0">
                <a:effectLst>
                  <a:outerShdw blurRad="38100" dist="38100" dir="2700000">
                    <a:srgbClr val="C0C0C0"/>
                  </a:outerShdw>
                </a:effectLst>
              </a:rPr>
              <a:t>输入输出控制方式</a:t>
            </a:r>
            <a:r>
              <a:rPr lang="en-US" altLang="zh-CN" sz="2800">
                <a:effectLst>
                  <a:outerShdw blurRad="38100" dist="38100" dir="2700000">
                    <a:srgbClr val="C0C0C0"/>
                  </a:outerShdw>
                </a:effectLst>
              </a:rPr>
              <a:t>——</a:t>
            </a:r>
            <a:r>
              <a:rPr lang="zh-CN" altLang="en-US" sz="2800" dirty="0">
                <a:solidFill>
                  <a:srgbClr val="FF00FF"/>
                </a:solidFill>
                <a:effectLst>
                  <a:outerShdw blurRad="38100" dist="38100" dir="2700000">
                    <a:srgbClr val="C0C0C0"/>
                  </a:outerShdw>
                </a:effectLst>
              </a:rPr>
              <a:t>中断控制方式</a:t>
            </a:r>
          </a:p>
        </p:txBody>
      </p:sp>
      <p:sp>
        <p:nvSpPr>
          <p:cNvPr id="76803" name="矩形 76802"/>
          <p:cNvSpPr/>
          <p:nvPr/>
        </p:nvSpPr>
        <p:spPr>
          <a:xfrm>
            <a:off x="712788" y="1295400"/>
            <a:ext cx="3783012" cy="3962400"/>
          </a:xfrm>
          <a:noFill/>
          <a:ln w="22225" cap="flat" cmpd="sng">
            <a:solidFill>
              <a:srgbClr val="00FFFF"/>
            </a:solidFill>
            <a:prstDash val="lgDash"/>
            <a:headEnd type="none" w="med" len="med"/>
            <a:tailEnd type="none" w="med" len="med"/>
          </a:ln>
        </p:spPr>
        <p:txBody>
          <a:bodyPr/>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stStyle>
          <a:p>
            <a:pPr marL="0" lvl="0" indent="0">
              <a:lnSpc>
                <a:spcPct val="150000"/>
              </a:lnSpc>
              <a:spcBef>
                <a:spcPct val="0"/>
              </a:spcBef>
              <a:buClr>
                <a:srgbClr val="66FFFF"/>
              </a:buClr>
              <a:buFont typeface="Wingdings" panose="05000000000000000000" pitchFamily="2" charset="2"/>
              <a:buNone/>
            </a:pPr>
            <a:r>
              <a:rPr lang="zh-CN" altLang="en-US" dirty="0">
                <a:solidFill>
                  <a:srgbClr val="800000"/>
                </a:solidFill>
                <a:effectLst>
                  <a:outerShdw blurRad="38100" dist="38100" dir="2700000">
                    <a:srgbClr val="C0C0C0"/>
                  </a:outerShdw>
                </a:effectLst>
                <a:latin typeface="Times New Roman" panose="02020603050405020304" pitchFamily="18" charset="0"/>
              </a:rPr>
              <a:t> </a:t>
            </a:r>
            <a:r>
              <a:rPr lang="zh-CN" altLang="en-US" dirty="0">
                <a:solidFill>
                  <a:srgbClr val="0000FF"/>
                </a:solidFill>
                <a:effectLst>
                  <a:outerShdw blurRad="38100" dist="38100" dir="2700000">
                    <a:srgbClr val="C0C0C0"/>
                  </a:outerShdw>
                </a:effectLst>
                <a:latin typeface="Times New Roman" panose="02020603050405020304" pitchFamily="18" charset="0"/>
                <a:ea typeface="楷体_GB2312" panose="02010609030101010101" pitchFamily="49" charset="-122"/>
              </a:rPr>
              <a:t>中断</a:t>
            </a:r>
            <a:r>
              <a:rPr lang="en-US" altLang="zh-CN">
                <a:solidFill>
                  <a:srgbClr val="0000FF"/>
                </a:solidFill>
                <a:effectLst>
                  <a:outerShdw blurRad="38100" dist="38100" dir="2700000">
                    <a:srgbClr val="C0C0C0"/>
                  </a:outerShdw>
                </a:effectLst>
                <a:latin typeface="Times New Roman" panose="02020603050405020304" pitchFamily="18" charset="0"/>
                <a:ea typeface="楷体_GB2312" panose="02010609030101010101" pitchFamily="49" charset="-122"/>
              </a:rPr>
              <a:t>:</a:t>
            </a:r>
            <a:endParaRPr lang="en-US" altLang="zh-CN" sz="2400">
              <a:solidFill>
                <a:srgbClr val="0000FF"/>
              </a:solidFill>
              <a:effectLst>
                <a:outerShdw blurRad="38100" dist="38100" dir="2700000">
                  <a:srgbClr val="C0C0C0"/>
                </a:outerShdw>
              </a:effectLst>
              <a:latin typeface="Times New Roman" panose="02020603050405020304" pitchFamily="18" charset="0"/>
              <a:ea typeface="楷体_GB2312" panose="02010609030101010101" pitchFamily="49" charset="-122"/>
            </a:endParaRPr>
          </a:p>
          <a:p>
            <a:pPr marL="0" lvl="0" indent="0">
              <a:lnSpc>
                <a:spcPct val="150000"/>
              </a:lnSpc>
              <a:spcBef>
                <a:spcPct val="0"/>
              </a:spcBef>
              <a:buClr>
                <a:srgbClr val="66FFFF"/>
              </a:buClr>
              <a:buFont typeface="Wingdings" panose="05000000000000000000" pitchFamily="2" charset="2"/>
              <a:buNone/>
            </a:pPr>
            <a:r>
              <a:rPr lang="zh-CN" altLang="en-US" sz="2400" dirty="0">
                <a:solidFill>
                  <a:srgbClr val="0000FF"/>
                </a:solidFill>
                <a:latin typeface="Times New Roman" panose="02020603050405020304" pitchFamily="18" charset="0"/>
                <a:ea typeface="楷体_GB2312" panose="02010609030101010101" pitchFamily="49" charset="-122"/>
              </a:rPr>
              <a:t>        </a:t>
            </a:r>
            <a:r>
              <a:rPr lang="zh-CN" altLang="en-US" sz="2400" dirty="0">
                <a:latin typeface="楷体_GB2312" panose="02010609030101010101" pitchFamily="49" charset="-122"/>
                <a:ea typeface="楷体_GB2312" panose="02010609030101010101" pitchFamily="49" charset="-122"/>
              </a:rPr>
              <a:t>是指</a:t>
            </a:r>
            <a:r>
              <a:rPr lang="en-US" altLang="zh-CN" sz="2400">
                <a:latin typeface="楷体_GB2312" panose="02010609030101010101" pitchFamily="49" charset="-122"/>
                <a:ea typeface="楷体_GB2312" panose="02010609030101010101" pitchFamily="49" charset="-122"/>
              </a:rPr>
              <a:t>CPU</a:t>
            </a:r>
            <a:r>
              <a:rPr lang="zh-CN" altLang="en-US" sz="2400" dirty="0">
                <a:latin typeface="楷体_GB2312" panose="02010609030101010101" pitchFamily="49" charset="-122"/>
                <a:ea typeface="楷体_GB2312" panose="02010609030101010101" pitchFamily="49" charset="-122"/>
              </a:rPr>
              <a:t>在执行正常程序时，为处理一些紧急发生的情况，</a:t>
            </a:r>
            <a:r>
              <a:rPr lang="zh-CN" altLang="en-US" sz="2400" dirty="0">
                <a:solidFill>
                  <a:srgbClr val="FF0000"/>
                </a:solidFill>
                <a:latin typeface="楷体_GB2312" panose="02010609030101010101" pitchFamily="49" charset="-122"/>
                <a:ea typeface="楷体_GB2312" panose="02010609030101010101" pitchFamily="49" charset="-122"/>
              </a:rPr>
              <a:t>暂时中止当前程序，</a:t>
            </a:r>
            <a:r>
              <a:rPr lang="zh-CN" altLang="en-US" sz="2400" dirty="0">
                <a:latin typeface="楷体_GB2312" panose="02010609030101010101" pitchFamily="49" charset="-122"/>
                <a:ea typeface="楷体_GB2312" panose="02010609030101010101" pitchFamily="49" charset="-122"/>
              </a:rPr>
              <a:t>转而对该紧急事件进行处理，并在处理完后返回正常程序的过程。</a:t>
            </a:r>
            <a:r>
              <a:rPr lang="zh-CN" altLang="en-US" sz="2400" dirty="0">
                <a:latin typeface="Times New Roman" panose="02020603050405020304" pitchFamily="18" charset="0"/>
                <a:ea typeface="楷体_GB2312" panose="02010609030101010101" pitchFamily="49" charset="-122"/>
              </a:rPr>
              <a:t> </a:t>
            </a:r>
          </a:p>
        </p:txBody>
      </p:sp>
      <p:sp>
        <p:nvSpPr>
          <p:cNvPr id="76804" name="矩形 76803"/>
          <p:cNvSpPr/>
          <p:nvPr/>
        </p:nvSpPr>
        <p:spPr>
          <a:xfrm>
            <a:off x="4800600" y="1447800"/>
            <a:ext cx="4038600" cy="609600"/>
          </a:xfrm>
          <a:noFill/>
          <a:ln w="9525">
            <a:noFill/>
          </a:ln>
        </p:spPr>
        <p:txBody>
          <a:bodyPr/>
          <a:lstStyle>
            <a:lvl1pPr lvl="0"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algn="l"/>
            <a:r>
              <a:rPr lang="zh-CN" altLang="en-US" sz="2400" dirty="0">
                <a:solidFill>
                  <a:srgbClr val="000099"/>
                </a:solidFill>
                <a:ea typeface="华文行楷" panose="02010800040101010101" pitchFamily="2" charset="-122"/>
              </a:rPr>
              <a:t>烧水的过程</a:t>
            </a:r>
          </a:p>
        </p:txBody>
      </p:sp>
      <p:sp>
        <p:nvSpPr>
          <p:cNvPr id="76805" name="矩形 76804"/>
          <p:cNvSpPr/>
          <p:nvPr/>
        </p:nvSpPr>
        <p:spPr>
          <a:xfrm>
            <a:off x="4876800" y="2133600"/>
            <a:ext cx="3962400" cy="1066800"/>
          </a:xfrm>
          <a:noFill/>
          <a:ln w="9525">
            <a:noFill/>
          </a:ln>
        </p:spPr>
        <p:txBody>
          <a:bodyPr/>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algn="l">
              <a:lnSpc>
                <a:spcPct val="150000"/>
              </a:lnSpc>
            </a:pPr>
            <a:r>
              <a:rPr lang="zh-CN" altLang="en-US" sz="1800" dirty="0">
                <a:solidFill>
                  <a:srgbClr val="FF0000"/>
                </a:solidFill>
                <a:ea typeface="黑体" panose="02010609060101010101" pitchFamily="2" charset="-122"/>
              </a:rPr>
              <a:t>方式</a:t>
            </a:r>
            <a:r>
              <a:rPr lang="en-US" altLang="zh-CN" sz="1800">
                <a:solidFill>
                  <a:srgbClr val="FF0000"/>
                </a:solidFill>
                <a:ea typeface="黑体" panose="02010609060101010101" pitchFamily="2" charset="-122"/>
              </a:rPr>
              <a:t>1</a:t>
            </a:r>
            <a:r>
              <a:rPr lang="zh-CN" altLang="en-US" sz="1800" dirty="0">
                <a:solidFill>
                  <a:srgbClr val="FF0000"/>
                </a:solidFill>
                <a:ea typeface="黑体" panose="02010609060101010101" pitchFamily="2" charset="-122"/>
              </a:rPr>
              <a:t>：查询</a:t>
            </a:r>
            <a:br>
              <a:rPr lang="zh-CN" altLang="en-US" sz="1800" dirty="0">
                <a:solidFill>
                  <a:srgbClr val="000099"/>
                </a:solidFill>
                <a:ea typeface="黑体" panose="02010609060101010101" pitchFamily="2" charset="-122"/>
              </a:rPr>
            </a:br>
            <a:r>
              <a:rPr lang="zh-CN" altLang="en-US" sz="1800" dirty="0">
                <a:solidFill>
                  <a:srgbClr val="000099"/>
                </a:solidFill>
                <a:ea typeface="黑体" panose="02010609060101010101" pitchFamily="2" charset="-122"/>
              </a:rPr>
              <a:t>     缺点：不停地往返于厨房和卧室</a:t>
            </a:r>
          </a:p>
        </p:txBody>
      </p:sp>
      <p:sp>
        <p:nvSpPr>
          <p:cNvPr id="76806" name="矩形 76805"/>
          <p:cNvSpPr/>
          <p:nvPr/>
        </p:nvSpPr>
        <p:spPr>
          <a:xfrm>
            <a:off x="4876800" y="3733800"/>
            <a:ext cx="4114800" cy="1709738"/>
          </a:xfrm>
          <a:noFill/>
          <a:ln w="9525">
            <a:noFill/>
          </a:ln>
        </p:spPr>
        <p:txBody>
          <a:bodyPr/>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algn="l">
              <a:lnSpc>
                <a:spcPct val="150000"/>
              </a:lnSpc>
            </a:pPr>
            <a:r>
              <a:rPr lang="zh-CN" altLang="en-US" sz="1800" dirty="0">
                <a:solidFill>
                  <a:srgbClr val="FF0000"/>
                </a:solidFill>
                <a:ea typeface="黑体" panose="02010609060101010101" pitchFamily="2" charset="-122"/>
              </a:rPr>
              <a:t>方式</a:t>
            </a:r>
            <a:r>
              <a:rPr lang="en-US" altLang="zh-CN" sz="1800">
                <a:solidFill>
                  <a:srgbClr val="FF0000"/>
                </a:solidFill>
                <a:ea typeface="黑体" panose="02010609060101010101" pitchFamily="2" charset="-122"/>
              </a:rPr>
              <a:t>2</a:t>
            </a:r>
            <a:r>
              <a:rPr lang="zh-CN" altLang="en-US" sz="1800" dirty="0">
                <a:solidFill>
                  <a:srgbClr val="FF0000"/>
                </a:solidFill>
                <a:ea typeface="黑体" panose="02010609060101010101" pitchFamily="2" charset="-122"/>
              </a:rPr>
              <a:t>：中断机制</a:t>
            </a:r>
            <a:br>
              <a:rPr lang="zh-CN" altLang="en-US" sz="1800" dirty="0">
                <a:solidFill>
                  <a:srgbClr val="FF0000"/>
                </a:solidFill>
                <a:ea typeface="黑体" panose="02010609060101010101" pitchFamily="2" charset="-122"/>
              </a:rPr>
            </a:br>
            <a:r>
              <a:rPr lang="zh-CN" altLang="en-US" sz="1800" dirty="0">
                <a:solidFill>
                  <a:srgbClr val="000099"/>
                </a:solidFill>
                <a:ea typeface="黑体" panose="02010609060101010101" pitchFamily="2" charset="-122"/>
              </a:rPr>
              <a:t>     优点：可以同时做多件事情</a:t>
            </a:r>
            <a:r>
              <a:rPr lang="zh-CN" altLang="en-US" sz="1800" dirty="0">
                <a:solidFill>
                  <a:srgbClr val="009900"/>
                </a:solidFill>
                <a:ea typeface="黑体" panose="02010609060101010101" pitchFamily="2" charset="-122"/>
              </a:rPr>
              <a:t>或</a:t>
            </a:r>
            <a:br>
              <a:rPr lang="zh-CN" altLang="en-US" sz="1800" dirty="0">
                <a:solidFill>
                  <a:srgbClr val="009900"/>
                </a:solidFill>
                <a:ea typeface="黑体" panose="02010609060101010101" pitchFamily="2" charset="-122"/>
              </a:rPr>
            </a:br>
            <a:r>
              <a:rPr lang="zh-CN" altLang="en-US" sz="1800" dirty="0">
                <a:solidFill>
                  <a:srgbClr val="009900"/>
                </a:solidFill>
                <a:ea typeface="黑体" panose="02010609060101010101" pitchFamily="2" charset="-122"/>
              </a:rPr>
              <a:t>                处理紧急情况</a:t>
            </a:r>
          </a:p>
        </p:txBody>
      </p:sp>
      <p:cxnSp>
        <p:nvCxnSpPr>
          <p:cNvPr id="2" name="直接连接符 1"/>
          <p:cNvCxnSpPr/>
          <p:nvPr/>
        </p:nvCxnSpPr>
        <p:spPr>
          <a:xfrm>
            <a:off x="4631055" y="1236345"/>
            <a:ext cx="17145" cy="46310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804"/>
                                        </p:tgtEl>
                                        <p:attrNameLst>
                                          <p:attrName>style.visibility</p:attrName>
                                        </p:attrNameLst>
                                      </p:cBhvr>
                                      <p:to>
                                        <p:strVal val="visible"/>
                                      </p:to>
                                    </p:set>
                                    <p:animEffect transition="in" filter="wipe(left)">
                                      <p:cBhvr>
                                        <p:cTn id="7" dur="500"/>
                                        <p:tgtEl>
                                          <p:spTgt spid="768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6805"/>
                                        </p:tgtEl>
                                        <p:attrNameLst>
                                          <p:attrName>style.visibility</p:attrName>
                                        </p:attrNameLst>
                                      </p:cBhvr>
                                      <p:to>
                                        <p:strVal val="visible"/>
                                      </p:to>
                                    </p:set>
                                    <p:animEffect transition="in" filter="wipe(down)">
                                      <p:cBhvr>
                                        <p:cTn id="12" dur="500"/>
                                        <p:tgtEl>
                                          <p:spTgt spid="768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6806"/>
                                        </p:tgtEl>
                                        <p:attrNameLst>
                                          <p:attrName>style.visibility</p:attrName>
                                        </p:attrNameLst>
                                      </p:cBhvr>
                                      <p:to>
                                        <p:strVal val="visible"/>
                                      </p:to>
                                    </p:set>
                                    <p:animEffect transition="in" filter="wipe(down)">
                                      <p:cBhvr>
                                        <p:cTn id="17" dur="500"/>
                                        <p:tgtEl>
                                          <p:spTgt spid="7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5" grpId="0"/>
      <p:bldP spid="7680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77825"/>
          <p:cNvSpPr/>
          <p:nvPr/>
        </p:nvSpPr>
        <p:spPr>
          <a:xfrm>
            <a:off x="228600" y="1295400"/>
            <a:ext cx="3960813" cy="4897438"/>
          </a:xfrm>
          <a:noFill/>
          <a:ln w="9525">
            <a:noFill/>
          </a:ln>
        </p:spPr>
        <p:txBody>
          <a:bodyPr/>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stStyle>
          <a:p>
            <a:pPr lvl="0" algn="just">
              <a:lnSpc>
                <a:spcPct val="120000"/>
              </a:lnSpc>
              <a:buClr>
                <a:schemeClr val="tx1"/>
              </a:buClr>
            </a:pPr>
            <a:r>
              <a:rPr lang="zh-CN" altLang="en-US" sz="2000">
                <a:latin typeface="楷体_GB2312" panose="02010609030101010101" pitchFamily="49" charset="-122"/>
                <a:ea typeface="楷体_GB2312" panose="02010609030101010101" pitchFamily="49" charset="-122"/>
              </a:rPr>
              <a:t>在</a:t>
            </a:r>
            <a:r>
              <a:rPr lang="en-US" altLang="zh-CN" sz="2000">
                <a:latin typeface="楷体_GB2312" panose="02010609030101010101" pitchFamily="49" charset="-122"/>
                <a:ea typeface="楷体_GB2312" panose="02010609030101010101" pitchFamily="49" charset="-122"/>
              </a:rPr>
              <a:t>CPU</a:t>
            </a:r>
            <a:r>
              <a:rPr lang="zh-CN" altLang="en-US" sz="2000" dirty="0">
                <a:latin typeface="楷体_GB2312" panose="02010609030101010101" pitchFamily="49" charset="-122"/>
                <a:ea typeface="楷体_GB2312" panose="02010609030101010101" pitchFamily="49" charset="-122"/>
              </a:rPr>
              <a:t>正常运行程序时，</a:t>
            </a:r>
          </a:p>
          <a:p>
            <a:pPr lvl="0" algn="just">
              <a:lnSpc>
                <a:spcPct val="120000"/>
              </a:lnSpc>
              <a:buClr>
                <a:schemeClr val="tx1"/>
              </a:buClr>
            </a:pPr>
            <a:r>
              <a:rPr lang="zh-CN" altLang="en-US" sz="2000" dirty="0">
                <a:latin typeface="楷体_GB2312" panose="02010609030101010101" pitchFamily="49" charset="-122"/>
                <a:ea typeface="楷体_GB2312" panose="02010609030101010101" pitchFamily="49" charset="-122"/>
              </a:rPr>
              <a:t>由于内部或外部某个</a:t>
            </a:r>
            <a:r>
              <a:rPr lang="zh-CN" altLang="en-US" sz="2000" dirty="0">
                <a:solidFill>
                  <a:srgbClr val="FF0000"/>
                </a:solidFill>
                <a:latin typeface="楷体_GB2312" panose="02010609030101010101" pitchFamily="49" charset="-122"/>
                <a:ea typeface="楷体_GB2312" panose="02010609030101010101" pitchFamily="49" charset="-122"/>
              </a:rPr>
              <a:t>非预料事件</a:t>
            </a:r>
            <a:r>
              <a:rPr lang="zh-CN" altLang="en-US" sz="2000" dirty="0">
                <a:latin typeface="楷体_GB2312" panose="02010609030101010101" pitchFamily="49" charset="-122"/>
                <a:ea typeface="楷体_GB2312" panose="02010609030101010101" pitchFamily="49" charset="-122"/>
              </a:rPr>
              <a:t>的发生，</a:t>
            </a:r>
          </a:p>
          <a:p>
            <a:pPr lvl="0" algn="just">
              <a:lnSpc>
                <a:spcPct val="120000"/>
              </a:lnSpc>
              <a:buClr>
                <a:schemeClr val="tx1"/>
              </a:buClr>
            </a:pPr>
            <a:r>
              <a:rPr lang="zh-CN" altLang="en-US" sz="2000" dirty="0">
                <a:latin typeface="楷体_GB2312" panose="02010609030101010101" pitchFamily="49" charset="-122"/>
                <a:ea typeface="楷体_GB2312" panose="02010609030101010101" pitchFamily="49" charset="-122"/>
              </a:rPr>
              <a:t>使</a:t>
            </a:r>
            <a:r>
              <a:rPr lang="en-US" altLang="zh-CN" sz="2000">
                <a:latin typeface="楷体_GB2312" panose="02010609030101010101" pitchFamily="49" charset="-122"/>
                <a:ea typeface="楷体_GB2312" panose="02010609030101010101" pitchFamily="49" charset="-122"/>
              </a:rPr>
              <a:t>CPU</a:t>
            </a:r>
            <a:r>
              <a:rPr lang="zh-CN" altLang="en-US" sz="2000" dirty="0">
                <a:latin typeface="楷体_GB2312" panose="02010609030101010101" pitchFamily="49" charset="-122"/>
                <a:ea typeface="楷体_GB2312" panose="02010609030101010101" pitchFamily="49" charset="-122"/>
              </a:rPr>
              <a:t>暂停正在运行的程序，</a:t>
            </a:r>
          </a:p>
          <a:p>
            <a:pPr lvl="0" algn="just">
              <a:lnSpc>
                <a:spcPct val="120000"/>
              </a:lnSpc>
              <a:buClr>
                <a:schemeClr val="tx1"/>
              </a:buClr>
            </a:pPr>
            <a:r>
              <a:rPr lang="zh-CN" altLang="en-US" sz="2000" dirty="0">
                <a:latin typeface="楷体_GB2312" panose="02010609030101010101" pitchFamily="49" charset="-122"/>
                <a:ea typeface="楷体_GB2312" panose="02010609030101010101" pitchFamily="49" charset="-122"/>
              </a:rPr>
              <a:t>而转去执行</a:t>
            </a:r>
            <a:r>
              <a:rPr lang="zh-CN" altLang="en-US" sz="2000" dirty="0">
                <a:solidFill>
                  <a:srgbClr val="0000FF"/>
                </a:solidFill>
                <a:latin typeface="楷体_GB2312" panose="02010609030101010101" pitchFamily="49" charset="-122"/>
                <a:ea typeface="楷体_GB2312" panose="02010609030101010101" pitchFamily="49" charset="-122"/>
              </a:rPr>
              <a:t>处理引起中断事件的程序</a:t>
            </a:r>
          </a:p>
          <a:p>
            <a:pPr lvl="0" algn="just">
              <a:lnSpc>
                <a:spcPct val="120000"/>
              </a:lnSpc>
              <a:buClr>
                <a:schemeClr val="tx1"/>
              </a:buClr>
              <a:buNone/>
            </a:pPr>
            <a:r>
              <a:rPr lang="zh-CN" altLang="en-US" sz="2000" dirty="0">
                <a:solidFill>
                  <a:srgbClr val="0000FF"/>
                </a:solidFill>
                <a:latin typeface="楷体_GB2312" panose="02010609030101010101" pitchFamily="49" charset="-122"/>
                <a:ea typeface="楷体_GB2312" panose="02010609030101010101" pitchFamily="49" charset="-122"/>
              </a:rPr>
              <a:t>    </a:t>
            </a:r>
            <a:r>
              <a:rPr lang="zh-CN" altLang="en-US" sz="2000" dirty="0">
                <a:solidFill>
                  <a:srgbClr val="FF0000"/>
                </a:solidFill>
                <a:latin typeface="楷体_GB2312" panose="02010609030101010101" pitchFamily="49" charset="-122"/>
                <a:ea typeface="楷体_GB2312" panose="02010609030101010101" pitchFamily="49" charset="-122"/>
              </a:rPr>
              <a:t>（中断服务子程序），</a:t>
            </a:r>
          </a:p>
          <a:p>
            <a:pPr lvl="0" algn="just">
              <a:lnSpc>
                <a:spcPct val="120000"/>
              </a:lnSpc>
              <a:buClr>
                <a:schemeClr val="tx1"/>
              </a:buClr>
              <a:buNone/>
            </a:pPr>
            <a:r>
              <a:rPr lang="zh-CN" altLang="en-US" sz="2000" dirty="0">
                <a:latin typeface="楷体_GB2312" panose="02010609030101010101" pitchFamily="49" charset="-122"/>
                <a:ea typeface="楷体_GB2312" panose="02010609030101010101" pitchFamily="49" charset="-122"/>
              </a:rPr>
              <a:t>五</a:t>
            </a:r>
            <a:r>
              <a:rPr lang="en-US" altLang="zh-CN" sz="2000">
                <a:latin typeface="楷体_GB2312" panose="02010609030101010101" pitchFamily="49" charset="-122"/>
                <a:ea typeface="楷体_GB2312" panose="02010609030101010101" pitchFamily="49" charset="-122"/>
              </a:rPr>
              <a:t>.</a:t>
            </a:r>
            <a:r>
              <a:rPr lang="zh-CN" altLang="en-US" sz="2000" dirty="0">
                <a:latin typeface="楷体_GB2312" panose="02010609030101010101" pitchFamily="49" charset="-122"/>
                <a:ea typeface="楷体_GB2312" panose="02010609030101010101" pitchFamily="49" charset="-122"/>
              </a:rPr>
              <a:t>然后再返回被中断了的程序，继续执行。</a:t>
            </a:r>
          </a:p>
          <a:p>
            <a:pPr lvl="0" algn="just">
              <a:lnSpc>
                <a:spcPct val="120000"/>
              </a:lnSpc>
              <a:buClr>
                <a:schemeClr val="tx1"/>
              </a:buClr>
              <a:buNone/>
            </a:pPr>
            <a:r>
              <a:rPr lang="zh-CN" altLang="en-US" sz="2000" dirty="0">
                <a:latin typeface="楷体_GB2312" panose="02010609030101010101" pitchFamily="49" charset="-122"/>
                <a:ea typeface="楷体_GB2312" panose="02010609030101010101" pitchFamily="49" charset="-122"/>
              </a:rPr>
              <a:t>六</a:t>
            </a:r>
            <a:r>
              <a:rPr lang="en-US" altLang="zh-CN" sz="2000">
                <a:latin typeface="楷体_GB2312" panose="02010609030101010101" pitchFamily="49" charset="-122"/>
                <a:ea typeface="楷体_GB2312" panose="02010609030101010101" pitchFamily="49" charset="-122"/>
              </a:rPr>
              <a:t>.</a:t>
            </a:r>
            <a:r>
              <a:rPr lang="zh-CN" altLang="en-US" sz="2000" dirty="0">
                <a:latin typeface="楷体_GB2312" panose="02010609030101010101" pitchFamily="49" charset="-122"/>
                <a:ea typeface="楷体_GB2312" panose="02010609030101010101" pitchFamily="49" charset="-122"/>
              </a:rPr>
              <a:t>这个过程就是计算机系统中的中断。</a:t>
            </a:r>
            <a:endParaRPr lang="zh-CN" altLang="en-US" sz="2000">
              <a:latin typeface="楷体_GB2312" panose="02010609030101010101" pitchFamily="49" charset="-122"/>
              <a:ea typeface="楷体_GB2312" panose="02010609030101010101" pitchFamily="49" charset="-122"/>
            </a:endParaRPr>
          </a:p>
        </p:txBody>
      </p:sp>
      <p:sp>
        <p:nvSpPr>
          <p:cNvPr id="77827" name="矩形 77826"/>
          <p:cNvSpPr/>
          <p:nvPr/>
        </p:nvSpPr>
        <p:spPr>
          <a:xfrm>
            <a:off x="2589530" y="341630"/>
            <a:ext cx="4855210" cy="648970"/>
          </a:xfrm>
          <a:noFill/>
          <a:ln w="9525">
            <a:noFill/>
          </a:ln>
        </p:spPr>
        <p:txBody>
          <a:bodyPr/>
          <a:lstStyle>
            <a:lvl1pPr lvl="0"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algn="l"/>
            <a:r>
              <a:rPr lang="zh-CN" altLang="en-US" sz="3200" dirty="0">
                <a:ea typeface="华文行楷" panose="02010800040101010101" pitchFamily="2" charset="-122"/>
              </a:rPr>
              <a:t>计算机中断的过程</a:t>
            </a:r>
          </a:p>
        </p:txBody>
      </p:sp>
      <p:sp>
        <p:nvSpPr>
          <p:cNvPr id="77828" name="矩形 77827"/>
          <p:cNvSpPr/>
          <p:nvPr/>
        </p:nvSpPr>
        <p:spPr>
          <a:xfrm>
            <a:off x="4319588" y="1989138"/>
            <a:ext cx="2181225" cy="3597275"/>
          </a:xfrm>
          <a:prstGeom prst="rect">
            <a:avLst/>
          </a:prstGeom>
          <a:noFill/>
          <a:ln w="9525">
            <a:noFill/>
          </a:ln>
        </p:spPr>
        <p:txBody>
          <a:bodyPr>
            <a:spAutoFit/>
          </a:bodyPr>
          <a:lstStyle/>
          <a:p>
            <a:pPr>
              <a:spcBef>
                <a:spcPct val="50000"/>
              </a:spcBef>
            </a:pPr>
            <a:r>
              <a:rPr lang="en-US" altLang="zh-CN" sz="2000" b="1">
                <a:latin typeface="Times New Roman" panose="02020603050405020304" pitchFamily="18" charset="0"/>
                <a:ea typeface="宋体" panose="02010600030101010101" pitchFamily="2" charset="-122"/>
              </a:rPr>
              <a:t>main ( ) </a:t>
            </a:r>
          </a:p>
          <a:p>
            <a:pPr>
              <a:spcBef>
                <a:spcPct val="50000"/>
              </a:spcBef>
            </a:pPr>
            <a:r>
              <a:rPr lang="en-US" altLang="zh-CN" sz="2000" b="1">
                <a:latin typeface="Times New Roman" panose="02020603050405020304" pitchFamily="18" charset="0"/>
                <a:ea typeface="宋体" panose="02010600030101010101" pitchFamily="2" charset="-122"/>
              </a:rPr>
              <a:t>{</a:t>
            </a:r>
          </a:p>
          <a:p>
            <a:pPr>
              <a:spcBef>
                <a:spcPct val="50000"/>
              </a:spcBef>
            </a:pPr>
            <a:r>
              <a:rPr lang="en-US" altLang="zh-CN" sz="2000" b="1">
                <a:latin typeface="Times New Roman" panose="02020603050405020304" pitchFamily="18" charset="0"/>
                <a:ea typeface="宋体" panose="02010600030101010101" pitchFamily="2" charset="-122"/>
              </a:rPr>
              <a:t>   </a:t>
            </a:r>
            <a:r>
              <a:rPr lang="en-US" altLang="zh-CN" sz="2000" b="1" err="1">
                <a:latin typeface="Times New Roman" panose="02020603050405020304" pitchFamily="18" charset="0"/>
                <a:ea typeface="宋体" panose="02010600030101010101" pitchFamily="2" charset="-122"/>
              </a:rPr>
              <a:t>int</a:t>
            </a:r>
            <a:r>
              <a:rPr lang="en-US" altLang="zh-CN" sz="2000" b="1">
                <a:latin typeface="Times New Roman" panose="02020603050405020304" pitchFamily="18" charset="0"/>
                <a:ea typeface="宋体" panose="02010600030101010101" pitchFamily="2" charset="-122"/>
              </a:rPr>
              <a:t> a</a:t>
            </a:r>
            <a:r>
              <a:rPr lang="zh-CN" altLang="en-US" sz="2000" b="1" dirty="0">
                <a:latin typeface="Times New Roman" panose="02020603050405020304" pitchFamily="18" charset="0"/>
                <a:ea typeface="宋体" panose="02010600030101010101" pitchFamily="2" charset="-122"/>
              </a:rPr>
              <a:t>, </a:t>
            </a:r>
            <a:r>
              <a:rPr lang="en-US" altLang="zh-CN" sz="2000" b="1">
                <a:latin typeface="Times New Roman" panose="02020603050405020304" pitchFamily="18" charset="0"/>
                <a:ea typeface="宋体" panose="02010600030101010101" pitchFamily="2" charset="-122"/>
              </a:rPr>
              <a:t>b, sum; </a:t>
            </a:r>
          </a:p>
          <a:p>
            <a:pPr>
              <a:spcBef>
                <a:spcPct val="50000"/>
              </a:spcBef>
            </a:pPr>
            <a:r>
              <a:rPr lang="en-US" altLang="zh-CN" sz="2000" b="1">
                <a:latin typeface="Times New Roman" panose="02020603050405020304" pitchFamily="18" charset="0"/>
                <a:ea typeface="宋体" panose="02010600030101010101" pitchFamily="2" charset="-122"/>
              </a:rPr>
              <a:t>   a=123; </a:t>
            </a:r>
          </a:p>
          <a:p>
            <a:pPr>
              <a:spcBef>
                <a:spcPct val="50000"/>
              </a:spcBef>
            </a:pPr>
            <a:r>
              <a:rPr lang="en-US" altLang="zh-CN" sz="2000" b="1">
                <a:latin typeface="Times New Roman" panose="02020603050405020304" pitchFamily="18" charset="0"/>
                <a:ea typeface="宋体" panose="02010600030101010101" pitchFamily="2" charset="-122"/>
              </a:rPr>
              <a:t>   b=456;   </a:t>
            </a:r>
          </a:p>
          <a:p>
            <a:pPr>
              <a:spcBef>
                <a:spcPct val="50000"/>
              </a:spcBef>
            </a:pPr>
            <a:r>
              <a:rPr lang="en-US" altLang="zh-CN" sz="2000" b="1">
                <a:latin typeface="Times New Roman" panose="02020603050405020304" pitchFamily="18" charset="0"/>
                <a:ea typeface="宋体" panose="02010600030101010101" pitchFamily="2" charset="-122"/>
              </a:rPr>
              <a:t>    sum=</a:t>
            </a:r>
            <a:r>
              <a:rPr lang="en-US" altLang="zh-CN" sz="2000" b="1" err="1">
                <a:latin typeface="Times New Roman" panose="02020603050405020304" pitchFamily="18" charset="0"/>
                <a:ea typeface="宋体" panose="02010600030101010101" pitchFamily="2" charset="-122"/>
              </a:rPr>
              <a:t>a+b</a:t>
            </a:r>
            <a:r>
              <a:rPr lang="en-US" altLang="zh-CN" sz="2000" b="1">
                <a:latin typeface="Times New Roman" panose="02020603050405020304" pitchFamily="18" charset="0"/>
                <a:ea typeface="宋体" panose="02010600030101010101" pitchFamily="2" charset="-122"/>
              </a:rPr>
              <a:t>;</a:t>
            </a:r>
          </a:p>
          <a:p>
            <a:pPr>
              <a:spcBef>
                <a:spcPct val="50000"/>
              </a:spcBef>
            </a:pPr>
            <a:r>
              <a:rPr lang="en-US" altLang="zh-CN" sz="2000" b="1">
                <a:latin typeface="Times New Roman" panose="02020603050405020304" pitchFamily="18" charset="0"/>
                <a:ea typeface="宋体" panose="02010600030101010101" pitchFamily="2" charset="-122"/>
              </a:rPr>
              <a:t>    …</a:t>
            </a:r>
          </a:p>
          <a:p>
            <a:pPr>
              <a:spcBef>
                <a:spcPct val="50000"/>
              </a:spcBef>
            </a:pPr>
            <a:r>
              <a:rPr lang="en-US" altLang="zh-CN" sz="2000" b="1">
                <a:latin typeface="Times New Roman" panose="02020603050405020304" pitchFamily="18" charset="0"/>
                <a:ea typeface="宋体" panose="02010600030101010101" pitchFamily="2" charset="-122"/>
              </a:rPr>
              <a:t>}</a:t>
            </a:r>
          </a:p>
        </p:txBody>
      </p:sp>
      <p:grpSp>
        <p:nvGrpSpPr>
          <p:cNvPr id="77829" name="组合 77828"/>
          <p:cNvGrpSpPr/>
          <p:nvPr/>
        </p:nvGrpSpPr>
        <p:grpSpPr>
          <a:xfrm>
            <a:off x="5616575" y="3140075"/>
            <a:ext cx="3779838" cy="1873250"/>
            <a:chOff x="3379" y="2069"/>
            <a:chExt cx="2381" cy="1180"/>
          </a:xfrm>
        </p:grpSpPr>
        <p:sp>
          <p:nvSpPr>
            <p:cNvPr id="77830" name="直接连接符 77829"/>
            <p:cNvSpPr/>
            <p:nvPr/>
          </p:nvSpPr>
          <p:spPr>
            <a:xfrm flipV="1">
              <a:off x="3424" y="2069"/>
              <a:ext cx="1361" cy="635"/>
            </a:xfrm>
            <a:prstGeom prst="line">
              <a:avLst/>
            </a:prstGeom>
            <a:ln w="38100" cap="flat" cmpd="sng">
              <a:solidFill>
                <a:srgbClr val="009900"/>
              </a:solidFill>
              <a:prstDash val="sysDot"/>
              <a:headEnd type="none" w="med" len="med"/>
              <a:tailEnd type="triangle" w="med" len="med"/>
            </a:ln>
          </p:spPr>
        </p:sp>
        <p:sp>
          <p:nvSpPr>
            <p:cNvPr id="77831" name="直接连接符 77830"/>
            <p:cNvSpPr/>
            <p:nvPr/>
          </p:nvSpPr>
          <p:spPr>
            <a:xfrm>
              <a:off x="4785" y="2115"/>
              <a:ext cx="0" cy="1134"/>
            </a:xfrm>
            <a:prstGeom prst="line">
              <a:avLst/>
            </a:prstGeom>
            <a:ln w="38100" cap="flat" cmpd="sng">
              <a:solidFill>
                <a:srgbClr val="009900"/>
              </a:solidFill>
              <a:prstDash val="sysDot"/>
              <a:headEnd type="none" w="med" len="med"/>
              <a:tailEnd type="triangle" w="med" len="med"/>
            </a:ln>
          </p:spPr>
        </p:sp>
        <p:sp>
          <p:nvSpPr>
            <p:cNvPr id="77832" name="直接连接符 77831"/>
            <p:cNvSpPr/>
            <p:nvPr/>
          </p:nvSpPr>
          <p:spPr>
            <a:xfrm flipH="1" flipV="1">
              <a:off x="3379" y="2795"/>
              <a:ext cx="1361" cy="454"/>
            </a:xfrm>
            <a:prstGeom prst="line">
              <a:avLst/>
            </a:prstGeom>
            <a:ln w="38100" cap="flat" cmpd="sng">
              <a:solidFill>
                <a:srgbClr val="009900"/>
              </a:solidFill>
              <a:prstDash val="sysDot"/>
              <a:headEnd type="none" w="med" len="med"/>
              <a:tailEnd type="triangle" w="med" len="med"/>
            </a:ln>
          </p:spPr>
        </p:sp>
        <p:sp>
          <p:nvSpPr>
            <p:cNvPr id="77833" name="Rectangle 2"/>
            <p:cNvSpPr>
              <a:spLocks noRot="1"/>
            </p:cNvSpPr>
            <p:nvPr/>
          </p:nvSpPr>
          <p:spPr>
            <a:xfrm>
              <a:off x="3901" y="2432"/>
              <a:ext cx="1859" cy="405"/>
            </a:xfrm>
            <a:prstGeom prst="rect">
              <a:avLst/>
            </a:prstGeom>
            <a:noFill/>
            <a:ln w="9525">
              <a:noFill/>
            </a:ln>
          </p:spPr>
          <p:txBody>
            <a:bodyPr anchor="b"/>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eaLnBrk="1" hangingPunct="1"/>
              <a:r>
                <a:rPr lang="zh-CN" altLang="en-US" sz="1600" b="0" dirty="0">
                  <a:solidFill>
                    <a:srgbClr val="FF0000"/>
                  </a:solidFill>
                  <a:effectLst>
                    <a:outerShdw blurRad="38100" dist="38100" dir="2700000">
                      <a:srgbClr val="C0C0C0"/>
                    </a:outerShdw>
                  </a:effectLst>
                  <a:ea typeface="华文楷体" panose="02010600040101010101" pitchFamily="2" charset="-122"/>
                </a:rPr>
                <a:t>打印机中断服务程序</a:t>
              </a:r>
            </a:p>
          </p:txBody>
        </p:sp>
      </p:grpSp>
      <p:sp>
        <p:nvSpPr>
          <p:cNvPr id="77834" name="椭圆形标注 77833"/>
          <p:cNvSpPr/>
          <p:nvPr/>
        </p:nvSpPr>
        <p:spPr>
          <a:xfrm>
            <a:off x="5545138" y="1916113"/>
            <a:ext cx="3600450" cy="576262"/>
          </a:xfrm>
          <a:prstGeom prst="wedgeEllipseCallout">
            <a:avLst>
              <a:gd name="adj1" fmla="val -53481"/>
              <a:gd name="adj2" fmla="val 315287"/>
            </a:avLst>
          </a:prstGeom>
          <a:solidFill>
            <a:srgbClr val="FFFF00"/>
          </a:solidFill>
          <a:ln w="9525" cap="flat" cmpd="sng">
            <a:solidFill>
              <a:schemeClr val="tx1"/>
            </a:solidFill>
            <a:prstDash val="solid"/>
            <a:miter/>
            <a:headEnd type="none" w="med" len="med"/>
            <a:tailEnd type="none" w="med" len="med"/>
          </a:ln>
        </p:spPr>
        <p:txBody>
          <a:bodyPr/>
          <a:lstStyle/>
          <a:p>
            <a:pPr algn="ctr">
              <a:buClr>
                <a:schemeClr val="tx1"/>
              </a:buClr>
              <a:buFont typeface="Arial" panose="020B0604020202020204" pitchFamily="34" charset="0"/>
              <a:buNone/>
            </a:pPr>
            <a:r>
              <a:rPr lang="zh-CN" altLang="en-US" sz="2000" b="1" dirty="0">
                <a:solidFill>
                  <a:schemeClr val="tx2"/>
                </a:solidFill>
                <a:latin typeface="Comic Sans MS" panose="030F0702030302020204" pitchFamily="66" charset="0"/>
                <a:ea typeface="宋体" panose="02010600030101010101" pitchFamily="2" charset="-122"/>
              </a:rPr>
              <a:t>产生一个打印机中断</a:t>
            </a:r>
          </a:p>
        </p:txBody>
      </p:sp>
      <p:sp>
        <p:nvSpPr>
          <p:cNvPr id="77835" name="直接连接符 77834"/>
          <p:cNvSpPr/>
          <p:nvPr/>
        </p:nvSpPr>
        <p:spPr>
          <a:xfrm>
            <a:off x="4211638" y="1339850"/>
            <a:ext cx="0" cy="4968875"/>
          </a:xfrm>
          <a:prstGeom prst="line">
            <a:avLst/>
          </a:prstGeom>
          <a:ln w="9525" cap="flat" cmpd="sng">
            <a:solidFill>
              <a:schemeClr val="tx1"/>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26">
                                            <p:txEl>
                                              <p:pRg st="0" end="0"/>
                                            </p:txEl>
                                          </p:spTgt>
                                        </p:tgtEl>
                                        <p:attrNameLst>
                                          <p:attrName>style.visibility</p:attrName>
                                        </p:attrNameLst>
                                      </p:cBhvr>
                                      <p:to>
                                        <p:strVal val="visible"/>
                                      </p:to>
                                    </p:set>
                                    <p:anim calcmode="lin" valueType="num">
                                      <p:cBhvr additive="base">
                                        <p:cTn id="7" dur="500" fill="hold"/>
                                        <p:tgtEl>
                                          <p:spTgt spid="778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826">
                                            <p:txEl>
                                              <p:pRg st="1" end="1"/>
                                            </p:txEl>
                                          </p:spTgt>
                                        </p:tgtEl>
                                        <p:attrNameLst>
                                          <p:attrName>style.visibility</p:attrName>
                                        </p:attrNameLst>
                                      </p:cBhvr>
                                      <p:to>
                                        <p:strVal val="visible"/>
                                      </p:to>
                                    </p:set>
                                    <p:anim calcmode="lin" valueType="num">
                                      <p:cBhvr additive="base">
                                        <p:cTn id="13" dur="500" fill="hold"/>
                                        <p:tgtEl>
                                          <p:spTgt spid="778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78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7826">
                                            <p:txEl>
                                              <p:pRg st="2" end="2"/>
                                            </p:txEl>
                                          </p:spTgt>
                                        </p:tgtEl>
                                        <p:attrNameLst>
                                          <p:attrName>style.visibility</p:attrName>
                                        </p:attrNameLst>
                                      </p:cBhvr>
                                      <p:to>
                                        <p:strVal val="visible"/>
                                      </p:to>
                                    </p:set>
                                    <p:anim calcmode="lin" valueType="num">
                                      <p:cBhvr additive="base">
                                        <p:cTn id="19" dur="500" fill="hold"/>
                                        <p:tgtEl>
                                          <p:spTgt spid="778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78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7826">
                                            <p:txEl>
                                              <p:pRg st="3" end="3"/>
                                            </p:txEl>
                                          </p:spTgt>
                                        </p:tgtEl>
                                        <p:attrNameLst>
                                          <p:attrName>style.visibility</p:attrName>
                                        </p:attrNameLst>
                                      </p:cBhvr>
                                      <p:to>
                                        <p:strVal val="visible"/>
                                      </p:to>
                                    </p:set>
                                    <p:anim calcmode="lin" valueType="num">
                                      <p:cBhvr additive="base">
                                        <p:cTn id="25" dur="500" fill="hold"/>
                                        <p:tgtEl>
                                          <p:spTgt spid="7782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78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7826">
                                            <p:txEl>
                                              <p:pRg st="4" end="4"/>
                                            </p:txEl>
                                          </p:spTgt>
                                        </p:tgtEl>
                                        <p:attrNameLst>
                                          <p:attrName>style.visibility</p:attrName>
                                        </p:attrNameLst>
                                      </p:cBhvr>
                                      <p:to>
                                        <p:strVal val="visible"/>
                                      </p:to>
                                    </p:set>
                                    <p:anim calcmode="lin" valueType="num">
                                      <p:cBhvr additive="base">
                                        <p:cTn id="31" dur="500" fill="hold"/>
                                        <p:tgtEl>
                                          <p:spTgt spid="7782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78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7826">
                                            <p:txEl>
                                              <p:pRg st="5" end="5"/>
                                            </p:txEl>
                                          </p:spTgt>
                                        </p:tgtEl>
                                        <p:attrNameLst>
                                          <p:attrName>style.visibility</p:attrName>
                                        </p:attrNameLst>
                                      </p:cBhvr>
                                      <p:to>
                                        <p:strVal val="visible"/>
                                      </p:to>
                                    </p:set>
                                    <p:anim calcmode="lin" valueType="num">
                                      <p:cBhvr additive="base">
                                        <p:cTn id="37" dur="500" fill="hold"/>
                                        <p:tgtEl>
                                          <p:spTgt spid="7782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782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7826">
                                            <p:txEl>
                                              <p:pRg st="6" end="6"/>
                                            </p:txEl>
                                          </p:spTgt>
                                        </p:tgtEl>
                                        <p:attrNameLst>
                                          <p:attrName>style.visibility</p:attrName>
                                        </p:attrNameLst>
                                      </p:cBhvr>
                                      <p:to>
                                        <p:strVal val="visible"/>
                                      </p:to>
                                    </p:set>
                                    <p:anim calcmode="lin" valueType="num">
                                      <p:cBhvr additive="base">
                                        <p:cTn id="43" dur="500" fill="hold"/>
                                        <p:tgtEl>
                                          <p:spTgt spid="7782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782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77828"/>
                                        </p:tgtEl>
                                        <p:attrNameLst>
                                          <p:attrName>style.visibility</p:attrName>
                                        </p:attrNameLst>
                                      </p:cBhvr>
                                      <p:to>
                                        <p:strVal val="visible"/>
                                      </p:to>
                                    </p:set>
                                    <p:animEffect transition="in" filter="wipe(up)">
                                      <p:cBhvr>
                                        <p:cTn id="49" dur="500"/>
                                        <p:tgtEl>
                                          <p:spTgt spid="778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77834"/>
                                        </p:tgtEl>
                                        <p:attrNameLst>
                                          <p:attrName>style.visibility</p:attrName>
                                        </p:attrNameLst>
                                      </p:cBhvr>
                                      <p:to>
                                        <p:strVal val="visible"/>
                                      </p:to>
                                    </p:set>
                                    <p:animEffect transition="in" filter="wipe(down)">
                                      <p:cBhvr>
                                        <p:cTn id="54" dur="500"/>
                                        <p:tgtEl>
                                          <p:spTgt spid="7783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77829"/>
                                        </p:tgtEl>
                                        <p:attrNameLst>
                                          <p:attrName>style.visibility</p:attrName>
                                        </p:attrNameLst>
                                      </p:cBhvr>
                                      <p:to>
                                        <p:strVal val="visible"/>
                                      </p:to>
                                    </p:set>
                                    <p:animEffect transition="in" filter="wipe(left)">
                                      <p:cBhvr>
                                        <p:cTn id="59" dur="1000"/>
                                        <p:tgtEl>
                                          <p:spTgt spid="77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build="p"/>
      <p:bldP spid="77828" grpId="0"/>
      <p:bldP spid="778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dt" sz="half" idx="10"/>
          </p:nvPr>
        </p:nvSpPr>
        <p:spPr>
          <a:xfrm>
            <a:off x="533400" y="0"/>
            <a:ext cx="8610600" cy="685800"/>
          </a:xfrm>
        </p:spPr>
        <p:txBody>
          <a:bodyPr vert="horz" wrap="square" lIns="91440" tIns="45720" rIns="91440" bIns="45720" anchor="ctr"/>
          <a:lstStyle/>
          <a:p>
            <a:r>
              <a:rPr lang="zh-CN" altLang="en-US" sz="2800" dirty="0">
                <a:latin typeface="Comic Sans MS" panose="030F0702030302020204" pitchFamily="66" charset="0"/>
                <a:ea typeface="隶书" panose="02010509060101010101" pitchFamily="49" charset="-122"/>
              </a:rPr>
              <a:t>输入输出管理方式</a:t>
            </a:r>
          </a:p>
        </p:txBody>
      </p:sp>
      <p:pic>
        <p:nvPicPr>
          <p:cNvPr id="37892" name="Picture 2" descr="2t12"/>
          <p:cNvPicPr>
            <a:picLocks noChangeAspect="1"/>
          </p:cNvPicPr>
          <p:nvPr/>
        </p:nvPicPr>
        <p:blipFill>
          <a:blip r:embed="rId3">
            <a:clrChange>
              <a:clrFrom>
                <a:srgbClr val="FFFFFF"/>
              </a:clrFrom>
              <a:clrTo>
                <a:srgbClr val="FFFFFF">
                  <a:alpha val="0"/>
                </a:srgbClr>
              </a:clrTo>
            </a:clrChange>
          </a:blip>
          <a:stretch>
            <a:fillRect/>
          </a:stretch>
        </p:blipFill>
        <p:spPr>
          <a:xfrm>
            <a:off x="1172845" y="1524000"/>
            <a:ext cx="6798945" cy="3333115"/>
          </a:xfrm>
          <a:prstGeom prst="rect">
            <a:avLst/>
          </a:prstGeom>
          <a:noFill/>
          <a:ln w="9525">
            <a:noFill/>
          </a:ln>
        </p:spPr>
      </p:pic>
      <p:sp>
        <p:nvSpPr>
          <p:cNvPr id="8" name="左箭头 7">
            <a:hlinkClick r:id="rId4" action="ppaction://hlinksldjump"/>
          </p:cNvPr>
          <p:cNvSpPr/>
          <p:nvPr/>
        </p:nvSpPr>
        <p:spPr>
          <a:xfrm>
            <a:off x="8783938" y="6421977"/>
            <a:ext cx="372241"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日期占位符 16"/>
          <p:cNvSpPr txBox="1">
            <a:spLocks noGrp="1"/>
          </p:cNvSpPr>
          <p:nvPr>
            <p:ph type="dt" sz="half" idx="10"/>
          </p:nvPr>
        </p:nvSpPr>
        <p:spPr bwMode="auto">
          <a:xfrm>
            <a:off x="7696200" y="6629400"/>
            <a:ext cx="1143000" cy="2286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0"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44</a:t>
            </a:fld>
            <a:endParaRPr lang="zh-CN" altLang="en-US" sz="1200" b="1" dirty="0">
              <a:solidFill>
                <a:srgbClr val="7F7F7F"/>
              </a:solidFill>
              <a:latin typeface="Comic Sans MS" panose="030F0702030302020204" pitchFamily="66" charset="0"/>
            </a:endParaRPr>
          </a:p>
        </p:txBody>
      </p:sp>
      <p:sp>
        <p:nvSpPr>
          <p:cNvPr id="11"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a:xfrm>
            <a:off x="457200" y="166688"/>
            <a:ext cx="8562975" cy="595312"/>
          </a:xfrm>
          <a:noFill/>
          <a:ln>
            <a:noFill/>
          </a:ln>
        </p:spPr>
        <p:txBody>
          <a:bodyPr vert="horz" wrap="square" lIns="91440" tIns="45720" rIns="91440" bIns="45720" anchor="ctr"/>
          <a:lstStyle/>
          <a:p>
            <a:r>
              <a:rPr lang="zh-CN" altLang="en-US" sz="2800" dirty="0">
                <a:latin typeface="Comic Sans MS" panose="030F0702030302020204" pitchFamily="66" charset="0"/>
                <a:ea typeface="隶书" panose="02010509060101010101" pitchFamily="49" charset="-122"/>
              </a:rPr>
              <a:t>计算机体系结构的演进：并行处理技术</a:t>
            </a:r>
          </a:p>
        </p:txBody>
      </p:sp>
      <p:sp>
        <p:nvSpPr>
          <p:cNvPr id="38915" name="Rectangle 3"/>
          <p:cNvSpPr>
            <a:spLocks noGrp="1"/>
          </p:cNvSpPr>
          <p:nvPr>
            <p:ph type="dt" sz="half" idx="10"/>
          </p:nvPr>
        </p:nvSpPr>
        <p:spPr>
          <a:xfrm>
            <a:off x="914400" y="2362200"/>
            <a:ext cx="7620000" cy="4041775"/>
          </a:xfrm>
        </p:spPr>
        <p:txBody>
          <a:bodyPr vert="horz" wrap="square" lIns="0" tIns="0" rIns="0" bIns="0" anchor="t"/>
          <a:lstStyle/>
          <a:p>
            <a:pPr eaLnBrk="1" hangingPunct="1">
              <a:lnSpc>
                <a:spcPct val="100000"/>
              </a:lnSpc>
              <a:buClr>
                <a:srgbClr val="FF00FF"/>
              </a:buClr>
              <a:buFont typeface="Wingdings" panose="05000000000000000000" pitchFamily="2" charset="2"/>
              <a:buChar char="Ø"/>
            </a:pPr>
            <a:r>
              <a:rPr lang="en-US" altLang="zh-CN" sz="2400" dirty="0">
                <a:solidFill>
                  <a:srgbClr val="000000"/>
                </a:solidFill>
              </a:rPr>
              <a:t> </a:t>
            </a:r>
            <a:r>
              <a:rPr lang="zh-CN" altLang="zh-CN" sz="2400" dirty="0">
                <a:solidFill>
                  <a:srgbClr val="000000"/>
                </a:solidFill>
              </a:rPr>
              <a:t>指令级并行技术</a:t>
            </a:r>
            <a:r>
              <a:rPr lang="en-US" altLang="zh-CN" sz="2400">
                <a:solidFill>
                  <a:srgbClr val="000000"/>
                </a:solidFill>
              </a:rPr>
              <a:t>ISP</a:t>
            </a:r>
            <a:endParaRPr lang="en-US" altLang="zh-CN" sz="2400"/>
          </a:p>
          <a:p>
            <a:pPr eaLnBrk="1" hangingPunct="1">
              <a:lnSpc>
                <a:spcPct val="150000"/>
              </a:lnSpc>
              <a:spcBef>
                <a:spcPct val="0"/>
              </a:spcBef>
              <a:buClr>
                <a:srgbClr val="FF00FF"/>
              </a:buClr>
              <a:buFont typeface="Wingdings" panose="05000000000000000000" pitchFamily="2" charset="2"/>
              <a:buNone/>
            </a:pPr>
            <a:r>
              <a:rPr lang="en-US" altLang="zh-CN" sz="2400"/>
              <a:t>         </a:t>
            </a:r>
            <a:r>
              <a:rPr lang="zh-CN" altLang="zh-CN" sz="2400" dirty="0">
                <a:hlinkClick r:id="rId3" action="ppaction://hlinksldjump"/>
              </a:rPr>
              <a:t>流水线</a:t>
            </a:r>
            <a:r>
              <a:rPr lang="zh-CN" altLang="en-US" sz="2400" dirty="0"/>
              <a:t>、</a:t>
            </a:r>
            <a:r>
              <a:rPr lang="zh-CN" altLang="en-US" sz="2400" dirty="0">
                <a:hlinkClick r:id="rId4" action="ppaction://hlinksldjump"/>
              </a:rPr>
              <a:t>超标量</a:t>
            </a:r>
            <a:r>
              <a:rPr lang="zh-CN" altLang="en-US" sz="2400" dirty="0"/>
              <a:t>、</a:t>
            </a:r>
            <a:r>
              <a:rPr lang="zh-CN" altLang="en-US" sz="2400" dirty="0">
                <a:hlinkClick r:id="rId5" action="ppaction://hlinksldjump"/>
              </a:rPr>
              <a:t>超长指令字</a:t>
            </a:r>
            <a:endParaRPr lang="en-US" altLang="zh-CN" sz="2400"/>
          </a:p>
          <a:p>
            <a:pPr eaLnBrk="1" hangingPunct="1">
              <a:lnSpc>
                <a:spcPct val="150000"/>
              </a:lnSpc>
              <a:spcBef>
                <a:spcPct val="0"/>
              </a:spcBef>
              <a:buClr>
                <a:srgbClr val="FF00FF"/>
              </a:buClr>
              <a:buFont typeface="Wingdings" panose="05000000000000000000" pitchFamily="2" charset="2"/>
              <a:buChar char="Ø"/>
            </a:pPr>
            <a:r>
              <a:rPr lang="zh-CN" altLang="zh-CN" sz="2400" dirty="0">
                <a:solidFill>
                  <a:srgbClr val="000000"/>
                </a:solidFill>
              </a:rPr>
              <a:t> 系统级并行技术</a:t>
            </a:r>
            <a:r>
              <a:rPr lang="en-US" altLang="zh-CN" sz="2400">
                <a:solidFill>
                  <a:srgbClr val="000000"/>
                </a:solidFill>
              </a:rPr>
              <a:t>SLP</a:t>
            </a:r>
            <a:endParaRPr lang="en-US" altLang="zh-CN" sz="2400"/>
          </a:p>
          <a:p>
            <a:pPr eaLnBrk="1" hangingPunct="1">
              <a:lnSpc>
                <a:spcPct val="150000"/>
              </a:lnSpc>
              <a:spcBef>
                <a:spcPct val="0"/>
              </a:spcBef>
              <a:buClr>
                <a:srgbClr val="FF00FF"/>
              </a:buClr>
              <a:buFont typeface="Wingdings" panose="05000000000000000000" pitchFamily="2" charset="2"/>
              <a:buNone/>
            </a:pPr>
            <a:r>
              <a:rPr lang="zh-CN" altLang="en-US" sz="2400" dirty="0"/>
              <a:t>       </a:t>
            </a:r>
            <a:r>
              <a:rPr lang="zh-CN" altLang="en-US" sz="2400" dirty="0">
                <a:solidFill>
                  <a:srgbClr val="000000"/>
                </a:solidFill>
              </a:rPr>
              <a:t>  </a:t>
            </a:r>
            <a:r>
              <a:rPr lang="zh-CN" altLang="zh-CN" sz="2400" dirty="0">
                <a:solidFill>
                  <a:srgbClr val="000000"/>
                </a:solidFill>
              </a:rPr>
              <a:t>多处理器</a:t>
            </a:r>
            <a:r>
              <a:rPr lang="zh-CN" altLang="en-US" sz="2400" dirty="0"/>
              <a:t>（</a:t>
            </a:r>
            <a:r>
              <a:rPr lang="zh-CN" altLang="en-US" sz="2400" dirty="0">
                <a:hlinkClick r:id="rId6" action="ppaction://hlinksldjump"/>
              </a:rPr>
              <a:t>多机</a:t>
            </a:r>
            <a:r>
              <a:rPr lang="en-US" altLang="zh-CN" sz="2400">
                <a:hlinkClick r:id="rId6" action="ppaction://hlinksldjump"/>
              </a:rPr>
              <a:t>/</a:t>
            </a:r>
            <a:r>
              <a:rPr lang="zh-CN" altLang="en-US" sz="2400" dirty="0">
                <a:hlinkClick r:id="rId6" action="ppaction://hlinksldjump"/>
              </a:rPr>
              <a:t>多核</a:t>
            </a:r>
            <a:r>
              <a:rPr lang="zh-CN" altLang="en-US" sz="2400" dirty="0"/>
              <a:t>）</a:t>
            </a:r>
            <a:r>
              <a:rPr lang="zh-CN" altLang="zh-CN" sz="2400" dirty="0">
                <a:solidFill>
                  <a:srgbClr val="000000"/>
                </a:solidFill>
              </a:rPr>
              <a:t>、多磁盘</a:t>
            </a:r>
            <a:endParaRPr lang="en-US" altLang="zh-CN" sz="2400"/>
          </a:p>
          <a:p>
            <a:pPr eaLnBrk="1" hangingPunct="1">
              <a:lnSpc>
                <a:spcPct val="150000"/>
              </a:lnSpc>
              <a:spcBef>
                <a:spcPct val="0"/>
              </a:spcBef>
              <a:buClr>
                <a:srgbClr val="FF00FF"/>
              </a:buClr>
              <a:buFont typeface="Wingdings" panose="05000000000000000000" pitchFamily="2" charset="2"/>
              <a:buChar char="Ø"/>
            </a:pPr>
            <a:r>
              <a:rPr lang="zh-CN" altLang="zh-CN" sz="2400" dirty="0">
                <a:solidFill>
                  <a:srgbClr val="000000"/>
                </a:solidFill>
              </a:rPr>
              <a:t> 线程级并行技术</a:t>
            </a:r>
            <a:r>
              <a:rPr lang="en-US" altLang="zh-CN" sz="2400">
                <a:solidFill>
                  <a:srgbClr val="000000"/>
                </a:solidFill>
              </a:rPr>
              <a:t>TLP</a:t>
            </a:r>
            <a:endParaRPr lang="en-US" altLang="zh-CN" sz="2400"/>
          </a:p>
          <a:p>
            <a:pPr eaLnBrk="1" hangingPunct="1">
              <a:lnSpc>
                <a:spcPct val="150000"/>
              </a:lnSpc>
              <a:spcBef>
                <a:spcPct val="0"/>
              </a:spcBef>
              <a:buClr>
                <a:srgbClr val="FF00FF"/>
              </a:buClr>
              <a:buFont typeface="Wingdings" panose="05000000000000000000" pitchFamily="2" charset="2"/>
              <a:buNone/>
            </a:pPr>
            <a:r>
              <a:rPr lang="zh-CN" altLang="en-US" sz="2400" dirty="0"/>
              <a:t>         </a:t>
            </a:r>
            <a:r>
              <a:rPr lang="zh-CN" altLang="zh-CN" sz="2400" dirty="0">
                <a:solidFill>
                  <a:srgbClr val="000000"/>
                </a:solidFill>
              </a:rPr>
              <a:t>同时</a:t>
            </a:r>
            <a:r>
              <a:rPr lang="zh-CN" altLang="zh-CN" sz="2400" dirty="0">
                <a:hlinkClick r:id="rId7" action="ppaction://hlinksldjump"/>
              </a:rPr>
              <a:t>多线程</a:t>
            </a:r>
            <a:r>
              <a:rPr lang="en-US" altLang="zh-CN" sz="2400">
                <a:solidFill>
                  <a:srgbClr val="000000"/>
                </a:solidFill>
              </a:rPr>
              <a:t>SMT</a:t>
            </a:r>
            <a:endParaRPr lang="en-US" altLang="zh-CN" sz="2400"/>
          </a:p>
          <a:p>
            <a:pPr eaLnBrk="1" hangingPunct="1">
              <a:lnSpc>
                <a:spcPct val="150000"/>
              </a:lnSpc>
              <a:spcBef>
                <a:spcPct val="0"/>
              </a:spcBef>
              <a:buClr>
                <a:srgbClr val="FF00FF"/>
              </a:buClr>
              <a:buFont typeface="Wingdings" panose="05000000000000000000" pitchFamily="2" charset="2"/>
              <a:buChar char="Ø"/>
            </a:pPr>
            <a:r>
              <a:rPr lang="zh-CN" altLang="zh-CN" sz="2400" dirty="0">
                <a:solidFill>
                  <a:srgbClr val="000000"/>
                </a:solidFill>
              </a:rPr>
              <a:t> 电路级并行技术</a:t>
            </a:r>
            <a:r>
              <a:rPr lang="en-US" altLang="zh-CN" sz="2400">
                <a:solidFill>
                  <a:srgbClr val="000000"/>
                </a:solidFill>
              </a:rPr>
              <a:t>CLP</a:t>
            </a:r>
          </a:p>
          <a:p>
            <a:pPr eaLnBrk="1" hangingPunct="1">
              <a:spcBef>
                <a:spcPct val="0"/>
              </a:spcBef>
              <a:buClr>
                <a:srgbClr val="FF00FF"/>
              </a:buClr>
              <a:buFont typeface="Wingdings" panose="05000000000000000000" pitchFamily="2" charset="2"/>
              <a:buNone/>
            </a:pPr>
            <a:r>
              <a:rPr lang="zh-CN" altLang="en-US" sz="2400" dirty="0">
                <a:solidFill>
                  <a:srgbClr val="000000"/>
                </a:solidFill>
              </a:rPr>
              <a:t>         </a:t>
            </a:r>
            <a:r>
              <a:rPr lang="zh-CN" altLang="zh-CN" sz="2400" dirty="0">
                <a:solidFill>
                  <a:srgbClr val="000000"/>
                </a:solidFill>
              </a:rPr>
              <a:t>组相联</a:t>
            </a:r>
            <a:r>
              <a:rPr lang="en-US" altLang="zh-CN" sz="2400">
                <a:solidFill>
                  <a:srgbClr val="000000"/>
                </a:solidFill>
              </a:rPr>
              <a:t>cache</a:t>
            </a:r>
            <a:r>
              <a:rPr lang="zh-CN" altLang="zh-CN" sz="2400" dirty="0">
                <a:solidFill>
                  <a:srgbClr val="000000"/>
                </a:solidFill>
              </a:rPr>
              <a:t>、先行进位加法器</a:t>
            </a:r>
            <a:endParaRPr lang="zh-CN" altLang="zh-CN" sz="2400" dirty="0">
              <a:solidFill>
                <a:srgbClr val="000000"/>
              </a:solidFill>
              <a:latin typeface="华文楷体" panose="02010600040101010101" pitchFamily="2" charset="-122"/>
            </a:endParaRPr>
          </a:p>
        </p:txBody>
      </p:sp>
      <p:sp>
        <p:nvSpPr>
          <p:cNvPr id="26630" name="矩形 8"/>
          <p:cNvSpPr/>
          <p:nvPr/>
        </p:nvSpPr>
        <p:spPr>
          <a:xfrm>
            <a:off x="533400" y="990600"/>
            <a:ext cx="8458200" cy="1187450"/>
          </a:xfrm>
          <a:prstGeom prst="rect">
            <a:avLst/>
          </a:prstGeom>
          <a:noFill/>
          <a:ln w="9525">
            <a:noFill/>
          </a:ln>
        </p:spPr>
        <p:txBody>
          <a:bodyPr>
            <a:spAutoFit/>
          </a:bodyPr>
          <a:lstStyle/>
          <a:p>
            <a:r>
              <a:rPr lang="zh-CN" altLang="en-US" sz="2400" b="1" dirty="0">
                <a:latin typeface="Comic Sans MS" panose="030F0702030302020204" pitchFamily="66" charset="0"/>
                <a:ea typeface="华文细黑" panose="02010600040101010101" pitchFamily="2" charset="-122"/>
              </a:rPr>
              <a:t>     并行处理技术实现多个处理器或处理器模块的并行性，其基本思想包括</a:t>
            </a:r>
            <a:r>
              <a:rPr lang="zh-CN" altLang="en-US" sz="2400" b="1" dirty="0">
                <a:solidFill>
                  <a:srgbClr val="FF0000"/>
                </a:solidFill>
                <a:latin typeface="Comic Sans MS" panose="030F0702030302020204" pitchFamily="66" charset="0"/>
                <a:ea typeface="华文细黑" panose="02010600040101010101" pitchFamily="2" charset="-122"/>
              </a:rPr>
              <a:t>时间重叠（</a:t>
            </a:r>
            <a:r>
              <a:rPr lang="en-US" altLang="zh-CN" sz="2400" b="1">
                <a:solidFill>
                  <a:srgbClr val="FF0000"/>
                </a:solidFill>
                <a:latin typeface="Comic Sans MS" panose="030F0702030302020204" pitchFamily="66" charset="0"/>
                <a:ea typeface="华文细黑" panose="02010600040101010101" pitchFamily="2" charset="-122"/>
              </a:rPr>
              <a:t>time interleaving</a:t>
            </a:r>
            <a:r>
              <a:rPr lang="zh-CN" altLang="en-US" sz="2400" b="1" dirty="0">
                <a:solidFill>
                  <a:srgbClr val="FF0000"/>
                </a:solidFill>
                <a:latin typeface="Comic Sans MS" panose="030F0702030302020204" pitchFamily="66" charset="0"/>
                <a:ea typeface="华文细黑" panose="02010600040101010101" pitchFamily="2" charset="-122"/>
              </a:rPr>
              <a:t>）、资源重复（</a:t>
            </a:r>
            <a:r>
              <a:rPr lang="en-US" altLang="zh-CN" sz="2400" b="1">
                <a:solidFill>
                  <a:srgbClr val="FF0000"/>
                </a:solidFill>
                <a:latin typeface="Comic Sans MS" panose="030F0702030302020204" pitchFamily="66" charset="0"/>
                <a:ea typeface="华文细黑" panose="02010600040101010101" pitchFamily="2" charset="-122"/>
              </a:rPr>
              <a:t>resource </a:t>
            </a:r>
            <a:r>
              <a:rPr lang="en-US" altLang="zh-CN" sz="2400" b="1" err="1">
                <a:solidFill>
                  <a:srgbClr val="FF0000"/>
                </a:solidFill>
                <a:latin typeface="Comic Sans MS" panose="030F0702030302020204" pitchFamily="66" charset="0"/>
                <a:ea typeface="华文细黑" panose="02010600040101010101" pitchFamily="2" charset="-122"/>
              </a:rPr>
              <a:t>replicaiton</a:t>
            </a:r>
            <a:r>
              <a:rPr lang="zh-CN" altLang="en-US" sz="2400" b="1" dirty="0">
                <a:solidFill>
                  <a:srgbClr val="FF0000"/>
                </a:solidFill>
                <a:latin typeface="Comic Sans MS" panose="030F0702030302020204" pitchFamily="66" charset="0"/>
                <a:ea typeface="华文细黑" panose="02010600040101010101" pitchFamily="2" charset="-122"/>
              </a:rPr>
              <a:t>）和资源共享（</a:t>
            </a:r>
            <a:r>
              <a:rPr lang="en-US" altLang="zh-CN" sz="2400" b="1">
                <a:solidFill>
                  <a:srgbClr val="FF0000"/>
                </a:solidFill>
                <a:latin typeface="Comic Sans MS" panose="030F0702030302020204" pitchFamily="66" charset="0"/>
                <a:ea typeface="华文细黑" panose="02010600040101010101" pitchFamily="2" charset="-122"/>
              </a:rPr>
              <a:t>resource sharing</a:t>
            </a:r>
            <a:r>
              <a:rPr lang="zh-CN" altLang="en-US" sz="2400" b="1" dirty="0">
                <a:solidFill>
                  <a:srgbClr val="FF0000"/>
                </a:solidFill>
                <a:latin typeface="Comic Sans MS" panose="030F0702030302020204" pitchFamily="66" charset="0"/>
                <a:ea typeface="华文细黑" panose="02010600040101010101" pitchFamily="2" charset="-122"/>
              </a:rPr>
              <a:t>）</a:t>
            </a:r>
            <a:r>
              <a:rPr lang="zh-CN" altLang="en-US" sz="2400" b="1" dirty="0">
                <a:latin typeface="Comic Sans MS" panose="030F0702030302020204" pitchFamily="66" charset="0"/>
                <a:ea typeface="华文细黑" panose="02010600040101010101" pitchFamily="2" charset="-122"/>
              </a:rPr>
              <a:t>。</a:t>
            </a:r>
          </a:p>
        </p:txBody>
      </p:sp>
      <p:sp>
        <p:nvSpPr>
          <p:cNvPr id="12" name="左箭头 11">
            <a:hlinkClick r:id="rId8" action="ppaction://hlinksldjump"/>
          </p:cNvPr>
          <p:cNvSpPr/>
          <p:nvPr/>
        </p:nvSpPr>
        <p:spPr>
          <a:xfrm>
            <a:off x="8711680" y="6421977"/>
            <a:ext cx="442310"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dissolve">
                                      <p:cBhvr>
                                        <p:cTn id="7" dur="500"/>
                                        <p:tgtEl>
                                          <p:spTgt spid="266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5">
                                            <p:txEl>
                                              <p:pRg st="0" end="0"/>
                                            </p:txEl>
                                          </p:spTgt>
                                        </p:tgtEl>
                                        <p:attrNameLst>
                                          <p:attrName>style.visibility</p:attrName>
                                        </p:attrNameLst>
                                      </p:cBhvr>
                                      <p:to>
                                        <p:strVal val="visible"/>
                                      </p:to>
                                    </p:set>
                                    <p:animEffect transition="in" filter="dissolve">
                                      <p:cBhvr>
                                        <p:cTn id="12" dur="500"/>
                                        <p:tgtEl>
                                          <p:spTgt spid="389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915">
                                            <p:txEl>
                                              <p:pRg st="1" end="1"/>
                                            </p:txEl>
                                          </p:spTgt>
                                        </p:tgtEl>
                                        <p:attrNameLst>
                                          <p:attrName>style.visibility</p:attrName>
                                        </p:attrNameLst>
                                      </p:cBhvr>
                                      <p:to>
                                        <p:strVal val="visible"/>
                                      </p:to>
                                    </p:set>
                                    <p:animEffect transition="in" filter="dissolve">
                                      <p:cBhvr>
                                        <p:cTn id="17" dur="500"/>
                                        <p:tgtEl>
                                          <p:spTgt spid="389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915">
                                            <p:txEl>
                                              <p:pRg st="2" end="2"/>
                                            </p:txEl>
                                          </p:spTgt>
                                        </p:tgtEl>
                                        <p:attrNameLst>
                                          <p:attrName>style.visibility</p:attrName>
                                        </p:attrNameLst>
                                      </p:cBhvr>
                                      <p:to>
                                        <p:strVal val="visible"/>
                                      </p:to>
                                    </p:set>
                                    <p:animEffect transition="in" filter="dissolve">
                                      <p:cBhvr>
                                        <p:cTn id="22" dur="500"/>
                                        <p:tgtEl>
                                          <p:spTgt spid="389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915">
                                            <p:txEl>
                                              <p:pRg st="3" end="3"/>
                                            </p:txEl>
                                          </p:spTgt>
                                        </p:tgtEl>
                                        <p:attrNameLst>
                                          <p:attrName>style.visibility</p:attrName>
                                        </p:attrNameLst>
                                      </p:cBhvr>
                                      <p:to>
                                        <p:strVal val="visible"/>
                                      </p:to>
                                    </p:set>
                                    <p:animEffect transition="in" filter="dissolve">
                                      <p:cBhvr>
                                        <p:cTn id="27" dur="500"/>
                                        <p:tgtEl>
                                          <p:spTgt spid="389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915">
                                            <p:txEl>
                                              <p:pRg st="4" end="4"/>
                                            </p:txEl>
                                          </p:spTgt>
                                        </p:tgtEl>
                                        <p:attrNameLst>
                                          <p:attrName>style.visibility</p:attrName>
                                        </p:attrNameLst>
                                      </p:cBhvr>
                                      <p:to>
                                        <p:strVal val="visible"/>
                                      </p:to>
                                    </p:set>
                                    <p:animEffect transition="in" filter="dissolve">
                                      <p:cBhvr>
                                        <p:cTn id="32" dur="500"/>
                                        <p:tgtEl>
                                          <p:spTgt spid="3891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8915">
                                            <p:txEl>
                                              <p:pRg st="5" end="5"/>
                                            </p:txEl>
                                          </p:spTgt>
                                        </p:tgtEl>
                                        <p:attrNameLst>
                                          <p:attrName>style.visibility</p:attrName>
                                        </p:attrNameLst>
                                      </p:cBhvr>
                                      <p:to>
                                        <p:strVal val="visible"/>
                                      </p:to>
                                    </p:set>
                                    <p:animEffect transition="in" filter="dissolve">
                                      <p:cBhvr>
                                        <p:cTn id="37" dur="500"/>
                                        <p:tgtEl>
                                          <p:spTgt spid="3891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915">
                                            <p:txEl>
                                              <p:pRg st="6" end="6"/>
                                            </p:txEl>
                                          </p:spTgt>
                                        </p:tgtEl>
                                        <p:attrNameLst>
                                          <p:attrName>style.visibility</p:attrName>
                                        </p:attrNameLst>
                                      </p:cBhvr>
                                      <p:to>
                                        <p:strVal val="visible"/>
                                      </p:to>
                                    </p:set>
                                    <p:animEffect transition="in" filter="dissolve">
                                      <p:cBhvr>
                                        <p:cTn id="42" dur="500"/>
                                        <p:tgtEl>
                                          <p:spTgt spid="3891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915">
                                            <p:txEl>
                                              <p:pRg st="7" end="7"/>
                                            </p:txEl>
                                          </p:spTgt>
                                        </p:tgtEl>
                                        <p:attrNameLst>
                                          <p:attrName>style.visibility</p:attrName>
                                        </p:attrNameLst>
                                      </p:cBhvr>
                                      <p:to>
                                        <p:strVal val="visible"/>
                                      </p:to>
                                    </p:set>
                                    <p:animEffect transition="in" filter="dissolve">
                                      <p:cBhvr>
                                        <p:cTn id="47" dur="500"/>
                                        <p:tgtEl>
                                          <p:spTgt spid="3891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P spid="266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文本占位符 90115"/>
          <p:cNvSpPr>
            <a:spLocks noGrp="1"/>
          </p:cNvSpPr>
          <p:nvPr>
            <p:ph type="body" idx="1"/>
          </p:nvPr>
        </p:nvSpPr>
        <p:spPr>
          <a:xfrm>
            <a:off x="304800" y="914400"/>
            <a:ext cx="8547100" cy="5105400"/>
          </a:xfrm>
          <a:prstGeom prst="rect">
            <a:avLst/>
          </a:prstGeom>
          <a:noFill/>
          <a:ln w="9525">
            <a:noFill/>
          </a:ln>
        </p:spPr>
        <p:txBody>
          <a:bodyPr/>
          <a:lstStyle/>
          <a:p>
            <a:pPr>
              <a:buClr>
                <a:srgbClr val="FF00FF"/>
              </a:buClr>
              <a:buFont typeface="Wingdings" panose="05000000000000000000" pitchFamily="2" charset="2"/>
              <a:buChar char="Ø"/>
            </a:pPr>
            <a:r>
              <a:rPr lang="zh-CN" altLang="en-US" sz="2400" dirty="0">
                <a:solidFill>
                  <a:srgbClr val="0000FF"/>
                </a:solidFill>
                <a:latin typeface="楷体_GB2312" panose="02010609030101010101" pitchFamily="49" charset="-122"/>
                <a:ea typeface="楷体_GB2312" panose="02010609030101010101" pitchFamily="49" charset="-122"/>
              </a:rPr>
              <a:t>采用流水线技术设计的微处理器，把每条指令分为若干个顺序的操作</a:t>
            </a:r>
            <a:r>
              <a:rPr lang="en-US" altLang="zh-CN" sz="2400">
                <a:solidFill>
                  <a:srgbClr val="0000FF"/>
                </a:solidFill>
                <a:latin typeface="楷体_GB2312" panose="02010609030101010101" pitchFamily="49" charset="-122"/>
                <a:ea typeface="楷体_GB2312" panose="02010609030101010101" pitchFamily="49" charset="-122"/>
              </a:rPr>
              <a:t>(</a:t>
            </a:r>
            <a:r>
              <a:rPr lang="zh-CN" altLang="en-US" sz="2400" dirty="0">
                <a:solidFill>
                  <a:srgbClr val="0000FF"/>
                </a:solidFill>
                <a:latin typeface="楷体_GB2312" panose="02010609030101010101" pitchFamily="49" charset="-122"/>
                <a:ea typeface="楷体_GB2312" panose="02010609030101010101" pitchFamily="49" charset="-122"/>
              </a:rPr>
              <a:t>如取指、译码、执行等</a:t>
            </a:r>
            <a:r>
              <a:rPr lang="en-US" altLang="zh-CN" sz="2400">
                <a:solidFill>
                  <a:srgbClr val="0000FF"/>
                </a:solidFill>
                <a:latin typeface="楷体_GB2312" panose="02010609030101010101" pitchFamily="49" charset="-122"/>
                <a:ea typeface="楷体_GB2312" panose="02010609030101010101" pitchFamily="49" charset="-122"/>
              </a:rPr>
              <a:t>)</a:t>
            </a:r>
            <a:r>
              <a:rPr lang="zh-CN" altLang="en-US" sz="2400" dirty="0">
                <a:solidFill>
                  <a:srgbClr val="0000FF"/>
                </a:solidFill>
                <a:latin typeface="楷体_GB2312" panose="02010609030101010101" pitchFamily="49" charset="-122"/>
                <a:ea typeface="楷体_GB2312" panose="02010609030101010101" pitchFamily="49" charset="-122"/>
              </a:rPr>
              <a:t>，每个操作分别由不同的处理部件</a:t>
            </a:r>
            <a:r>
              <a:rPr lang="en-US" altLang="zh-CN" sz="2400">
                <a:solidFill>
                  <a:srgbClr val="0000FF"/>
                </a:solidFill>
                <a:latin typeface="楷体_GB2312" panose="02010609030101010101" pitchFamily="49" charset="-122"/>
                <a:ea typeface="楷体_GB2312" panose="02010609030101010101" pitchFamily="49" charset="-122"/>
              </a:rPr>
              <a:t>(</a:t>
            </a:r>
            <a:r>
              <a:rPr lang="zh-CN" altLang="en-US" sz="2400" dirty="0">
                <a:solidFill>
                  <a:srgbClr val="0000FF"/>
                </a:solidFill>
                <a:latin typeface="楷体_GB2312" panose="02010609030101010101" pitchFamily="49" charset="-122"/>
                <a:ea typeface="楷体_GB2312" panose="02010609030101010101" pitchFamily="49" charset="-122"/>
              </a:rPr>
              <a:t>如取指部件、译码部件、执行部件等</a:t>
            </a:r>
            <a:r>
              <a:rPr lang="en-US" altLang="zh-CN" sz="2400">
                <a:solidFill>
                  <a:srgbClr val="0000FF"/>
                </a:solidFill>
                <a:latin typeface="楷体_GB2312" panose="02010609030101010101" pitchFamily="49" charset="-122"/>
                <a:ea typeface="楷体_GB2312" panose="02010609030101010101" pitchFamily="49" charset="-122"/>
              </a:rPr>
              <a:t>)</a:t>
            </a:r>
            <a:r>
              <a:rPr lang="zh-CN" altLang="en-US" sz="2400" dirty="0">
                <a:solidFill>
                  <a:srgbClr val="0000FF"/>
                </a:solidFill>
                <a:latin typeface="楷体_GB2312" panose="02010609030101010101" pitchFamily="49" charset="-122"/>
                <a:ea typeface="楷体_GB2312" panose="02010609030101010101" pitchFamily="49" charset="-122"/>
              </a:rPr>
              <a:t>来完成。</a:t>
            </a:r>
          </a:p>
          <a:p>
            <a:pPr>
              <a:buClr>
                <a:srgbClr val="FF00FF"/>
              </a:buClr>
              <a:buFont typeface="Wingdings" panose="05000000000000000000" pitchFamily="2" charset="2"/>
              <a:buChar char="Ø"/>
            </a:pPr>
            <a:endParaRPr lang="zh-CN" altLang="en-US" sz="2400" dirty="0">
              <a:latin typeface="楷体_GB2312" panose="02010609030101010101" pitchFamily="49" charset="-122"/>
              <a:ea typeface="楷体_GB2312" panose="02010609030101010101" pitchFamily="49" charset="-122"/>
            </a:endParaRPr>
          </a:p>
          <a:p>
            <a:pPr>
              <a:buClr>
                <a:srgbClr val="FF00FF"/>
              </a:buClr>
              <a:buFont typeface="Wingdings" panose="05000000000000000000" pitchFamily="2" charset="2"/>
              <a:buChar char="Ø"/>
            </a:pPr>
            <a:r>
              <a:rPr lang="zh-CN" altLang="en-US" sz="2400" dirty="0">
                <a:latin typeface="楷体_GB2312" panose="02010609030101010101" pitchFamily="49" charset="-122"/>
                <a:ea typeface="楷体_GB2312" panose="02010609030101010101" pitchFamily="49" charset="-122"/>
              </a:rPr>
              <a:t>这样构成的微处理器，可以同时处理多条指令。</a:t>
            </a:r>
          </a:p>
          <a:p>
            <a:pPr>
              <a:buClr>
                <a:srgbClr val="FF00FF"/>
              </a:buClr>
              <a:buFont typeface="Wingdings" panose="05000000000000000000" pitchFamily="2" charset="2"/>
              <a:buChar char="Ø"/>
            </a:pPr>
            <a:endParaRPr lang="zh-CN" altLang="en-US" sz="2400" dirty="0">
              <a:latin typeface="楷体_GB2312" panose="02010609030101010101" pitchFamily="49" charset="-122"/>
              <a:ea typeface="楷体_GB2312" panose="02010609030101010101" pitchFamily="49" charset="-122"/>
            </a:endParaRPr>
          </a:p>
          <a:p>
            <a:pPr>
              <a:buClr>
                <a:srgbClr val="FF00FF"/>
              </a:buClr>
              <a:buFont typeface="Wingdings" panose="05000000000000000000" pitchFamily="2" charset="2"/>
              <a:buChar char="Ø"/>
            </a:pPr>
            <a:r>
              <a:rPr lang="zh-CN" altLang="en-US" sz="2400" dirty="0">
                <a:solidFill>
                  <a:srgbClr val="0000FF"/>
                </a:solidFill>
                <a:latin typeface="楷体_GB2312" panose="02010609030101010101" pitchFamily="49" charset="-122"/>
                <a:ea typeface="楷体_GB2312" panose="02010609030101010101" pitchFamily="49" charset="-122"/>
              </a:rPr>
              <a:t>对于每个处理部件来说，每条指令的同类操作</a:t>
            </a:r>
            <a:r>
              <a:rPr lang="en-US" altLang="zh-CN" sz="2400">
                <a:solidFill>
                  <a:srgbClr val="0000FF"/>
                </a:solidFill>
                <a:latin typeface="楷体_GB2312" panose="02010609030101010101" pitchFamily="49" charset="-122"/>
                <a:ea typeface="楷体_GB2312" panose="02010609030101010101" pitchFamily="49" charset="-122"/>
              </a:rPr>
              <a:t>(</a:t>
            </a:r>
            <a:r>
              <a:rPr lang="zh-CN" altLang="en-US" sz="2400" dirty="0">
                <a:solidFill>
                  <a:srgbClr val="0000FF"/>
                </a:solidFill>
                <a:latin typeface="楷体_GB2312" panose="02010609030101010101" pitchFamily="49" charset="-122"/>
                <a:ea typeface="楷体_GB2312" panose="02010609030101010101" pitchFamily="49" charset="-122"/>
              </a:rPr>
              <a:t>如取指令</a:t>
            </a:r>
            <a:r>
              <a:rPr lang="en-US" altLang="zh-CN" sz="2400">
                <a:solidFill>
                  <a:srgbClr val="0000FF"/>
                </a:solidFill>
                <a:latin typeface="楷体_GB2312" panose="02010609030101010101" pitchFamily="49" charset="-122"/>
                <a:ea typeface="楷体_GB2312" panose="02010609030101010101" pitchFamily="49" charset="-122"/>
              </a:rPr>
              <a:t>)</a:t>
            </a:r>
            <a:r>
              <a:rPr lang="zh-CN" altLang="en-US" sz="2400" dirty="0">
                <a:solidFill>
                  <a:srgbClr val="0000FF"/>
                </a:solidFill>
                <a:latin typeface="楷体_GB2312" panose="02010609030101010101" pitchFamily="49" charset="-122"/>
                <a:ea typeface="楷体_GB2312" panose="02010609030101010101" pitchFamily="49" charset="-122"/>
              </a:rPr>
              <a:t>就像流水一样连续被加工处理。</a:t>
            </a:r>
          </a:p>
          <a:p>
            <a:pPr>
              <a:buClr>
                <a:srgbClr val="FF00FF"/>
              </a:buClr>
              <a:buFont typeface="Wingdings" panose="05000000000000000000" pitchFamily="2" charset="2"/>
              <a:buChar char="Ø"/>
            </a:pPr>
            <a:endParaRPr lang="zh-CN" altLang="en-US" sz="2400" dirty="0">
              <a:solidFill>
                <a:srgbClr val="0000FF"/>
              </a:solidFill>
              <a:latin typeface="楷体_GB2312" panose="02010609030101010101" pitchFamily="49" charset="-122"/>
              <a:ea typeface="楷体_GB2312" panose="02010609030101010101" pitchFamily="49" charset="-122"/>
            </a:endParaRPr>
          </a:p>
          <a:p>
            <a:pPr>
              <a:buClr>
                <a:srgbClr val="FF00FF"/>
              </a:buClr>
              <a:buFont typeface="Wingdings" panose="05000000000000000000" pitchFamily="2" charset="2"/>
              <a:buChar char="Ø"/>
            </a:pPr>
            <a:r>
              <a:rPr lang="zh-CN" altLang="en-US" sz="2400" dirty="0">
                <a:solidFill>
                  <a:srgbClr val="FF00FF"/>
                </a:solidFill>
                <a:latin typeface="楷体_GB2312" panose="02010609030101010101" pitchFamily="49" charset="-122"/>
                <a:ea typeface="楷体_GB2312" panose="02010609030101010101" pitchFamily="49" charset="-122"/>
              </a:rPr>
              <a:t>这种指令重叠、处理部件连续工作的计算机</a:t>
            </a:r>
            <a:r>
              <a:rPr lang="en-US" altLang="zh-CN" sz="2400">
                <a:solidFill>
                  <a:srgbClr val="FF00FF"/>
                </a:solidFill>
                <a:latin typeface="楷体_GB2312" panose="02010609030101010101" pitchFamily="49" charset="-122"/>
                <a:ea typeface="楷体_GB2312" panose="02010609030101010101" pitchFamily="49" charset="-122"/>
              </a:rPr>
              <a:t>(</a:t>
            </a:r>
            <a:r>
              <a:rPr lang="zh-CN" altLang="en-US" sz="2400" dirty="0">
                <a:solidFill>
                  <a:srgbClr val="FF00FF"/>
                </a:solidFill>
                <a:latin typeface="楷体_GB2312" panose="02010609030101010101" pitchFamily="49" charset="-122"/>
                <a:ea typeface="楷体_GB2312" panose="02010609030101010101" pitchFamily="49" charset="-122"/>
              </a:rPr>
              <a:t>或处理器</a:t>
            </a:r>
            <a:r>
              <a:rPr lang="en-US" altLang="zh-CN" sz="2400">
                <a:solidFill>
                  <a:srgbClr val="FF00FF"/>
                </a:solidFill>
                <a:latin typeface="楷体_GB2312" panose="02010609030101010101" pitchFamily="49" charset="-122"/>
                <a:ea typeface="楷体_GB2312" panose="02010609030101010101" pitchFamily="49" charset="-122"/>
              </a:rPr>
              <a:t>)</a:t>
            </a:r>
            <a:r>
              <a:rPr lang="zh-CN" altLang="en-US" sz="2400" dirty="0">
                <a:solidFill>
                  <a:srgbClr val="FF00FF"/>
                </a:solidFill>
                <a:latin typeface="楷体_GB2312" panose="02010609030101010101" pitchFamily="49" charset="-122"/>
                <a:ea typeface="楷体_GB2312" panose="02010609030101010101" pitchFamily="49" charset="-122"/>
              </a:rPr>
              <a:t>，称为流水线计算机</a:t>
            </a:r>
            <a:r>
              <a:rPr lang="en-US" altLang="zh-CN" sz="2400">
                <a:solidFill>
                  <a:srgbClr val="FF00FF"/>
                </a:solidFill>
                <a:latin typeface="楷体_GB2312" panose="02010609030101010101" pitchFamily="49" charset="-122"/>
                <a:ea typeface="楷体_GB2312" panose="02010609030101010101" pitchFamily="49" charset="-122"/>
              </a:rPr>
              <a:t>(</a:t>
            </a:r>
            <a:r>
              <a:rPr lang="zh-CN" altLang="en-US" sz="2400" dirty="0">
                <a:solidFill>
                  <a:srgbClr val="FF00FF"/>
                </a:solidFill>
                <a:latin typeface="楷体_GB2312" panose="02010609030101010101" pitchFamily="49" charset="-122"/>
                <a:ea typeface="楷体_GB2312" panose="02010609030101010101" pitchFamily="49" charset="-122"/>
              </a:rPr>
              <a:t>或处理器</a:t>
            </a:r>
            <a:r>
              <a:rPr lang="en-US" altLang="zh-CN" sz="2400">
                <a:solidFill>
                  <a:srgbClr val="FF00FF"/>
                </a:solidFill>
                <a:latin typeface="楷体_GB2312" panose="02010609030101010101" pitchFamily="49" charset="-122"/>
                <a:ea typeface="楷体_GB2312" panose="02010609030101010101" pitchFamily="49" charset="-122"/>
              </a:rPr>
              <a:t>)</a:t>
            </a:r>
            <a:r>
              <a:rPr lang="zh-CN" altLang="en-US" sz="2400" dirty="0">
                <a:solidFill>
                  <a:srgbClr val="FF00FF"/>
                </a:solidFill>
                <a:latin typeface="楷体_GB2312" panose="02010609030101010101" pitchFamily="49" charset="-122"/>
                <a:ea typeface="楷体_GB2312" panose="02010609030101010101" pitchFamily="49" charset="-122"/>
              </a:rPr>
              <a:t>。</a:t>
            </a:r>
            <a:r>
              <a:rPr lang="zh-CN" altLang="en-US" sz="2400" dirty="0">
                <a:solidFill>
                  <a:srgbClr val="0000FF"/>
                </a:solidFill>
                <a:latin typeface="楷体_GB2312" panose="02010609030101010101" pitchFamily="49" charset="-122"/>
                <a:ea typeface="楷体_GB2312" panose="02010609030101010101" pitchFamily="49" charset="-122"/>
              </a:rPr>
              <a:t>采用流水线技术，可以加快计算机执行程序的速度并提高处理部件的使用效率。</a:t>
            </a:r>
          </a:p>
          <a:p>
            <a:pPr>
              <a:lnSpc>
                <a:spcPct val="90000"/>
              </a:lnSpc>
              <a:buNone/>
            </a:pPr>
            <a:endParaRPr lang="zh-CN" altLang="en-US" sz="2400">
              <a:solidFill>
                <a:srgbClr val="FF00FF"/>
              </a:solidFill>
              <a:latin typeface="楷体_GB2312" panose="02010609030101010101" pitchFamily="49" charset="-122"/>
              <a:ea typeface="楷体_GB2312" panose="02010609030101010101" pitchFamily="49" charset="-122"/>
            </a:endParaRPr>
          </a:p>
        </p:txBody>
      </p:sp>
      <p:sp>
        <p:nvSpPr>
          <p:cNvPr id="90117" name="Rectangle 2"/>
          <p:cNvSpPr/>
          <p:nvPr/>
        </p:nvSpPr>
        <p:spPr>
          <a:xfrm>
            <a:off x="1752600" y="152400"/>
            <a:ext cx="5529263" cy="609600"/>
          </a:xfrm>
          <a:noFill/>
          <a:ln w="9525">
            <a:noFill/>
          </a:ln>
        </p:spPr>
        <p:txBody>
          <a:bodyPr vert="horz" wrap="square" lIns="91440" tIns="45720" rIns="91440" bIns="45720" anchor="ctr"/>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stStyle>
          <a:p>
            <a:pPr lvl="0" algn="ctr"/>
            <a:r>
              <a:rPr lang="zh-CN" altLang="en-US" sz="3200" dirty="0">
                <a:latin typeface="Comic Sans MS" panose="030F0702030302020204" pitchFamily="66" charset="0"/>
                <a:ea typeface="隶书" panose="02010509060101010101" pitchFamily="49" charset="-122"/>
              </a:rPr>
              <a:t>流水线技术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1295400" y="152400"/>
            <a:ext cx="5529263" cy="609600"/>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流水线技术 </a:t>
            </a:r>
          </a:p>
        </p:txBody>
      </p:sp>
      <p:pic>
        <p:nvPicPr>
          <p:cNvPr id="39939" name="Picture 2" descr="2t18"/>
          <p:cNvPicPr>
            <a:picLocks noChangeAspect="1"/>
          </p:cNvPicPr>
          <p:nvPr/>
        </p:nvPicPr>
        <p:blipFill>
          <a:blip r:embed="rId3">
            <a:clrChange>
              <a:clrFrom>
                <a:srgbClr val="FFFFFF"/>
              </a:clrFrom>
              <a:clrTo>
                <a:srgbClr val="FFFFFF">
                  <a:alpha val="0"/>
                </a:srgbClr>
              </a:clrTo>
            </a:clrChange>
          </a:blip>
          <a:stretch>
            <a:fillRect/>
          </a:stretch>
        </p:blipFill>
        <p:spPr>
          <a:xfrm>
            <a:off x="228600" y="1539875"/>
            <a:ext cx="8915400" cy="4632325"/>
          </a:xfrm>
          <a:prstGeom prst="rect">
            <a:avLst/>
          </a:prstGeom>
          <a:noFill/>
          <a:ln w="9525">
            <a:noFill/>
          </a:ln>
        </p:spPr>
      </p:pic>
      <p:sp>
        <p:nvSpPr>
          <p:cNvPr id="315400" name="Oval 8"/>
          <p:cNvSpPr/>
          <p:nvPr/>
        </p:nvSpPr>
        <p:spPr>
          <a:xfrm>
            <a:off x="2819400" y="4114800"/>
            <a:ext cx="1066800" cy="1911350"/>
          </a:xfrm>
          <a:prstGeom prst="ellipse">
            <a:avLst/>
          </a:prstGeom>
          <a:solidFill>
            <a:srgbClr val="00B0F0">
              <a:alpha val="54901"/>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5401" name="Oval 9"/>
          <p:cNvSpPr/>
          <p:nvPr/>
        </p:nvSpPr>
        <p:spPr>
          <a:xfrm>
            <a:off x="5638800" y="4114800"/>
            <a:ext cx="1066800" cy="1985963"/>
          </a:xfrm>
          <a:prstGeom prst="ellipse">
            <a:avLst/>
          </a:prstGeom>
          <a:solidFill>
            <a:srgbClr val="16B2EA">
              <a:alpha val="54901"/>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5402" name="Oval 10"/>
          <p:cNvSpPr/>
          <p:nvPr/>
        </p:nvSpPr>
        <p:spPr>
          <a:xfrm>
            <a:off x="4114800" y="4114800"/>
            <a:ext cx="1371600" cy="2027238"/>
          </a:xfrm>
          <a:prstGeom prst="ellipse">
            <a:avLst/>
          </a:prstGeom>
          <a:solidFill>
            <a:srgbClr val="993366">
              <a:alpha val="54901"/>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16" name="Oval 8"/>
          <p:cNvSpPr/>
          <p:nvPr/>
        </p:nvSpPr>
        <p:spPr>
          <a:xfrm>
            <a:off x="2743200" y="1524000"/>
            <a:ext cx="2057400" cy="2206625"/>
          </a:xfrm>
          <a:prstGeom prst="ellipse">
            <a:avLst/>
          </a:prstGeom>
          <a:solidFill>
            <a:srgbClr val="00B0F0">
              <a:alpha val="54901"/>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9944" name="Rectangle 3"/>
          <p:cNvSpPr>
            <a:spLocks noGrp="1"/>
          </p:cNvSpPr>
          <p:nvPr>
            <p:ph type="dt" sz="half" idx="10"/>
          </p:nvPr>
        </p:nvSpPr>
        <p:spPr>
          <a:xfrm>
            <a:off x="533400" y="838200"/>
            <a:ext cx="8458200" cy="457200"/>
          </a:xfrm>
        </p:spPr>
        <p:txBody>
          <a:bodyPr vert="horz" wrap="square" lIns="0" tIns="0" rIns="0" bIns="0" anchor="t"/>
          <a:lstStyle/>
          <a:p>
            <a:pPr marL="92075" indent="-92075" algn="ctr">
              <a:spcBef>
                <a:spcPts val="1200"/>
              </a:spcBef>
              <a:buNone/>
            </a:pPr>
            <a:r>
              <a:rPr lang="zh-CN" altLang="en-US" sz="2400" dirty="0">
                <a:solidFill>
                  <a:srgbClr val="C00000"/>
                </a:solidFill>
                <a:latin typeface="楷体_GB2312" panose="02010609030101010101" pitchFamily="49" charset="-122"/>
                <a:ea typeface="楷体_GB2312" panose="02010609030101010101" pitchFamily="49" charset="-122"/>
              </a:rPr>
              <a:t>可通过分割逻辑，插入缓冲寄存器（流水线</a:t>
            </a:r>
            <a:r>
              <a:rPr lang="en-US" altLang="zh-CN" sz="2400" err="1">
                <a:solidFill>
                  <a:srgbClr val="C00000"/>
                </a:solidFill>
                <a:latin typeface="楷体_GB2312" panose="02010609030101010101" pitchFamily="49" charset="-122"/>
                <a:ea typeface="楷体_GB2312" panose="02010609030101010101" pitchFamily="49" charset="-122"/>
              </a:rPr>
              <a:t>Reg</a:t>
            </a:r>
            <a:r>
              <a:rPr lang="zh-CN" altLang="en-US" sz="2400" dirty="0">
                <a:solidFill>
                  <a:srgbClr val="C00000"/>
                </a:solidFill>
                <a:latin typeface="楷体_GB2312" panose="02010609030101010101" pitchFamily="49" charset="-122"/>
                <a:ea typeface="楷体_GB2312" panose="02010609030101010101" pitchFamily="49" charset="-122"/>
              </a:rPr>
              <a:t>）来构建</a:t>
            </a:r>
          </a:p>
        </p:txBody>
      </p:sp>
      <p:sp>
        <p:nvSpPr>
          <p:cNvPr id="17"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8"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47</a:t>
            </a:fld>
            <a:endParaRPr lang="zh-CN" altLang="en-US" sz="1200" b="1" dirty="0">
              <a:solidFill>
                <a:srgbClr val="7F7F7F"/>
              </a:solidFill>
              <a:latin typeface="Comic Sans MS" panose="030F0702030302020204" pitchFamily="66" charset="0"/>
            </a:endParaRPr>
          </a:p>
        </p:txBody>
      </p:sp>
      <p:sp>
        <p:nvSpPr>
          <p:cNvPr id="19"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dissolve">
                                      <p:cBhvr>
                                        <p:cTn id="7" dur="500"/>
                                        <p:tgtEl>
                                          <p:spTgt spid="399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5400"/>
                                        </p:tgtEl>
                                        <p:attrNameLst>
                                          <p:attrName>style.visibility</p:attrName>
                                        </p:attrNameLst>
                                      </p:cBhvr>
                                      <p:to>
                                        <p:strVal val="visible"/>
                                      </p:to>
                                    </p:set>
                                    <p:animEffect transition="in" filter="dissolve">
                                      <p:cBhvr>
                                        <p:cTn id="17" dur="500"/>
                                        <p:tgtEl>
                                          <p:spTgt spid="31540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15401"/>
                                        </p:tgtEl>
                                        <p:attrNameLst>
                                          <p:attrName>style.visibility</p:attrName>
                                        </p:attrNameLst>
                                      </p:cBhvr>
                                      <p:to>
                                        <p:strVal val="visible"/>
                                      </p:to>
                                    </p:set>
                                    <p:animEffect transition="in" filter="dissolve">
                                      <p:cBhvr>
                                        <p:cTn id="20" dur="500"/>
                                        <p:tgtEl>
                                          <p:spTgt spid="31540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15402"/>
                                        </p:tgtEl>
                                        <p:attrNameLst>
                                          <p:attrName>style.visibility</p:attrName>
                                        </p:attrNameLst>
                                      </p:cBhvr>
                                      <p:to>
                                        <p:strVal val="visible"/>
                                      </p:to>
                                    </p:set>
                                    <p:animEffect transition="in" filter="dissolve">
                                      <p:cBhvr>
                                        <p:cTn id="25" dur="500"/>
                                        <p:tgtEl>
                                          <p:spTgt spid="31540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9944">
                                            <p:txEl>
                                              <p:pRg st="0" end="0"/>
                                            </p:txEl>
                                          </p:spTgt>
                                        </p:tgtEl>
                                        <p:attrNameLst>
                                          <p:attrName>style.visibility</p:attrName>
                                        </p:attrNameLst>
                                      </p:cBhvr>
                                      <p:to>
                                        <p:strVal val="visible"/>
                                      </p:to>
                                    </p:set>
                                    <p:animEffect transition="in" filter="dissolve">
                                      <p:cBhvr>
                                        <p:cTn id="30" dur="500"/>
                                        <p:tgtEl>
                                          <p:spTgt spid="399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00" grpId="0" animBg="1"/>
      <p:bldP spid="315401" grpId="0" animBg="1"/>
      <p:bldP spid="315402" grpId="0" animBg="1"/>
      <p:bldP spid="16" grpId="0" animBg="1"/>
      <p:bldP spid="3994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xfrm>
            <a:off x="533400" y="0"/>
            <a:ext cx="8610600" cy="685800"/>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指令时空图</a:t>
            </a:r>
          </a:p>
        </p:txBody>
      </p:sp>
      <p:pic>
        <p:nvPicPr>
          <p:cNvPr id="40963" name="Picture 3" descr="1t8"/>
          <p:cNvPicPr>
            <a:picLocks noGrp="1" noChangeAspect="1"/>
          </p:cNvPicPr>
          <p:nvPr>
            <p:ph type="dt" sz="half" idx="10"/>
          </p:nvPr>
        </p:nvPicPr>
        <p:blipFill>
          <a:blip r:embed="rId3"/>
          <a:stretch>
            <a:fillRect/>
          </a:stretch>
        </p:blipFill>
        <p:spPr>
          <a:xfrm>
            <a:off x="1547813" y="914400"/>
            <a:ext cx="7138987" cy="1219200"/>
          </a:xfrm>
        </p:spPr>
      </p:pic>
      <p:pic>
        <p:nvPicPr>
          <p:cNvPr id="312324" name="Picture 4" descr="1t9"/>
          <p:cNvPicPr>
            <a:picLocks noChangeAspect="1"/>
          </p:cNvPicPr>
          <p:nvPr/>
        </p:nvPicPr>
        <p:blipFill>
          <a:blip r:embed="rId4"/>
          <a:stretch>
            <a:fillRect/>
          </a:stretch>
        </p:blipFill>
        <p:spPr>
          <a:xfrm>
            <a:off x="762000" y="2686050"/>
            <a:ext cx="7524750" cy="3860800"/>
          </a:xfrm>
          <a:prstGeom prst="rect">
            <a:avLst/>
          </a:prstGeom>
          <a:noFill/>
          <a:ln w="9525">
            <a:noFill/>
          </a:ln>
        </p:spPr>
      </p:pic>
      <p:sp>
        <p:nvSpPr>
          <p:cNvPr id="40965" name="Rectangle 5"/>
          <p:cNvSpPr/>
          <p:nvPr/>
        </p:nvSpPr>
        <p:spPr>
          <a:xfrm>
            <a:off x="533400" y="1066800"/>
            <a:ext cx="806450" cy="822325"/>
          </a:xfrm>
          <a:prstGeom prst="rect">
            <a:avLst/>
          </a:prstGeom>
          <a:noFill/>
          <a:ln w="9525">
            <a:noFill/>
          </a:ln>
        </p:spPr>
        <p:txBody>
          <a:bodyPr>
            <a:spAutoFit/>
          </a:bodyPr>
          <a:lstStyle/>
          <a:p>
            <a:pPr algn="ctr"/>
            <a:r>
              <a:rPr lang="zh-CN" altLang="en-US" sz="2400" b="1" dirty="0">
                <a:solidFill>
                  <a:srgbClr val="FF0000"/>
                </a:solidFill>
                <a:latin typeface="Arial" panose="020B0604020202020204" pitchFamily="34" charset="0"/>
                <a:ea typeface="宋体" panose="02010600030101010101" pitchFamily="2" charset="-122"/>
              </a:rPr>
              <a:t>顺序执行</a:t>
            </a:r>
          </a:p>
        </p:txBody>
      </p:sp>
      <p:sp>
        <p:nvSpPr>
          <p:cNvPr id="40966" name="Rectangle 6"/>
          <p:cNvSpPr/>
          <p:nvPr/>
        </p:nvSpPr>
        <p:spPr>
          <a:xfrm>
            <a:off x="1066800" y="2286000"/>
            <a:ext cx="6019800" cy="457200"/>
          </a:xfrm>
          <a:prstGeom prst="rect">
            <a:avLst/>
          </a:prstGeom>
          <a:noFill/>
          <a:ln w="9525">
            <a:noFill/>
          </a:ln>
        </p:spPr>
        <p:txBody>
          <a:bodyPr>
            <a:spAutoFit/>
          </a:bodyPr>
          <a:lstStyle/>
          <a:p>
            <a:pPr algn="ctr"/>
            <a:r>
              <a:rPr lang="en-US" altLang="zh-CN" sz="2400" b="1">
                <a:solidFill>
                  <a:srgbClr val="FF0000"/>
                </a:solidFill>
                <a:latin typeface="Arial" panose="020B0604020202020204" pitchFamily="34" charset="0"/>
                <a:ea typeface="宋体" panose="02010600030101010101" pitchFamily="2" charset="-122"/>
              </a:rPr>
              <a:t>4</a:t>
            </a:r>
            <a:r>
              <a:rPr lang="zh-CN" altLang="en-US" sz="2400" b="1" dirty="0">
                <a:solidFill>
                  <a:srgbClr val="FF0000"/>
                </a:solidFill>
                <a:latin typeface="Arial" panose="020B0604020202020204" pitchFamily="34" charset="0"/>
                <a:ea typeface="宋体" panose="02010600030101010101" pitchFamily="2" charset="-122"/>
              </a:rPr>
              <a:t>级流水线执行</a:t>
            </a:r>
          </a:p>
        </p:txBody>
      </p:sp>
      <p:sp>
        <p:nvSpPr>
          <p:cNvPr id="40967" name="Oval 7"/>
          <p:cNvSpPr/>
          <p:nvPr/>
        </p:nvSpPr>
        <p:spPr>
          <a:xfrm>
            <a:off x="4024313" y="2973388"/>
            <a:ext cx="1081087" cy="2016125"/>
          </a:xfrm>
          <a:prstGeom prst="ellipse">
            <a:avLst/>
          </a:prstGeom>
          <a:solidFill>
            <a:srgbClr val="990000">
              <a:alpha val="38000"/>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2328" name="Text Box 8"/>
          <p:cNvSpPr txBox="1"/>
          <p:nvPr/>
        </p:nvSpPr>
        <p:spPr>
          <a:xfrm>
            <a:off x="3200400" y="4953000"/>
            <a:ext cx="1716088" cy="457200"/>
          </a:xfrm>
          <a:prstGeom prst="rect">
            <a:avLst/>
          </a:prstGeom>
          <a:noFill/>
          <a:ln w="9525">
            <a:noFill/>
          </a:ln>
        </p:spPr>
        <p:txBody>
          <a:bodyPr wrap="none">
            <a:spAutoFit/>
          </a:bodyPr>
          <a:lstStyle/>
          <a:p>
            <a:r>
              <a:rPr lang="zh-CN" altLang="en-US" sz="2400" b="1" dirty="0">
                <a:solidFill>
                  <a:srgbClr val="C00000"/>
                </a:solidFill>
                <a:latin typeface="Arial" panose="020B0604020202020204" pitchFamily="34" charset="0"/>
                <a:ea typeface="楷体_GB2312" panose="02010609030101010101" pitchFamily="49" charset="-122"/>
              </a:rPr>
              <a:t>流水线满载</a:t>
            </a:r>
          </a:p>
        </p:txBody>
      </p:sp>
      <p:sp>
        <p:nvSpPr>
          <p:cNvPr id="10"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1" name="灯片编号占位符 17"/>
          <p:cNvSpPr txBox="1">
            <a:spLocks noGrp="1"/>
          </p:cNvSpPr>
          <p:nvPr>
            <p:ph type="sldNum" sz="quarter" idx="11"/>
          </p:nvPr>
        </p:nvSpPr>
        <p:spPr>
          <a:xfrm>
            <a:off x="4362450" y="65532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48</a:t>
            </a:fld>
            <a:endParaRPr lang="zh-CN" altLang="en-US" sz="1200" b="1" dirty="0">
              <a:solidFill>
                <a:srgbClr val="7F7F7F"/>
              </a:solidFill>
              <a:latin typeface="Comic Sans MS" panose="030F0702030302020204" pitchFamily="66" charset="0"/>
            </a:endParaRPr>
          </a:p>
        </p:txBody>
      </p:sp>
      <p:sp>
        <p:nvSpPr>
          <p:cNvPr id="12" name="页脚占位符 18"/>
          <p:cNvSpPr txBox="1">
            <a:spLocks noGrp="1"/>
          </p:cNvSpPr>
          <p:nvPr>
            <p:ph type="ftr" sz="quarter" idx="12"/>
          </p:nvPr>
        </p:nvSpPr>
        <p:spPr>
          <a:xfrm>
            <a:off x="4819650" y="65532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dissolve">
                                      <p:cBhvr>
                                        <p:cTn id="7" dur="500"/>
                                        <p:tgtEl>
                                          <p:spTgt spid="409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965"/>
                                        </p:tgtEl>
                                        <p:attrNameLst>
                                          <p:attrName>style.visibility</p:attrName>
                                        </p:attrNameLst>
                                      </p:cBhvr>
                                      <p:to>
                                        <p:strVal val="visible"/>
                                      </p:to>
                                    </p:set>
                                    <p:animEffect transition="in" filter="dissolve">
                                      <p:cBhvr>
                                        <p:cTn id="10" dur="500"/>
                                        <p:tgtEl>
                                          <p:spTgt spid="4096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12324"/>
                                        </p:tgtEl>
                                        <p:attrNameLst>
                                          <p:attrName>style.visibility</p:attrName>
                                        </p:attrNameLst>
                                      </p:cBhvr>
                                      <p:to>
                                        <p:strVal val="visible"/>
                                      </p:to>
                                    </p:set>
                                    <p:animEffect transition="in" filter="dissolve">
                                      <p:cBhvr>
                                        <p:cTn id="15" dur="500"/>
                                        <p:tgtEl>
                                          <p:spTgt spid="31232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0966"/>
                                        </p:tgtEl>
                                        <p:attrNameLst>
                                          <p:attrName>style.visibility</p:attrName>
                                        </p:attrNameLst>
                                      </p:cBhvr>
                                      <p:to>
                                        <p:strVal val="visible"/>
                                      </p:to>
                                    </p:set>
                                    <p:animEffect transition="in" filter="dissolve">
                                      <p:cBhvr>
                                        <p:cTn id="18" dur="500"/>
                                        <p:tgtEl>
                                          <p:spTgt spid="4096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0967"/>
                                        </p:tgtEl>
                                        <p:attrNameLst>
                                          <p:attrName>style.visibility</p:attrName>
                                        </p:attrNameLst>
                                      </p:cBhvr>
                                      <p:to>
                                        <p:strVal val="visible"/>
                                      </p:to>
                                    </p:set>
                                    <p:animEffect transition="in" filter="dissolve">
                                      <p:cBhvr>
                                        <p:cTn id="23" dur="500"/>
                                        <p:tgtEl>
                                          <p:spTgt spid="4096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12328"/>
                                        </p:tgtEl>
                                        <p:attrNameLst>
                                          <p:attrName>style.visibility</p:attrName>
                                        </p:attrNameLst>
                                      </p:cBhvr>
                                      <p:to>
                                        <p:strVal val="visible"/>
                                      </p:to>
                                    </p:set>
                                    <p:animEffect transition="in" filter="dissolve">
                                      <p:cBhvr>
                                        <p:cTn id="26" dur="500"/>
                                        <p:tgtEl>
                                          <p:spTgt spid="312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P spid="40966" grpId="0"/>
      <p:bldP spid="40967" grpId="0" animBg="1"/>
      <p:bldP spid="3123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p:cNvSpPr>
          <p:nvPr>
            <p:ph type="title"/>
          </p:nvPr>
        </p:nvSpPr>
        <p:spPr>
          <a:xfrm>
            <a:off x="428625" y="0"/>
            <a:ext cx="8027988" cy="642938"/>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更细的流水线</a:t>
            </a:r>
          </a:p>
        </p:txBody>
      </p:sp>
      <p:sp>
        <p:nvSpPr>
          <p:cNvPr id="1028" name="Rectangle 3"/>
          <p:cNvSpPr>
            <a:spLocks noGrp="1"/>
          </p:cNvSpPr>
          <p:nvPr>
            <p:ph type="dt" sz="half" idx="10"/>
          </p:nvPr>
        </p:nvSpPr>
        <p:spPr>
          <a:xfrm>
            <a:off x="609600" y="1066800"/>
            <a:ext cx="3733800" cy="2643188"/>
          </a:xfrm>
        </p:spPr>
        <p:txBody>
          <a:bodyPr vert="horz" wrap="square" lIns="0" tIns="0" rIns="0" bIns="0" anchor="t"/>
          <a:lstStyle/>
          <a:p>
            <a:pPr marL="0" lvl="1" indent="0">
              <a:lnSpc>
                <a:spcPct val="95000"/>
              </a:lnSpc>
              <a:buFont typeface="Comic Sans MS" panose="030F0702030302020204" pitchFamily="66" charset="0"/>
              <a:buNone/>
            </a:pPr>
            <a:r>
              <a:rPr lang="zh-CN" altLang="en-US" sz="2400" dirty="0">
                <a:solidFill>
                  <a:srgbClr val="000099"/>
                </a:solidFill>
              </a:rPr>
              <a:t>取指（</a:t>
            </a:r>
            <a:r>
              <a:rPr lang="en-US" altLang="zh-CN" sz="2400">
                <a:solidFill>
                  <a:srgbClr val="000099"/>
                </a:solidFill>
              </a:rPr>
              <a:t>FI</a:t>
            </a:r>
            <a:r>
              <a:rPr lang="zh-CN" altLang="en-US" sz="2400" dirty="0">
                <a:solidFill>
                  <a:srgbClr val="000099"/>
                </a:solidFill>
              </a:rPr>
              <a:t>）</a:t>
            </a:r>
          </a:p>
          <a:p>
            <a:pPr marL="0" lvl="1" indent="0">
              <a:lnSpc>
                <a:spcPct val="95000"/>
              </a:lnSpc>
              <a:buFont typeface="Comic Sans MS" panose="030F0702030302020204" pitchFamily="66" charset="0"/>
              <a:buNone/>
            </a:pPr>
            <a:r>
              <a:rPr lang="zh-CN" altLang="en-US" sz="2400" dirty="0">
                <a:solidFill>
                  <a:srgbClr val="000099"/>
                </a:solidFill>
              </a:rPr>
              <a:t>指令译码（</a:t>
            </a:r>
            <a:r>
              <a:rPr lang="en-US" altLang="zh-CN" sz="2400">
                <a:solidFill>
                  <a:srgbClr val="000099"/>
                </a:solidFill>
              </a:rPr>
              <a:t>DI</a:t>
            </a:r>
            <a:r>
              <a:rPr lang="zh-CN" altLang="en-US" sz="2400" dirty="0">
                <a:solidFill>
                  <a:srgbClr val="000099"/>
                </a:solidFill>
              </a:rPr>
              <a:t>）</a:t>
            </a:r>
          </a:p>
          <a:p>
            <a:pPr marL="0" lvl="1" indent="0">
              <a:lnSpc>
                <a:spcPct val="95000"/>
              </a:lnSpc>
              <a:buFont typeface="Comic Sans MS" panose="030F0702030302020204" pitchFamily="66" charset="0"/>
              <a:buNone/>
            </a:pPr>
            <a:r>
              <a:rPr lang="zh-CN" altLang="en-US" sz="2400" dirty="0">
                <a:solidFill>
                  <a:srgbClr val="000099"/>
                </a:solidFill>
              </a:rPr>
              <a:t>计算操作数地址（</a:t>
            </a:r>
            <a:r>
              <a:rPr lang="en-US" altLang="zh-CN" sz="2400">
                <a:solidFill>
                  <a:srgbClr val="000099"/>
                </a:solidFill>
              </a:rPr>
              <a:t>CO</a:t>
            </a:r>
            <a:r>
              <a:rPr lang="zh-CN" altLang="en-US" sz="2400" dirty="0">
                <a:solidFill>
                  <a:srgbClr val="000099"/>
                </a:solidFill>
              </a:rPr>
              <a:t>）</a:t>
            </a:r>
          </a:p>
          <a:p>
            <a:pPr marL="0" lvl="1" indent="0">
              <a:lnSpc>
                <a:spcPct val="95000"/>
              </a:lnSpc>
              <a:buFont typeface="Comic Sans MS" panose="030F0702030302020204" pitchFamily="66" charset="0"/>
              <a:buNone/>
            </a:pPr>
            <a:r>
              <a:rPr lang="zh-CN" altLang="en-US" sz="2400" dirty="0">
                <a:solidFill>
                  <a:srgbClr val="000099"/>
                </a:solidFill>
              </a:rPr>
              <a:t>取操作数（</a:t>
            </a:r>
            <a:r>
              <a:rPr lang="en-US" altLang="zh-CN" sz="2400">
                <a:solidFill>
                  <a:srgbClr val="000099"/>
                </a:solidFill>
              </a:rPr>
              <a:t>FO</a:t>
            </a:r>
            <a:r>
              <a:rPr lang="zh-CN" altLang="en-US" sz="2400" dirty="0">
                <a:solidFill>
                  <a:srgbClr val="000099"/>
                </a:solidFill>
              </a:rPr>
              <a:t>）</a:t>
            </a:r>
          </a:p>
          <a:p>
            <a:pPr marL="0" lvl="1" indent="0">
              <a:lnSpc>
                <a:spcPct val="95000"/>
              </a:lnSpc>
              <a:buFont typeface="Comic Sans MS" panose="030F0702030302020204" pitchFamily="66" charset="0"/>
              <a:buNone/>
            </a:pPr>
            <a:r>
              <a:rPr lang="zh-CN" altLang="en-US" sz="2400" dirty="0">
                <a:solidFill>
                  <a:srgbClr val="000099"/>
                </a:solidFill>
              </a:rPr>
              <a:t>执行指令（</a:t>
            </a:r>
            <a:r>
              <a:rPr lang="en-US" altLang="zh-CN" sz="2400">
                <a:solidFill>
                  <a:srgbClr val="000099"/>
                </a:solidFill>
              </a:rPr>
              <a:t>EI</a:t>
            </a:r>
            <a:r>
              <a:rPr lang="zh-CN" altLang="en-US" sz="2400" dirty="0">
                <a:solidFill>
                  <a:srgbClr val="000099"/>
                </a:solidFill>
              </a:rPr>
              <a:t>）</a:t>
            </a:r>
          </a:p>
          <a:p>
            <a:pPr marL="0" lvl="1" indent="0">
              <a:lnSpc>
                <a:spcPct val="95000"/>
              </a:lnSpc>
              <a:buFont typeface="Comic Sans MS" panose="030F0702030302020204" pitchFamily="66" charset="0"/>
              <a:buNone/>
            </a:pPr>
            <a:r>
              <a:rPr lang="zh-CN" altLang="en-US" sz="2400" dirty="0">
                <a:solidFill>
                  <a:srgbClr val="000099"/>
                </a:solidFill>
              </a:rPr>
              <a:t>写操作数（</a:t>
            </a:r>
            <a:r>
              <a:rPr lang="en-US" altLang="zh-CN" sz="2400">
                <a:solidFill>
                  <a:srgbClr val="000099"/>
                </a:solidFill>
              </a:rPr>
              <a:t>WO</a:t>
            </a:r>
            <a:r>
              <a:rPr lang="zh-CN" altLang="en-US" sz="2400" dirty="0">
                <a:solidFill>
                  <a:srgbClr val="000099"/>
                </a:solidFill>
              </a:rPr>
              <a:t>）</a:t>
            </a:r>
          </a:p>
        </p:txBody>
      </p:sp>
      <p:graphicFrame>
        <p:nvGraphicFramePr>
          <p:cNvPr id="1026" name="Object 2"/>
          <p:cNvGraphicFramePr/>
          <p:nvPr/>
        </p:nvGraphicFramePr>
        <p:xfrm>
          <a:off x="3810000" y="685800"/>
          <a:ext cx="5105400" cy="3300413"/>
        </p:xfrm>
        <a:graphic>
          <a:graphicData uri="http://schemas.openxmlformats.org/presentationml/2006/ole">
            <mc:AlternateContent xmlns:mc="http://schemas.openxmlformats.org/markup-compatibility/2006">
              <mc:Choice xmlns:v="urn:schemas-microsoft-com:vml" Requires="v">
                <p:oleObj spid="_x0000_s8202" r:id="rId4" imgW="7086600" imgH="4181475" progId="Paint.Picture">
                  <p:embed/>
                </p:oleObj>
              </mc:Choice>
              <mc:Fallback>
                <p:oleObj r:id="rId4" imgW="7086600" imgH="4181475" progId="Paint.Picture">
                  <p:embed/>
                  <p:pic>
                    <p:nvPicPr>
                      <p:cNvPr id="0" name="图片 3077"/>
                      <p:cNvPicPr/>
                      <p:nvPr/>
                    </p:nvPicPr>
                    <p:blipFill>
                      <a:blip r:embed="rId5">
                        <a:clrChange>
                          <a:clrFrom>
                            <a:srgbClr val="FFFFFF"/>
                          </a:clrFrom>
                          <a:clrTo>
                            <a:srgbClr val="FFFFFF">
                              <a:alpha val="0"/>
                            </a:srgbClr>
                          </a:clrTo>
                        </a:clrChange>
                      </a:blip>
                      <a:stretch>
                        <a:fillRect/>
                      </a:stretch>
                    </p:blipFill>
                    <p:spPr>
                      <a:xfrm>
                        <a:off x="3810000" y="685800"/>
                        <a:ext cx="5105400" cy="3300413"/>
                      </a:xfrm>
                      <a:prstGeom prst="rect">
                        <a:avLst/>
                      </a:prstGeom>
                      <a:noFill/>
                      <a:ln w="38100">
                        <a:noFill/>
                        <a:miter/>
                      </a:ln>
                    </p:spPr>
                  </p:pic>
                </p:oleObj>
              </mc:Fallback>
            </mc:AlternateContent>
          </a:graphicData>
        </a:graphic>
      </p:graphicFrame>
      <p:pic>
        <p:nvPicPr>
          <p:cNvPr id="5" name="Picture 4" descr="s16"/>
          <p:cNvPicPr>
            <a:picLocks noChangeAspect="1"/>
          </p:cNvPicPr>
          <p:nvPr/>
        </p:nvPicPr>
        <p:blipFill>
          <a:blip r:embed="rId6"/>
          <a:stretch>
            <a:fillRect/>
          </a:stretch>
        </p:blipFill>
        <p:spPr>
          <a:xfrm>
            <a:off x="1676400" y="4191000"/>
            <a:ext cx="5715000" cy="1981200"/>
          </a:xfrm>
          <a:prstGeom prst="rect">
            <a:avLst/>
          </a:prstGeom>
          <a:noFill/>
          <a:ln w="9525">
            <a:noFill/>
          </a:ln>
        </p:spPr>
      </p:pic>
      <p:sp>
        <p:nvSpPr>
          <p:cNvPr id="1030" name="矩形 5"/>
          <p:cNvSpPr/>
          <p:nvPr/>
        </p:nvSpPr>
        <p:spPr>
          <a:xfrm>
            <a:off x="8316913" y="6488113"/>
            <a:ext cx="692150" cy="336550"/>
          </a:xfrm>
          <a:prstGeom prst="rect">
            <a:avLst/>
          </a:prstGeom>
          <a:noFill/>
          <a:ln w="9525">
            <a:noFill/>
          </a:ln>
        </p:spPr>
        <p:txBody>
          <a:bodyPr wrap="none">
            <a:spAutoFit/>
          </a:bodyPr>
          <a:lstStyle/>
          <a:p>
            <a:fld id="{9A0DB2DC-4C9A-4742-B13C-FB6460FD3503}" type="slidenum">
              <a:rPr lang="zh-CN" altLang="en-US" sz="1600" dirty="0">
                <a:solidFill>
                  <a:srgbClr val="CDFFCD"/>
                </a:solidFill>
                <a:latin typeface="Arial" panose="020B0604020202020204" pitchFamily="34" charset="0"/>
                <a:ea typeface="华文宋体" panose="02010600040101010101" pitchFamily="2" charset="-122"/>
              </a:rPr>
              <a:t>49</a:t>
            </a:fld>
            <a:r>
              <a:rPr lang="en-US" altLang="zh-CN" sz="1600">
                <a:solidFill>
                  <a:srgbClr val="CDFFCD"/>
                </a:solidFill>
                <a:latin typeface="Arial" panose="020B0604020202020204" pitchFamily="34" charset="0"/>
                <a:ea typeface="华文宋体" panose="02010600040101010101" pitchFamily="2" charset="-122"/>
              </a:rPr>
              <a:t>/86</a:t>
            </a:r>
            <a:endParaRPr lang="en-US" altLang="zh-CN" sz="2800">
              <a:latin typeface="Arial" panose="020B0604020202020204" pitchFamily="34" charset="0"/>
              <a:ea typeface="宋体" panose="02010600030101010101" pitchFamily="2" charset="-122"/>
            </a:endParaRPr>
          </a:p>
        </p:txBody>
      </p:sp>
      <p:sp>
        <p:nvSpPr>
          <p:cNvPr id="7"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49</a:t>
            </a:fld>
            <a:endParaRPr lang="zh-CN" altLang="en-US" sz="1200" b="1" dirty="0">
              <a:solidFill>
                <a:srgbClr val="7F7F7F"/>
              </a:solidFill>
              <a:latin typeface="Comic Sans MS" panose="030F0702030302020204" pitchFamily="66" charset="0"/>
            </a:endParaRPr>
          </a:p>
        </p:txBody>
      </p:sp>
      <p:sp>
        <p:nvSpPr>
          <p:cNvPr id="9"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animEffect transition="in" filter="dissolve">
                                      <p:cBhvr>
                                        <p:cTn id="7" dur="500"/>
                                        <p:tgtEl>
                                          <p:spTgt spid="102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28">
                                            <p:txEl>
                                              <p:pRg st="1" end="1"/>
                                            </p:txEl>
                                          </p:spTgt>
                                        </p:tgtEl>
                                        <p:attrNameLst>
                                          <p:attrName>style.visibility</p:attrName>
                                        </p:attrNameLst>
                                      </p:cBhvr>
                                      <p:to>
                                        <p:strVal val="visible"/>
                                      </p:to>
                                    </p:set>
                                    <p:animEffect transition="in" filter="dissolve">
                                      <p:cBhvr>
                                        <p:cTn id="10" dur="500"/>
                                        <p:tgtEl>
                                          <p:spTgt spid="102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8">
                                            <p:txEl>
                                              <p:pRg st="2" end="2"/>
                                            </p:txEl>
                                          </p:spTgt>
                                        </p:tgtEl>
                                        <p:attrNameLst>
                                          <p:attrName>style.visibility</p:attrName>
                                        </p:attrNameLst>
                                      </p:cBhvr>
                                      <p:to>
                                        <p:strVal val="visible"/>
                                      </p:to>
                                    </p:set>
                                    <p:animEffect transition="in" filter="dissolve">
                                      <p:cBhvr>
                                        <p:cTn id="13" dur="500"/>
                                        <p:tgtEl>
                                          <p:spTgt spid="1028">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28">
                                            <p:txEl>
                                              <p:pRg st="3" end="3"/>
                                            </p:txEl>
                                          </p:spTgt>
                                        </p:tgtEl>
                                        <p:attrNameLst>
                                          <p:attrName>style.visibility</p:attrName>
                                        </p:attrNameLst>
                                      </p:cBhvr>
                                      <p:to>
                                        <p:strVal val="visible"/>
                                      </p:to>
                                    </p:set>
                                    <p:animEffect transition="in" filter="dissolve">
                                      <p:cBhvr>
                                        <p:cTn id="16" dur="500"/>
                                        <p:tgtEl>
                                          <p:spTgt spid="1028">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28">
                                            <p:txEl>
                                              <p:pRg st="4" end="4"/>
                                            </p:txEl>
                                          </p:spTgt>
                                        </p:tgtEl>
                                        <p:attrNameLst>
                                          <p:attrName>style.visibility</p:attrName>
                                        </p:attrNameLst>
                                      </p:cBhvr>
                                      <p:to>
                                        <p:strVal val="visible"/>
                                      </p:to>
                                    </p:set>
                                    <p:animEffect transition="in" filter="dissolve">
                                      <p:cBhvr>
                                        <p:cTn id="19" dur="500"/>
                                        <p:tgtEl>
                                          <p:spTgt spid="1028">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28">
                                            <p:txEl>
                                              <p:pRg st="5" end="5"/>
                                            </p:txEl>
                                          </p:spTgt>
                                        </p:tgtEl>
                                        <p:attrNameLst>
                                          <p:attrName>style.visibility</p:attrName>
                                        </p:attrNameLst>
                                      </p:cBhvr>
                                      <p:to>
                                        <p:strVal val="visible"/>
                                      </p:to>
                                    </p:set>
                                    <p:animEffect transition="in" filter="dissolve">
                                      <p:cBhvr>
                                        <p:cTn id="22" dur="500"/>
                                        <p:tgtEl>
                                          <p:spTgt spid="102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dissolv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矩形 63492"/>
          <p:cNvSpPr/>
          <p:nvPr/>
        </p:nvSpPr>
        <p:spPr>
          <a:xfrm>
            <a:off x="533400" y="609600"/>
            <a:ext cx="8249920" cy="4523105"/>
          </a:xfrm>
          <a:prstGeom prst="rect">
            <a:avLst/>
          </a:prstGeom>
          <a:noFill/>
          <a:ln w="9525">
            <a:noFill/>
          </a:ln>
          <a:effectLst>
            <a:prstShdw prst="shdw17" dist="17961" dir="2699999">
              <a:schemeClr val="accent1">
                <a:gamma/>
                <a:shade val="60000"/>
                <a:invGamma/>
              </a:schemeClr>
            </a:prstShdw>
          </a:effectLst>
        </p:spPr>
        <p:txBody>
          <a:bodyPr wrap="square">
            <a:spAutoFit/>
          </a:bodyPr>
          <a:lstStyle/>
          <a:p>
            <a:r>
              <a:rPr lang="en-US" altLang="zh-CN" sz="2400" b="1" dirty="0">
                <a:solidFill>
                  <a:srgbClr val="FF00FF"/>
                </a:solidFill>
                <a:latin typeface="Arial" panose="020B0604020202020204" pitchFamily="34" charset="0"/>
                <a:ea typeface="楷体_GB2312" panose="02010609030101010101" pitchFamily="49" charset="-122"/>
              </a:rPr>
              <a:t>       </a:t>
            </a:r>
            <a:r>
              <a:rPr lang="zh-CN" altLang="en-US" sz="2400" b="1" dirty="0">
                <a:solidFill>
                  <a:srgbClr val="FF00FF"/>
                </a:solidFill>
                <a:latin typeface="Arial" panose="020B0604020202020204" pitchFamily="34" charset="0"/>
                <a:ea typeface="楷体_GB2312" panose="02010609030101010101" pitchFamily="49" charset="-122"/>
              </a:rPr>
              <a:t>计算机组成</a:t>
            </a:r>
            <a:r>
              <a:rPr lang="zh-CN" altLang="en-US" sz="2400" b="1" dirty="0">
                <a:solidFill>
                  <a:srgbClr val="0000FF"/>
                </a:solidFill>
                <a:latin typeface="Arial" panose="020B0604020202020204" pitchFamily="34" charset="0"/>
                <a:ea typeface="楷体_GB2312" panose="02010609030101010101" pitchFamily="49" charset="-122"/>
              </a:rPr>
              <a:t>研究的范围包括：确定数据通路的宽度、确定各种操作对功能部件的共享程度、确定专用的功能部件、确定功能部件的并行度、设计缓冲和排队策略、设计控制机构和确定采用何种可靠技术等。</a:t>
            </a:r>
          </a:p>
          <a:p>
            <a:pPr marL="0" lvl="1"/>
            <a:r>
              <a:rPr lang="zh-CN" altLang="en-US" sz="2400" b="1" dirty="0">
                <a:solidFill>
                  <a:srgbClr val="FF00FF"/>
                </a:solidFill>
                <a:latin typeface="Times New Roman" panose="02020603050405020304" pitchFamily="18" charset="0"/>
                <a:sym typeface="+mn-ea"/>
              </a:rPr>
              <a:t>        总线与接口、</a:t>
            </a:r>
            <a:r>
              <a:rPr lang="en-US" altLang="zh-CN" sz="2400" b="1" dirty="0">
                <a:solidFill>
                  <a:srgbClr val="FF00FF"/>
                </a:solidFill>
                <a:latin typeface="Times New Roman" panose="02020603050405020304" pitchFamily="18" charset="0"/>
                <a:sym typeface="+mn-ea"/>
              </a:rPr>
              <a:t>CPU</a:t>
            </a:r>
            <a:r>
              <a:rPr lang="zh-CN" altLang="en-US" sz="2400" b="1" dirty="0">
                <a:solidFill>
                  <a:srgbClr val="FF00FF"/>
                </a:solidFill>
                <a:latin typeface="Times New Roman" panose="02020603050405020304" pitchFamily="18" charset="0"/>
                <a:sym typeface="+mn-ea"/>
              </a:rPr>
              <a:t>组织、存储器组织、输入</a:t>
            </a:r>
            <a:r>
              <a:rPr lang="en-US" altLang="zh-CN" sz="2400" b="1" dirty="0">
                <a:solidFill>
                  <a:srgbClr val="FF00FF"/>
                </a:solidFill>
                <a:latin typeface="Times New Roman" panose="02020603050405020304" pitchFamily="18" charset="0"/>
                <a:sym typeface="+mn-ea"/>
              </a:rPr>
              <a:t>/</a:t>
            </a:r>
            <a:r>
              <a:rPr lang="zh-CN" altLang="en-US" sz="2400" b="1" dirty="0">
                <a:solidFill>
                  <a:srgbClr val="FF00FF"/>
                </a:solidFill>
                <a:latin typeface="Times New Roman" panose="02020603050405020304" pitchFamily="18" charset="0"/>
                <a:sym typeface="+mn-ea"/>
              </a:rPr>
              <a:t>输出组织</a:t>
            </a:r>
            <a:r>
              <a:rPr lang="zh-CN" altLang="en-US" sz="2400" b="1" dirty="0">
                <a:solidFill>
                  <a:schemeClr val="tx1"/>
                </a:solidFill>
                <a:latin typeface="Times New Roman" panose="02020603050405020304" pitchFamily="18" charset="0"/>
                <a:sym typeface="+mn-ea"/>
              </a:rPr>
              <a:t>是对程序员透明的硬件细节。</a:t>
            </a:r>
            <a:endParaRPr lang="zh-CN" altLang="en-US" sz="2400" dirty="0">
              <a:solidFill>
                <a:srgbClr val="000099"/>
              </a:solidFill>
              <a:latin typeface="Times New Roman" panose="02020603050405020304" pitchFamily="18" charset="0"/>
              <a:ea typeface="楷体_GB2312" panose="02010609030101010101" pitchFamily="49" charset="-122"/>
            </a:endParaRPr>
          </a:p>
          <a:p>
            <a:endParaRPr lang="zh-CN" altLang="en-US" sz="2400" b="1" dirty="0">
              <a:solidFill>
                <a:srgbClr val="0000FF"/>
              </a:solidFill>
              <a:latin typeface="Arial" panose="020B0604020202020204" pitchFamily="34" charset="0"/>
              <a:ea typeface="楷体_GB2312" panose="02010609030101010101" pitchFamily="49" charset="-122"/>
            </a:endParaRPr>
          </a:p>
          <a:p>
            <a:endParaRPr lang="zh-CN" altLang="en-US" sz="2400" b="1" dirty="0">
              <a:solidFill>
                <a:srgbClr val="0000FF"/>
              </a:solidFill>
              <a:latin typeface="Arial" panose="020B0604020202020204" pitchFamily="34" charset="0"/>
              <a:ea typeface="楷体_GB2312" panose="02010609030101010101" pitchFamily="49" charset="-122"/>
            </a:endParaRPr>
          </a:p>
          <a:p>
            <a:r>
              <a:rPr lang="zh-CN" altLang="en-US" sz="2400" b="1" dirty="0">
                <a:solidFill>
                  <a:srgbClr val="0000FF"/>
                </a:solidFill>
                <a:latin typeface="Arial" panose="020B0604020202020204" pitchFamily="34" charset="0"/>
                <a:ea typeface="楷体_GB2312" panose="02010609030101010101" pitchFamily="49" charset="-122"/>
              </a:rPr>
              <a:t>      计算机组成的</a:t>
            </a:r>
            <a:r>
              <a:rPr lang="zh-CN" altLang="en-US" sz="2400" b="1" dirty="0">
                <a:solidFill>
                  <a:srgbClr val="FF00FF"/>
                </a:solidFill>
                <a:latin typeface="Arial" panose="020B0604020202020204" pitchFamily="34" charset="0"/>
                <a:ea typeface="楷体_GB2312" panose="02010609030101010101" pitchFamily="49" charset="-122"/>
              </a:rPr>
              <a:t>物理实现</a:t>
            </a:r>
            <a:r>
              <a:rPr lang="zh-CN" altLang="en-US" sz="2400" b="1" dirty="0">
                <a:solidFill>
                  <a:srgbClr val="0000FF"/>
                </a:solidFill>
                <a:latin typeface="Arial" panose="020B0604020202020204" pitchFamily="34" charset="0"/>
                <a:ea typeface="楷体_GB2312" panose="02010609030101010101" pitchFamily="49" charset="-122"/>
              </a:rPr>
              <a:t>。包括处理机、主存等部件的物理结构，器件的集成度和速度，器件、模块、插件、底板的划分与连接，专用器件的设计，信号传输技术，电源、冷却及装配等技术以及相关的制造工艺和技术。</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xfrm>
            <a:off x="533400" y="0"/>
            <a:ext cx="8610600" cy="765175"/>
          </a:xfrm>
          <a:noFill/>
          <a:ln>
            <a:noFill/>
          </a:ln>
        </p:spPr>
        <p:txBody>
          <a:bodyPr vert="horz" wrap="square" lIns="91440" tIns="45720" rIns="91440" bIns="45720" anchor="ctr"/>
          <a:lstStyle/>
          <a:p>
            <a:r>
              <a:rPr lang="zh-CN" altLang="en-US" sz="3200" dirty="0">
                <a:solidFill>
                  <a:srgbClr val="FF00FF"/>
                </a:solidFill>
                <a:latin typeface="Comic Sans MS" panose="030F0702030302020204" pitchFamily="66" charset="0"/>
                <a:ea typeface="隶书" panose="02010509060101010101" pitchFamily="49" charset="-122"/>
              </a:rPr>
              <a:t>流水线</a:t>
            </a:r>
            <a:r>
              <a:rPr lang="en-US" altLang="zh-CN" sz="3200">
                <a:solidFill>
                  <a:srgbClr val="FF00FF"/>
                </a:solidFill>
                <a:latin typeface="Comic Sans MS" panose="030F0702030302020204" pitchFamily="66" charset="0"/>
                <a:ea typeface="隶书" panose="02010509060101010101" pitchFamily="49" charset="-122"/>
              </a:rPr>
              <a:t>CPU</a:t>
            </a:r>
            <a:r>
              <a:rPr lang="zh-CN" altLang="en-US" sz="3200" dirty="0">
                <a:solidFill>
                  <a:srgbClr val="FF00FF"/>
                </a:solidFill>
                <a:latin typeface="Comic Sans MS" panose="030F0702030302020204" pitchFamily="66" charset="0"/>
                <a:ea typeface="隶书" panose="02010509060101010101" pitchFamily="49" charset="-122"/>
              </a:rPr>
              <a:t>的特点</a:t>
            </a:r>
          </a:p>
        </p:txBody>
      </p:sp>
      <p:sp>
        <p:nvSpPr>
          <p:cNvPr id="41987" name="Rectangle 3"/>
          <p:cNvSpPr>
            <a:spLocks noGrp="1"/>
          </p:cNvSpPr>
          <p:nvPr>
            <p:ph type="dt" sz="half" idx="10"/>
          </p:nvPr>
        </p:nvSpPr>
        <p:spPr>
          <a:xfrm>
            <a:off x="685800" y="2209800"/>
            <a:ext cx="8229600" cy="3084513"/>
          </a:xfrm>
        </p:spPr>
        <p:txBody>
          <a:bodyPr vert="horz" wrap="square" lIns="0" tIns="0" rIns="0" bIns="0" anchor="t"/>
          <a:lstStyle/>
          <a:p>
            <a:pPr marL="711200" indent="-711200">
              <a:lnSpc>
                <a:spcPct val="95000"/>
              </a:lnSpc>
              <a:spcBef>
                <a:spcPct val="30000"/>
              </a:spcBef>
              <a:buFont typeface="隶书" panose="02010509060101010101" pitchFamily="49" charset="-122"/>
              <a:buNone/>
            </a:pPr>
            <a:r>
              <a:rPr lang="zh-CN" altLang="en-US" sz="2400" dirty="0">
                <a:solidFill>
                  <a:srgbClr val="0000FF"/>
                </a:solidFill>
              </a:rPr>
              <a:t>优点： </a:t>
            </a:r>
            <a:r>
              <a:rPr lang="zh-CN" altLang="en-US" sz="2400" dirty="0">
                <a:solidFill>
                  <a:srgbClr val="000000"/>
                </a:solidFill>
                <a:sym typeface="Wingdings" panose="05000000000000000000" pitchFamily="2" charset="2"/>
              </a:rPr>
              <a:t>通过指令级并行来提高性能。</a:t>
            </a:r>
            <a:endParaRPr lang="zh-CN" altLang="en-US" sz="2400" dirty="0">
              <a:sym typeface="Wingdings" panose="05000000000000000000" pitchFamily="2" charset="2"/>
            </a:endParaRPr>
          </a:p>
          <a:p>
            <a:pPr marL="711200" indent="-711200">
              <a:lnSpc>
                <a:spcPct val="95000"/>
              </a:lnSpc>
              <a:spcBef>
                <a:spcPct val="30000"/>
              </a:spcBef>
              <a:buFont typeface="隶书" panose="02010509060101010101" pitchFamily="49" charset="-122"/>
              <a:buNone/>
            </a:pPr>
            <a:r>
              <a:rPr lang="zh-CN" altLang="en-US" sz="2400" dirty="0">
                <a:solidFill>
                  <a:srgbClr val="0000FF"/>
                </a:solidFill>
              </a:rPr>
              <a:t>缺点：</a:t>
            </a:r>
          </a:p>
          <a:p>
            <a:pPr marL="1052830" lvl="2" indent="-609600">
              <a:lnSpc>
                <a:spcPct val="150000"/>
              </a:lnSpc>
              <a:spcBef>
                <a:spcPct val="0"/>
              </a:spcBef>
              <a:buFont typeface="Comic Sans MS" panose="030F0702030302020204" pitchFamily="66" charset="0"/>
              <a:buAutoNum type="arabicPeriod"/>
            </a:pPr>
            <a:r>
              <a:rPr lang="zh-CN" altLang="en-US" sz="2400" b="1" dirty="0"/>
              <a:t>增加了硬件成本。</a:t>
            </a:r>
          </a:p>
          <a:p>
            <a:pPr marL="1052830" lvl="2" indent="-609600">
              <a:lnSpc>
                <a:spcPct val="150000"/>
              </a:lnSpc>
              <a:spcBef>
                <a:spcPct val="0"/>
              </a:spcBef>
              <a:buFont typeface="Comic Sans MS" panose="030F0702030302020204" pitchFamily="66" charset="0"/>
              <a:buAutoNum type="arabicPeriod"/>
            </a:pPr>
            <a:r>
              <a:rPr lang="zh-CN" altLang="en-US" sz="2400" b="1" dirty="0"/>
              <a:t>流水寄存器会引入延迟和时钟偏移，这些额外开销会使每条指令的执行时间有所增加，同时限制了流水线的深度。 </a:t>
            </a:r>
          </a:p>
          <a:p>
            <a:pPr marL="1052830" lvl="2" indent="-609600">
              <a:lnSpc>
                <a:spcPct val="150000"/>
              </a:lnSpc>
              <a:spcBef>
                <a:spcPct val="0"/>
              </a:spcBef>
              <a:buFont typeface="Comic Sans MS" panose="030F0702030302020204" pitchFamily="66" charset="0"/>
              <a:buAutoNum type="arabicPeriod"/>
            </a:pPr>
            <a:r>
              <a:rPr lang="zh-CN" altLang="en-US" sz="2400" b="1" dirty="0"/>
              <a:t>流水线中各段的操作存在关联（</a:t>
            </a:r>
            <a:r>
              <a:rPr lang="en-US" altLang="zh-CN" sz="2400" b="1"/>
              <a:t>dependence</a:t>
            </a:r>
            <a:r>
              <a:rPr lang="zh-CN" altLang="en-US" sz="2400" b="1" dirty="0"/>
              <a:t>）时可能会引起流水线中断，从而影响流水线的性能和效率。</a:t>
            </a:r>
            <a:endParaRPr lang="zh-CN" altLang="en-US" sz="2400" b="1" dirty="0">
              <a:sym typeface="Wingdings" panose="05000000000000000000" pitchFamily="2" charset="2"/>
            </a:endParaRPr>
          </a:p>
        </p:txBody>
      </p:sp>
      <p:sp>
        <p:nvSpPr>
          <p:cNvPr id="41988"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
        <p:nvSpPr>
          <p:cNvPr id="41989" name="矩形 5"/>
          <p:cNvSpPr/>
          <p:nvPr/>
        </p:nvSpPr>
        <p:spPr>
          <a:xfrm>
            <a:off x="8316913" y="6488113"/>
            <a:ext cx="692150" cy="336550"/>
          </a:xfrm>
          <a:prstGeom prst="rect">
            <a:avLst/>
          </a:prstGeom>
          <a:noFill/>
          <a:ln w="9525">
            <a:noFill/>
          </a:ln>
        </p:spPr>
        <p:txBody>
          <a:bodyPr wrap="none">
            <a:spAutoFit/>
          </a:bodyPr>
          <a:lstStyle/>
          <a:p>
            <a:fld id="{9A0DB2DC-4C9A-4742-B13C-FB6460FD3503}" type="slidenum">
              <a:rPr lang="zh-CN" altLang="en-US" sz="1600" dirty="0">
                <a:solidFill>
                  <a:srgbClr val="CDFFCD"/>
                </a:solidFill>
                <a:latin typeface="Arial" panose="020B0604020202020204" pitchFamily="34" charset="0"/>
                <a:ea typeface="华文宋体" panose="02010600040101010101" pitchFamily="2" charset="-122"/>
              </a:rPr>
              <a:t>50</a:t>
            </a:fld>
            <a:r>
              <a:rPr lang="en-US" altLang="zh-CN" sz="1600">
                <a:solidFill>
                  <a:srgbClr val="CDFFCD"/>
                </a:solidFill>
                <a:latin typeface="Arial" panose="020B0604020202020204" pitchFamily="34" charset="0"/>
                <a:ea typeface="华文宋体" panose="02010600040101010101" pitchFamily="2" charset="-122"/>
              </a:rPr>
              <a:t>/86</a:t>
            </a:r>
            <a:endParaRPr lang="en-US" altLang="zh-CN" sz="2800">
              <a:latin typeface="Arial" panose="020B0604020202020204" pitchFamily="34" charset="0"/>
              <a:ea typeface="宋体" panose="02010600030101010101" pitchFamily="2" charset="-122"/>
            </a:endParaRPr>
          </a:p>
        </p:txBody>
      </p:sp>
      <p:sp>
        <p:nvSpPr>
          <p:cNvPr id="7"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50</a:t>
            </a:fld>
            <a:endParaRPr lang="zh-CN" altLang="en-US" sz="1200" b="1" dirty="0">
              <a:solidFill>
                <a:srgbClr val="7F7F7F"/>
              </a:solidFill>
              <a:latin typeface="Comic Sans MS" panose="030F0702030302020204" pitchFamily="66" charset="0"/>
            </a:endParaRPr>
          </a:p>
        </p:txBody>
      </p:sp>
      <p:sp>
        <p:nvSpPr>
          <p:cNvPr id="9"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41994" name="矩形 41993"/>
          <p:cNvSpPr/>
          <p:nvPr/>
        </p:nvSpPr>
        <p:spPr>
          <a:xfrm>
            <a:off x="609600" y="914400"/>
            <a:ext cx="8382000" cy="822325"/>
          </a:xfrm>
          <a:prstGeom prst="rect">
            <a:avLst/>
          </a:prstGeom>
          <a:noFill/>
          <a:ln w="9525">
            <a:noFill/>
          </a:ln>
          <a:effectLst>
            <a:prstShdw prst="shdw17" dist="17961" dir="2699999">
              <a:schemeClr val="accent1">
                <a:gamma/>
                <a:shade val="60000"/>
                <a:invGamma/>
              </a:schemeClr>
            </a:prstShdw>
          </a:effectLst>
        </p:spPr>
        <p:txBody>
          <a:bodyPr>
            <a:spAutoFit/>
          </a:bodyPr>
          <a:lstStyle/>
          <a:p>
            <a:r>
              <a:rPr lang="zh-CN" altLang="en-US" sz="2400" b="1" dirty="0">
                <a:solidFill>
                  <a:srgbClr val="CC3300"/>
                </a:solidFill>
                <a:latin typeface="Arial" panose="020B0604020202020204" pitchFamily="34" charset="0"/>
                <a:ea typeface="楷体_GB2312" panose="02010609030101010101" pitchFamily="49" charset="-122"/>
              </a:rPr>
              <a:t>        流水线</a:t>
            </a:r>
            <a:r>
              <a:rPr lang="en-US" altLang="zh-CN" sz="2400" b="1">
                <a:solidFill>
                  <a:srgbClr val="CC3300"/>
                </a:solidFill>
                <a:latin typeface="Arial" panose="020B0604020202020204" pitchFamily="34" charset="0"/>
                <a:ea typeface="楷体_GB2312" panose="02010609030101010101" pitchFamily="49" charset="-122"/>
              </a:rPr>
              <a:t>(pipeline)</a:t>
            </a:r>
            <a:r>
              <a:rPr lang="zh-CN" altLang="en-US" sz="2400" b="1" dirty="0">
                <a:solidFill>
                  <a:srgbClr val="CC3300"/>
                </a:solidFill>
                <a:latin typeface="Arial" panose="020B0604020202020204" pitchFamily="34" charset="0"/>
                <a:ea typeface="楷体_GB2312" panose="02010609030101010101" pitchFamily="49" charset="-122"/>
              </a:rPr>
              <a:t>方式是把一个重复的过程分解为若干子过程，每个子过程可以与其他子过程并行进行的工作方式。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dissolve">
                                      <p:cBhvr>
                                        <p:cTn id="7" dur="5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dissolve">
                                      <p:cBhvr>
                                        <p:cTn id="12" dur="500"/>
                                        <p:tgtEl>
                                          <p:spTgt spid="41987">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animEffect transition="in" filter="dissolve">
                                      <p:cBhvr>
                                        <p:cTn id="15" dur="500"/>
                                        <p:tgtEl>
                                          <p:spTgt spid="41987">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1987">
                                            <p:txEl>
                                              <p:pRg st="3" end="3"/>
                                            </p:txEl>
                                          </p:spTgt>
                                        </p:tgtEl>
                                        <p:attrNameLst>
                                          <p:attrName>style.visibility</p:attrName>
                                        </p:attrNameLst>
                                      </p:cBhvr>
                                      <p:to>
                                        <p:strVal val="visible"/>
                                      </p:to>
                                    </p:set>
                                    <p:animEffect transition="in" filter="dissolve">
                                      <p:cBhvr>
                                        <p:cTn id="18" dur="500"/>
                                        <p:tgtEl>
                                          <p:spTgt spid="41987">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1987">
                                            <p:txEl>
                                              <p:pRg st="4" end="4"/>
                                            </p:txEl>
                                          </p:spTgt>
                                        </p:tgtEl>
                                        <p:attrNameLst>
                                          <p:attrName>style.visibility</p:attrName>
                                        </p:attrNameLst>
                                      </p:cBhvr>
                                      <p:to>
                                        <p:strVal val="visible"/>
                                      </p:to>
                                    </p:set>
                                    <p:animEffect transition="in" filter="dissolve">
                                      <p:cBhvr>
                                        <p:cTn id="21" dur="500"/>
                                        <p:tgtEl>
                                          <p:spTgt spid="41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a:xfrm>
            <a:off x="685800" y="44450"/>
            <a:ext cx="8458200" cy="741363"/>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流水线冲突</a:t>
            </a:r>
          </a:p>
        </p:txBody>
      </p:sp>
      <p:sp>
        <p:nvSpPr>
          <p:cNvPr id="43011" name="Rectangle 3"/>
          <p:cNvSpPr>
            <a:spLocks noGrp="1"/>
          </p:cNvSpPr>
          <p:nvPr>
            <p:ph type="dt" sz="half" idx="10"/>
          </p:nvPr>
        </p:nvSpPr>
        <p:spPr>
          <a:xfrm>
            <a:off x="533400" y="958850"/>
            <a:ext cx="8502650" cy="5365750"/>
          </a:xfrm>
        </p:spPr>
        <p:txBody>
          <a:bodyPr vert="horz" wrap="square" lIns="0" tIns="0" rIns="0" bIns="0" anchor="t"/>
          <a:lstStyle/>
          <a:p>
            <a:pPr marL="533400" indent="-533400" algn="ctr" defTabSz="1081405">
              <a:lnSpc>
                <a:spcPct val="90000"/>
              </a:lnSpc>
              <a:spcBef>
                <a:spcPct val="25000"/>
              </a:spcBef>
              <a:buFont typeface="隶书" panose="02010509060101010101" pitchFamily="49" charset="-122"/>
              <a:buNone/>
            </a:pPr>
            <a:r>
              <a:rPr lang="zh-CN" altLang="en-US" sz="2400" dirty="0">
                <a:solidFill>
                  <a:srgbClr val="FF0000"/>
                </a:solidFill>
                <a:latin typeface="楷体_GB2312" panose="02010609030101010101" pitchFamily="49" charset="-122"/>
                <a:ea typeface="楷体_GB2312" panose="02010609030101010101" pitchFamily="49" charset="-122"/>
              </a:rPr>
              <a:t>理想流水线的性能：每个时钟周期完成一条指令</a:t>
            </a:r>
            <a:endParaRPr lang="zh-TW" altLang="en-US" sz="2400" dirty="0">
              <a:solidFill>
                <a:srgbClr val="FF0000"/>
              </a:solidFill>
              <a:latin typeface="楷体_GB2312" panose="02010609030101010101" pitchFamily="49" charset="-122"/>
              <a:ea typeface="楷体_GB2312" panose="02010609030101010101" pitchFamily="49" charset="-122"/>
            </a:endParaRPr>
          </a:p>
          <a:p>
            <a:pPr marL="533400" indent="-533400" defTabSz="1081405">
              <a:lnSpc>
                <a:spcPct val="90000"/>
              </a:lnSpc>
              <a:spcBef>
                <a:spcPct val="25000"/>
              </a:spcBef>
              <a:buFont typeface="隶书" panose="02010509060101010101" pitchFamily="49" charset="-122"/>
              <a:buNone/>
            </a:pPr>
            <a:r>
              <a:rPr lang="zh-CN" altLang="en-US" sz="2400" dirty="0">
                <a:latin typeface="楷体_GB2312" panose="02010609030101010101" pitchFamily="49" charset="-122"/>
                <a:ea typeface="楷体_GB2312" panose="02010609030101010101" pitchFamily="49" charset="-122"/>
              </a:rPr>
              <a:t>   实际流水机器中可能存在</a:t>
            </a:r>
            <a:r>
              <a:rPr lang="zh-CN" altLang="en-US" sz="2400" dirty="0">
                <a:solidFill>
                  <a:srgbClr val="7030A0"/>
                </a:solidFill>
                <a:latin typeface="楷体_GB2312" panose="02010609030101010101" pitchFamily="49" charset="-122"/>
                <a:ea typeface="楷体_GB2312" panose="02010609030101010101" pitchFamily="49" charset="-122"/>
              </a:rPr>
              <a:t>冒险</a:t>
            </a:r>
            <a:r>
              <a:rPr lang="en-US" altLang="zh-CN" sz="2400">
                <a:solidFill>
                  <a:srgbClr val="7030A0"/>
                </a:solidFill>
                <a:latin typeface="楷体_GB2312" panose="02010609030101010101" pitchFamily="49" charset="-122"/>
                <a:ea typeface="楷体_GB2312" panose="02010609030101010101" pitchFamily="49" charset="-122"/>
              </a:rPr>
              <a:t>(hazard)</a:t>
            </a:r>
            <a:r>
              <a:rPr lang="zh-CN" altLang="en-US" sz="2400" dirty="0">
                <a:latin typeface="楷体_GB2312" panose="02010609030101010101" pitchFamily="49" charset="-122"/>
                <a:ea typeface="楷体_GB2312" panose="02010609030101010101" pitchFamily="49" charset="-122"/>
              </a:rPr>
              <a:t>导致停顿：</a:t>
            </a:r>
          </a:p>
          <a:p>
            <a:pPr marL="984250" lvl="1" indent="-533400" defTabSz="1081405">
              <a:lnSpc>
                <a:spcPct val="90000"/>
              </a:lnSpc>
              <a:spcBef>
                <a:spcPct val="25000"/>
              </a:spcBef>
              <a:buFont typeface="Comic Sans MS" panose="030F0702030302020204" pitchFamily="66" charset="0"/>
              <a:buNone/>
            </a:pPr>
            <a:r>
              <a:rPr lang="zh-CN" altLang="en-US" sz="2400" dirty="0">
                <a:latin typeface="楷体_GB2312" panose="02010609030101010101" pitchFamily="49" charset="-122"/>
                <a:ea typeface="楷体_GB2312" panose="02010609030101010101" pitchFamily="49" charset="-122"/>
              </a:rPr>
              <a:t>① 数据冲突（如后面的计算要用到前面的结果）</a:t>
            </a:r>
          </a:p>
          <a:p>
            <a:pPr marL="984250" lvl="1" indent="-533400" defTabSz="1081405">
              <a:lnSpc>
                <a:spcPct val="90000"/>
              </a:lnSpc>
              <a:spcBef>
                <a:spcPct val="25000"/>
              </a:spcBef>
              <a:buFont typeface="Comic Sans MS" panose="030F0702030302020204" pitchFamily="66" charset="0"/>
              <a:buChar char="–"/>
            </a:pPr>
            <a:r>
              <a:rPr lang="zh-CN" altLang="en-US" sz="2400" dirty="0">
                <a:latin typeface="楷体_GB2312" panose="02010609030101010101" pitchFamily="49" charset="-122"/>
                <a:ea typeface="楷体_GB2312" panose="02010609030101010101" pitchFamily="49" charset="-122"/>
              </a:rPr>
              <a:t>定向技术可将结果数据从其产生的地方直接传送到所有需要它的功能部件</a:t>
            </a:r>
          </a:p>
          <a:p>
            <a:pPr marL="984250" lvl="1" indent="-533400" defTabSz="1081405">
              <a:lnSpc>
                <a:spcPct val="90000"/>
              </a:lnSpc>
              <a:spcBef>
                <a:spcPct val="25000"/>
              </a:spcBef>
              <a:buFont typeface="Comic Sans MS" panose="030F0702030302020204" pitchFamily="66" charset="0"/>
              <a:buChar char="–"/>
            </a:pPr>
            <a:r>
              <a:rPr lang="zh-CN" altLang="en-US" sz="2400" dirty="0">
                <a:latin typeface="楷体_GB2312" panose="02010609030101010101" pitchFamily="49" charset="-122"/>
                <a:ea typeface="楷体_GB2312" panose="02010609030101010101" pitchFamily="49" charset="-122"/>
              </a:rPr>
              <a:t>编译器可利用</a:t>
            </a:r>
            <a:r>
              <a:rPr lang="zh-CN" altLang="en-US" sz="2400" dirty="0">
                <a:latin typeface="楷体_GB2312" panose="02010609030101010101" pitchFamily="49" charset="-122"/>
                <a:ea typeface="楷体_GB2312" panose="02010609030101010101" pitchFamily="49" charset="-122"/>
                <a:hlinkClick r:id="rId3" action="ppaction://hlinksldjump"/>
              </a:rPr>
              <a:t>流水线调度（</a:t>
            </a:r>
            <a:r>
              <a:rPr lang="en-US" altLang="zh-CN" sz="2400">
                <a:latin typeface="楷体_GB2312" panose="02010609030101010101" pitchFamily="49" charset="-122"/>
                <a:ea typeface="楷体_GB2312" panose="02010609030101010101" pitchFamily="49" charset="-122"/>
                <a:hlinkClick r:id="rId3" action="ppaction://hlinksldjump"/>
              </a:rPr>
              <a:t>scheduling</a:t>
            </a:r>
            <a:r>
              <a:rPr lang="zh-CN" altLang="en-US" sz="2400" dirty="0">
                <a:latin typeface="楷体_GB2312" panose="02010609030101010101" pitchFamily="49" charset="-122"/>
                <a:ea typeface="楷体_GB2312" panose="02010609030101010101" pitchFamily="49" charset="-122"/>
                <a:hlinkClick r:id="rId3" action="ppaction://hlinksldjump"/>
              </a:rPr>
              <a:t>）技术</a:t>
            </a:r>
            <a:r>
              <a:rPr lang="zh-CN" altLang="en-US" sz="2400" dirty="0">
                <a:latin typeface="楷体_GB2312" panose="02010609030101010101" pitchFamily="49" charset="-122"/>
                <a:ea typeface="楷体_GB2312" panose="02010609030101010101" pitchFamily="49" charset="-122"/>
              </a:rPr>
              <a:t>来重新组织指令顺序</a:t>
            </a:r>
          </a:p>
          <a:p>
            <a:pPr marL="984250" lvl="1" indent="-533400" defTabSz="1081405">
              <a:lnSpc>
                <a:spcPct val="90000"/>
              </a:lnSpc>
              <a:spcBef>
                <a:spcPct val="25000"/>
              </a:spcBef>
              <a:buFont typeface="Comic Sans MS" panose="030F0702030302020204" pitchFamily="66" charset="0"/>
              <a:buNone/>
            </a:pPr>
            <a:r>
              <a:rPr lang="zh-CN" altLang="en-US" sz="2400" dirty="0">
                <a:latin typeface="楷体_GB2312" panose="02010609030101010101" pitchFamily="49" charset="-122"/>
                <a:ea typeface="楷体_GB2312" panose="02010609030101010101" pitchFamily="49" charset="-122"/>
              </a:rPr>
              <a:t>②结构冲突（硬件资源不够）</a:t>
            </a:r>
          </a:p>
          <a:p>
            <a:pPr marL="984250" lvl="1" indent="-533400" defTabSz="1081405">
              <a:lnSpc>
                <a:spcPct val="90000"/>
              </a:lnSpc>
              <a:spcBef>
                <a:spcPct val="25000"/>
              </a:spcBef>
              <a:buFont typeface="Comic Sans MS" panose="030F0702030302020204" pitchFamily="66" charset="0"/>
              <a:buChar char="–"/>
            </a:pPr>
            <a:r>
              <a:rPr lang="zh-CN" altLang="en-US" sz="2400" dirty="0">
                <a:latin typeface="楷体_GB2312" panose="02010609030101010101" pitchFamily="49" charset="-122"/>
                <a:ea typeface="楷体_GB2312" panose="02010609030101010101" pitchFamily="49" charset="-122"/>
                <a:hlinkClick r:id="rId4" action="ppaction://hlinksldjump"/>
              </a:rPr>
              <a:t>增加额外的同类型资源</a:t>
            </a:r>
            <a:endParaRPr lang="zh-CN" altLang="en-US" sz="2400" dirty="0">
              <a:latin typeface="楷体_GB2312" panose="02010609030101010101" pitchFamily="49" charset="-122"/>
              <a:ea typeface="楷体_GB2312" panose="02010609030101010101" pitchFamily="49" charset="-122"/>
            </a:endParaRPr>
          </a:p>
          <a:p>
            <a:pPr marL="984250" lvl="1" indent="-533400" defTabSz="1081405">
              <a:lnSpc>
                <a:spcPct val="90000"/>
              </a:lnSpc>
              <a:spcBef>
                <a:spcPct val="25000"/>
              </a:spcBef>
              <a:buFont typeface="Comic Sans MS" panose="030F0702030302020204" pitchFamily="66" charset="0"/>
              <a:buChar char="–"/>
            </a:pPr>
            <a:r>
              <a:rPr lang="zh-CN" altLang="en-US" sz="2400" dirty="0">
                <a:latin typeface="楷体_GB2312" panose="02010609030101010101" pitchFamily="49" charset="-122"/>
                <a:ea typeface="楷体_GB2312" panose="02010609030101010101" pitchFamily="49" charset="-122"/>
              </a:rPr>
              <a:t>改变资源的设计使其能被同时使用</a:t>
            </a:r>
          </a:p>
          <a:p>
            <a:pPr marL="984250" lvl="1" indent="-533400" defTabSz="1081405">
              <a:lnSpc>
                <a:spcPct val="90000"/>
              </a:lnSpc>
              <a:spcBef>
                <a:spcPct val="25000"/>
              </a:spcBef>
              <a:buFont typeface="Comic Sans MS" panose="030F0702030302020204" pitchFamily="66" charset="0"/>
              <a:buNone/>
            </a:pPr>
            <a:r>
              <a:rPr lang="zh-CN" altLang="en-US" sz="2400" dirty="0">
                <a:latin typeface="楷体_GB2312" panose="02010609030101010101" pitchFamily="49" charset="-122"/>
                <a:ea typeface="楷体_GB2312" panose="02010609030101010101" pitchFamily="49" charset="-122"/>
              </a:rPr>
              <a:t>③控制冲突（分支等跳转指令引起 ）</a:t>
            </a:r>
          </a:p>
          <a:p>
            <a:pPr marL="984250" lvl="1" indent="-533400" defTabSz="1081405">
              <a:lnSpc>
                <a:spcPct val="90000"/>
              </a:lnSpc>
              <a:spcBef>
                <a:spcPct val="25000"/>
              </a:spcBef>
              <a:buFont typeface="Comic Sans MS" panose="030F0702030302020204" pitchFamily="66" charset="0"/>
              <a:buChar char="–"/>
            </a:pPr>
            <a:r>
              <a:rPr lang="zh-CN" altLang="en-US" sz="2400" dirty="0">
                <a:latin typeface="楷体_GB2312" panose="02010609030101010101" pitchFamily="49" charset="-122"/>
                <a:ea typeface="楷体_GB2312" panose="02010609030101010101" pitchFamily="49" charset="-122"/>
              </a:rPr>
              <a:t>可采用分支预测及预测执行技术最大限度地使处理器各部分保持运行状态。</a:t>
            </a:r>
          </a:p>
        </p:txBody>
      </p:sp>
      <p:sp>
        <p:nvSpPr>
          <p:cNvPr id="316420" name="Rectangle 4"/>
          <p:cNvSpPr/>
          <p:nvPr/>
        </p:nvSpPr>
        <p:spPr>
          <a:xfrm>
            <a:off x="6248400" y="4495800"/>
            <a:ext cx="2622550" cy="457200"/>
          </a:xfrm>
          <a:prstGeom prst="rect">
            <a:avLst/>
          </a:prstGeom>
          <a:noFill/>
          <a:ln w="9525">
            <a:noFill/>
          </a:ln>
        </p:spPr>
        <p:txBody>
          <a:bodyPr wrap="none">
            <a:spAutoFit/>
          </a:bodyPr>
          <a:lstStyle/>
          <a:p>
            <a:r>
              <a:rPr lang="zh-CN" altLang="en-US" sz="2400" dirty="0">
                <a:solidFill>
                  <a:srgbClr val="C00000"/>
                </a:solidFill>
                <a:latin typeface="楷体_GB2312" panose="02010609030101010101" pitchFamily="49" charset="-122"/>
                <a:ea typeface="楷体_GB2312" panose="02010609030101010101" pitchFamily="49" charset="-122"/>
              </a:rPr>
              <a:t>多端口的寄存器堆</a:t>
            </a:r>
          </a:p>
        </p:txBody>
      </p:sp>
      <p:sp>
        <p:nvSpPr>
          <p:cNvPr id="316421" name="Rectangle 5"/>
          <p:cNvSpPr/>
          <p:nvPr/>
        </p:nvSpPr>
        <p:spPr>
          <a:xfrm>
            <a:off x="4953000" y="4038600"/>
            <a:ext cx="3536950" cy="457200"/>
          </a:xfrm>
          <a:prstGeom prst="rect">
            <a:avLst/>
          </a:prstGeom>
          <a:noFill/>
          <a:ln w="9525">
            <a:noFill/>
          </a:ln>
        </p:spPr>
        <p:txBody>
          <a:bodyPr wrap="none">
            <a:spAutoFit/>
          </a:bodyPr>
          <a:lstStyle/>
          <a:p>
            <a:r>
              <a:rPr lang="zh-CN" altLang="en-US" sz="2400" dirty="0">
                <a:solidFill>
                  <a:srgbClr val="C00000"/>
                </a:solidFill>
                <a:latin typeface="楷体_GB2312" panose="02010609030101010101" pitchFamily="49" charset="-122"/>
                <a:ea typeface="楷体_GB2312" panose="02010609030101010101" pitchFamily="49" charset="-122"/>
              </a:rPr>
              <a:t>哈佛结构存储器、超标量</a:t>
            </a:r>
            <a:endParaRPr lang="en-US" altLang="zh-CN" sz="2400">
              <a:solidFill>
                <a:srgbClr val="C00000"/>
              </a:solidFill>
              <a:latin typeface="楷体_GB2312" panose="02010609030101010101" pitchFamily="49" charset="-122"/>
              <a:ea typeface="楷体_GB2312" panose="02010609030101010101" pitchFamily="49" charset="-122"/>
            </a:endParaRPr>
          </a:p>
        </p:txBody>
      </p:sp>
      <p:sp>
        <p:nvSpPr>
          <p:cNvPr id="43014"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
        <p:nvSpPr>
          <p:cNvPr id="43015" name="矩形 5"/>
          <p:cNvSpPr/>
          <p:nvPr/>
        </p:nvSpPr>
        <p:spPr>
          <a:xfrm>
            <a:off x="8316913" y="6488113"/>
            <a:ext cx="692150" cy="336550"/>
          </a:xfrm>
          <a:prstGeom prst="rect">
            <a:avLst/>
          </a:prstGeom>
          <a:noFill/>
          <a:ln w="9525">
            <a:noFill/>
          </a:ln>
        </p:spPr>
        <p:txBody>
          <a:bodyPr wrap="none">
            <a:spAutoFit/>
          </a:bodyPr>
          <a:lstStyle/>
          <a:p>
            <a:fld id="{9A0DB2DC-4C9A-4742-B13C-FB6460FD3503}" type="slidenum">
              <a:rPr lang="zh-CN" altLang="en-US" sz="1600" dirty="0">
                <a:solidFill>
                  <a:srgbClr val="CDFFCD"/>
                </a:solidFill>
                <a:latin typeface="Arial" panose="020B0604020202020204" pitchFamily="34" charset="0"/>
                <a:ea typeface="华文宋体" panose="02010600040101010101" pitchFamily="2" charset="-122"/>
              </a:rPr>
              <a:t>51</a:t>
            </a:fld>
            <a:r>
              <a:rPr lang="en-US" altLang="zh-CN" sz="1600">
                <a:solidFill>
                  <a:srgbClr val="CDFFCD"/>
                </a:solidFill>
                <a:latin typeface="Arial" panose="020B0604020202020204" pitchFamily="34" charset="0"/>
                <a:ea typeface="华文宋体" panose="02010600040101010101" pitchFamily="2" charset="-122"/>
              </a:rPr>
              <a:t>/86</a:t>
            </a:r>
            <a:endParaRPr lang="en-US" altLang="zh-CN" sz="2800">
              <a:latin typeface="Arial" panose="020B0604020202020204" pitchFamily="34" charset="0"/>
              <a:ea typeface="宋体" panose="02010600030101010101" pitchFamily="2" charset="-122"/>
            </a:endParaRPr>
          </a:p>
        </p:txBody>
      </p:sp>
      <p:sp>
        <p:nvSpPr>
          <p:cNvPr id="9"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0"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51</a:t>
            </a:fld>
            <a:endParaRPr lang="zh-CN" altLang="en-US" sz="1200" b="1" dirty="0">
              <a:solidFill>
                <a:srgbClr val="7F7F7F"/>
              </a:solidFill>
              <a:latin typeface="Comic Sans MS" panose="030F0702030302020204" pitchFamily="66" charset="0"/>
            </a:endParaRPr>
          </a:p>
        </p:txBody>
      </p:sp>
      <p:sp>
        <p:nvSpPr>
          <p:cNvPr id="11"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12" name="左箭头 11">
            <a:hlinkClick r:id="rId5" action="ppaction://hlinksldjump"/>
          </p:cNvPr>
          <p:cNvSpPr/>
          <p:nvPr/>
        </p:nvSpPr>
        <p:spPr>
          <a:xfrm>
            <a:off x="8711680" y="6463515"/>
            <a:ext cx="442310" cy="160967"/>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dissolve">
                                      <p:cBhvr>
                                        <p:cTn id="7" dur="500"/>
                                        <p:tgtEl>
                                          <p:spTgt spid="43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dissolve">
                                      <p:cBhvr>
                                        <p:cTn id="12" dur="500"/>
                                        <p:tgtEl>
                                          <p:spTgt spid="43011">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animEffect transition="in" filter="dissolve">
                                      <p:cBhvr>
                                        <p:cTn id="15" dur="500"/>
                                        <p:tgtEl>
                                          <p:spTgt spid="43011">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3011">
                                            <p:txEl>
                                              <p:pRg st="5" end="5"/>
                                            </p:txEl>
                                          </p:spTgt>
                                        </p:tgtEl>
                                        <p:attrNameLst>
                                          <p:attrName>style.visibility</p:attrName>
                                        </p:attrNameLst>
                                      </p:cBhvr>
                                      <p:to>
                                        <p:strVal val="visible"/>
                                      </p:to>
                                    </p:set>
                                    <p:animEffect transition="in" filter="dissolve">
                                      <p:cBhvr>
                                        <p:cTn id="18" dur="500"/>
                                        <p:tgtEl>
                                          <p:spTgt spid="43011">
                                            <p:txEl>
                                              <p:pRg st="5" end="5"/>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011">
                                            <p:txEl>
                                              <p:pRg st="8" end="8"/>
                                            </p:txEl>
                                          </p:spTgt>
                                        </p:tgtEl>
                                        <p:attrNameLst>
                                          <p:attrName>style.visibility</p:attrName>
                                        </p:attrNameLst>
                                      </p:cBhvr>
                                      <p:to>
                                        <p:strVal val="visible"/>
                                      </p:to>
                                    </p:set>
                                    <p:animEffect transition="in" filter="dissolve">
                                      <p:cBhvr>
                                        <p:cTn id="21" dur="500"/>
                                        <p:tgtEl>
                                          <p:spTgt spid="43011">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3011">
                                            <p:txEl>
                                              <p:pRg st="3" end="3"/>
                                            </p:txEl>
                                          </p:spTgt>
                                        </p:tgtEl>
                                        <p:attrNameLst>
                                          <p:attrName>style.visibility</p:attrName>
                                        </p:attrNameLst>
                                      </p:cBhvr>
                                      <p:to>
                                        <p:strVal val="visible"/>
                                      </p:to>
                                    </p:set>
                                    <p:animEffect transition="in" filter="dissolve">
                                      <p:cBhvr>
                                        <p:cTn id="26" dur="500"/>
                                        <p:tgtEl>
                                          <p:spTgt spid="430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3011">
                                            <p:txEl>
                                              <p:pRg st="4" end="4"/>
                                            </p:txEl>
                                          </p:spTgt>
                                        </p:tgtEl>
                                        <p:attrNameLst>
                                          <p:attrName>style.visibility</p:attrName>
                                        </p:attrNameLst>
                                      </p:cBhvr>
                                      <p:to>
                                        <p:strVal val="visible"/>
                                      </p:to>
                                    </p:set>
                                    <p:animEffect transition="in" filter="dissolve">
                                      <p:cBhvr>
                                        <p:cTn id="31" dur="500"/>
                                        <p:tgtEl>
                                          <p:spTgt spid="4301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3011">
                                            <p:txEl>
                                              <p:pRg st="6" end="6"/>
                                            </p:txEl>
                                          </p:spTgt>
                                        </p:tgtEl>
                                        <p:attrNameLst>
                                          <p:attrName>style.visibility</p:attrName>
                                        </p:attrNameLst>
                                      </p:cBhvr>
                                      <p:to>
                                        <p:strVal val="visible"/>
                                      </p:to>
                                    </p:set>
                                    <p:animEffect transition="in" filter="dissolve">
                                      <p:cBhvr>
                                        <p:cTn id="36" dur="500"/>
                                        <p:tgtEl>
                                          <p:spTgt spid="43011">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3011">
                                            <p:txEl>
                                              <p:pRg st="7" end="7"/>
                                            </p:txEl>
                                          </p:spTgt>
                                        </p:tgtEl>
                                        <p:attrNameLst>
                                          <p:attrName>style.visibility</p:attrName>
                                        </p:attrNameLst>
                                      </p:cBhvr>
                                      <p:to>
                                        <p:strVal val="visible"/>
                                      </p:to>
                                    </p:set>
                                    <p:animEffect transition="in" filter="dissolve">
                                      <p:cBhvr>
                                        <p:cTn id="41" dur="500"/>
                                        <p:tgtEl>
                                          <p:spTgt spid="43011">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16421"/>
                                        </p:tgtEl>
                                        <p:attrNameLst>
                                          <p:attrName>style.visibility</p:attrName>
                                        </p:attrNameLst>
                                      </p:cBhvr>
                                      <p:to>
                                        <p:strVal val="visible"/>
                                      </p:to>
                                    </p:set>
                                    <p:animEffect transition="in" filter="dissolve">
                                      <p:cBhvr>
                                        <p:cTn id="46" dur="500"/>
                                        <p:tgtEl>
                                          <p:spTgt spid="31642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16420"/>
                                        </p:tgtEl>
                                        <p:attrNameLst>
                                          <p:attrName>style.visibility</p:attrName>
                                        </p:attrNameLst>
                                      </p:cBhvr>
                                      <p:to>
                                        <p:strVal val="visible"/>
                                      </p:to>
                                    </p:set>
                                    <p:animEffect transition="in" filter="dissolve">
                                      <p:cBhvr>
                                        <p:cTn id="51" dur="500"/>
                                        <p:tgtEl>
                                          <p:spTgt spid="316420"/>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43011">
                                            <p:txEl>
                                              <p:pRg st="9" end="9"/>
                                            </p:txEl>
                                          </p:spTgt>
                                        </p:tgtEl>
                                        <p:attrNameLst>
                                          <p:attrName>style.visibility</p:attrName>
                                        </p:attrNameLst>
                                      </p:cBhvr>
                                      <p:to>
                                        <p:strVal val="visible"/>
                                      </p:to>
                                    </p:set>
                                    <p:animEffect transition="in" filter="dissolve">
                                      <p:cBhvr>
                                        <p:cTn id="56" dur="500"/>
                                        <p:tgtEl>
                                          <p:spTgt spid="43011">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dissolve">
                                      <p:cBhvr>
                                        <p:cTn id="6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P spid="316420" grpId="0"/>
      <p:bldP spid="3164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5"/>
          <p:cNvPicPr>
            <a:picLocks noChangeAspect="1"/>
          </p:cNvPicPr>
          <p:nvPr/>
        </p:nvPicPr>
        <p:blipFill>
          <a:blip r:embed="rId3">
            <a:clrChange>
              <a:clrFrom>
                <a:srgbClr val="FEFEFE"/>
              </a:clrFrom>
              <a:clrTo>
                <a:srgbClr val="FEFEFE">
                  <a:alpha val="0"/>
                </a:srgbClr>
              </a:clrTo>
            </a:clrChange>
          </a:blip>
          <a:stretch>
            <a:fillRect/>
          </a:stretch>
        </p:blipFill>
        <p:spPr>
          <a:xfrm>
            <a:off x="0" y="3886200"/>
            <a:ext cx="9144000" cy="2781300"/>
          </a:xfrm>
          <a:prstGeom prst="rect">
            <a:avLst/>
          </a:prstGeom>
          <a:noFill/>
          <a:ln w="9525">
            <a:noFill/>
          </a:ln>
        </p:spPr>
      </p:pic>
      <p:sp>
        <p:nvSpPr>
          <p:cNvPr id="44035" name="Rectangle 2"/>
          <p:cNvSpPr>
            <a:spLocks noGrp="1"/>
          </p:cNvSpPr>
          <p:nvPr>
            <p:ph type="title"/>
          </p:nvPr>
        </p:nvSpPr>
        <p:spPr>
          <a:xfrm>
            <a:off x="533400" y="0"/>
            <a:ext cx="8610600" cy="685800"/>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流水线数据冲突及解决方案</a:t>
            </a:r>
          </a:p>
        </p:txBody>
      </p:sp>
      <p:pic>
        <p:nvPicPr>
          <p:cNvPr id="44036" name="Picture 4"/>
          <p:cNvPicPr>
            <a:picLocks noChangeAspect="1"/>
          </p:cNvPicPr>
          <p:nvPr/>
        </p:nvPicPr>
        <p:blipFill>
          <a:blip r:embed="rId4">
            <a:clrChange>
              <a:clrFrom>
                <a:srgbClr val="FEFEFE"/>
              </a:clrFrom>
              <a:clrTo>
                <a:srgbClr val="FEFEFE">
                  <a:alpha val="0"/>
                </a:srgbClr>
              </a:clrTo>
            </a:clrChange>
          </a:blip>
          <a:stretch>
            <a:fillRect/>
          </a:stretch>
        </p:blipFill>
        <p:spPr>
          <a:xfrm>
            <a:off x="0" y="762000"/>
            <a:ext cx="9144000" cy="3024188"/>
          </a:xfrm>
          <a:prstGeom prst="rect">
            <a:avLst/>
          </a:prstGeom>
          <a:noFill/>
          <a:ln w="9525">
            <a:noFill/>
          </a:ln>
        </p:spPr>
      </p:pic>
      <p:sp>
        <p:nvSpPr>
          <p:cNvPr id="317445" name="Oval 5"/>
          <p:cNvSpPr/>
          <p:nvPr/>
        </p:nvSpPr>
        <p:spPr>
          <a:xfrm>
            <a:off x="684213" y="1338263"/>
            <a:ext cx="287337" cy="358775"/>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46" name="Oval 6"/>
          <p:cNvSpPr/>
          <p:nvPr/>
        </p:nvSpPr>
        <p:spPr>
          <a:xfrm>
            <a:off x="1042988" y="1697038"/>
            <a:ext cx="288925" cy="361950"/>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47" name="Oval 7"/>
          <p:cNvSpPr/>
          <p:nvPr/>
        </p:nvSpPr>
        <p:spPr>
          <a:xfrm>
            <a:off x="3348038" y="1338263"/>
            <a:ext cx="2808287" cy="358775"/>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48" name="Oval 8"/>
          <p:cNvSpPr/>
          <p:nvPr/>
        </p:nvSpPr>
        <p:spPr>
          <a:xfrm>
            <a:off x="4356100" y="1697038"/>
            <a:ext cx="1871663" cy="360362"/>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49" name="Oval 9"/>
          <p:cNvSpPr/>
          <p:nvPr/>
        </p:nvSpPr>
        <p:spPr>
          <a:xfrm>
            <a:off x="5292725" y="2057400"/>
            <a:ext cx="1871663" cy="360363"/>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50" name="Oval 10"/>
          <p:cNvSpPr/>
          <p:nvPr/>
        </p:nvSpPr>
        <p:spPr>
          <a:xfrm>
            <a:off x="6156325" y="2489200"/>
            <a:ext cx="1871663" cy="360363"/>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51" name="Oval 11"/>
          <p:cNvSpPr/>
          <p:nvPr/>
        </p:nvSpPr>
        <p:spPr>
          <a:xfrm>
            <a:off x="7092950" y="2778125"/>
            <a:ext cx="1871663" cy="431800"/>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53" name="Oval 13"/>
          <p:cNvSpPr/>
          <p:nvPr/>
        </p:nvSpPr>
        <p:spPr>
          <a:xfrm>
            <a:off x="684213" y="4462463"/>
            <a:ext cx="287337" cy="358775"/>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54" name="Oval 14"/>
          <p:cNvSpPr/>
          <p:nvPr/>
        </p:nvSpPr>
        <p:spPr>
          <a:xfrm>
            <a:off x="1114425" y="4822825"/>
            <a:ext cx="288925" cy="361950"/>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55" name="Oval 15"/>
          <p:cNvSpPr/>
          <p:nvPr/>
        </p:nvSpPr>
        <p:spPr>
          <a:xfrm>
            <a:off x="3348038" y="4391025"/>
            <a:ext cx="3744912" cy="358775"/>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56" name="Oval 16"/>
          <p:cNvSpPr/>
          <p:nvPr/>
        </p:nvSpPr>
        <p:spPr>
          <a:xfrm>
            <a:off x="4356100" y="4751388"/>
            <a:ext cx="2644775" cy="360362"/>
          </a:xfrm>
          <a:prstGeom prst="ellipse">
            <a:avLst/>
          </a:prstGeom>
          <a:solidFill>
            <a:srgbClr val="800080">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57" name="Oval 17"/>
          <p:cNvSpPr/>
          <p:nvPr/>
        </p:nvSpPr>
        <p:spPr>
          <a:xfrm>
            <a:off x="6227763" y="5110163"/>
            <a:ext cx="863600" cy="360362"/>
          </a:xfrm>
          <a:prstGeom prst="ellipse">
            <a:avLst/>
          </a:prstGeom>
          <a:solidFill>
            <a:srgbClr val="339966">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59" name="Oval 19"/>
          <p:cNvSpPr/>
          <p:nvPr/>
        </p:nvSpPr>
        <p:spPr>
          <a:xfrm>
            <a:off x="755650" y="4822825"/>
            <a:ext cx="287338" cy="358775"/>
          </a:xfrm>
          <a:prstGeom prst="ellipse">
            <a:avLst/>
          </a:prstGeom>
          <a:solidFill>
            <a:srgbClr val="0000FF">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61" name="Oval 21"/>
          <p:cNvSpPr/>
          <p:nvPr/>
        </p:nvSpPr>
        <p:spPr>
          <a:xfrm>
            <a:off x="1042988" y="5470525"/>
            <a:ext cx="287337" cy="358775"/>
          </a:xfrm>
          <a:prstGeom prst="ellipse">
            <a:avLst/>
          </a:prstGeom>
          <a:solidFill>
            <a:srgbClr val="0000FF">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62" name="Oval 22"/>
          <p:cNvSpPr/>
          <p:nvPr/>
        </p:nvSpPr>
        <p:spPr>
          <a:xfrm>
            <a:off x="7092950" y="4751388"/>
            <a:ext cx="1871663" cy="358775"/>
          </a:xfrm>
          <a:prstGeom prst="ellipse">
            <a:avLst/>
          </a:prstGeom>
          <a:solidFill>
            <a:srgbClr val="0000FF">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63" name="Oval 23"/>
          <p:cNvSpPr/>
          <p:nvPr/>
        </p:nvSpPr>
        <p:spPr>
          <a:xfrm>
            <a:off x="6300788" y="5470525"/>
            <a:ext cx="2663825" cy="358775"/>
          </a:xfrm>
          <a:prstGeom prst="ellipse">
            <a:avLst/>
          </a:prstGeom>
          <a:solidFill>
            <a:srgbClr val="0000FF">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66" name="Oval 26"/>
          <p:cNvSpPr/>
          <p:nvPr/>
        </p:nvSpPr>
        <p:spPr>
          <a:xfrm>
            <a:off x="8027988" y="5830888"/>
            <a:ext cx="863600" cy="360362"/>
          </a:xfrm>
          <a:prstGeom prst="ellipse">
            <a:avLst/>
          </a:prstGeom>
          <a:solidFill>
            <a:srgbClr val="339966">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17467" name="Rectangle 27"/>
          <p:cNvSpPr/>
          <p:nvPr/>
        </p:nvSpPr>
        <p:spPr>
          <a:xfrm>
            <a:off x="6215063" y="4381500"/>
            <a:ext cx="865187" cy="2087563"/>
          </a:xfrm>
          <a:prstGeom prst="rect">
            <a:avLst/>
          </a:prstGeom>
          <a:solidFill>
            <a:schemeClr val="bg2">
              <a:alpha val="54117"/>
            </a:scheme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5"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26"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52</a:t>
            </a:fld>
            <a:endParaRPr lang="zh-CN" altLang="en-US" sz="1200" b="1" dirty="0">
              <a:solidFill>
                <a:srgbClr val="7F7F7F"/>
              </a:solidFill>
              <a:latin typeface="Comic Sans MS" panose="030F0702030302020204" pitchFamily="66" charset="0"/>
            </a:endParaRPr>
          </a:p>
        </p:txBody>
      </p:sp>
      <p:sp>
        <p:nvSpPr>
          <p:cNvPr id="27"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29" name="Oval 26"/>
          <p:cNvSpPr/>
          <p:nvPr/>
        </p:nvSpPr>
        <p:spPr>
          <a:xfrm>
            <a:off x="6248400" y="1371600"/>
            <a:ext cx="863600" cy="665163"/>
          </a:xfrm>
          <a:prstGeom prst="ellipse">
            <a:avLst/>
          </a:prstGeom>
          <a:solidFill>
            <a:srgbClr val="339966">
              <a:alpha val="36862"/>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30" name="矩形 29"/>
          <p:cNvSpPr/>
          <p:nvPr/>
        </p:nvSpPr>
        <p:spPr>
          <a:xfrm>
            <a:off x="3962400" y="6019800"/>
            <a:ext cx="1422400" cy="461963"/>
          </a:xfrm>
          <a:prstGeom prst="rect">
            <a:avLst/>
          </a:prstGeom>
          <a:noFill/>
          <a:ln w="9525">
            <a:noFill/>
          </a:ln>
        </p:spPr>
        <p:txBody>
          <a:bodyPr wrap="none">
            <a:spAutoFit/>
          </a:bodyPr>
          <a:lstStyle/>
          <a:p>
            <a:r>
              <a:rPr lang="zh-CN" altLang="en-US" sz="2400" b="1" dirty="0">
                <a:solidFill>
                  <a:srgbClr val="00B050"/>
                </a:solidFill>
                <a:latin typeface="Comic Sans MS" panose="030F0702030302020204" pitchFamily="66" charset="0"/>
                <a:ea typeface="隶书" panose="02010509060101010101" pitchFamily="49" charset="-122"/>
              </a:rPr>
              <a:t>乱序执行</a:t>
            </a:r>
            <a:endParaRPr lang="zh-CN" altLang="en-US" sz="2400" b="1" dirty="0">
              <a:solidFill>
                <a:srgbClr val="00B050"/>
              </a:solidFill>
              <a:latin typeface="Arial" panose="020B0604020202020204" pitchFamily="34" charset="0"/>
              <a:ea typeface="宋体" panose="02010600030101010101" pitchFamily="2" charset="-122"/>
            </a:endParaRPr>
          </a:p>
        </p:txBody>
      </p:sp>
      <p:sp>
        <p:nvSpPr>
          <p:cNvPr id="31" name="矩形 30"/>
          <p:cNvSpPr/>
          <p:nvPr/>
        </p:nvSpPr>
        <p:spPr>
          <a:xfrm>
            <a:off x="7162800" y="1295400"/>
            <a:ext cx="1422400" cy="461963"/>
          </a:xfrm>
          <a:prstGeom prst="rect">
            <a:avLst/>
          </a:prstGeom>
          <a:noFill/>
          <a:ln w="9525">
            <a:noFill/>
          </a:ln>
        </p:spPr>
        <p:txBody>
          <a:bodyPr wrap="none">
            <a:spAutoFit/>
          </a:bodyPr>
          <a:lstStyle/>
          <a:p>
            <a:r>
              <a:rPr lang="zh-CN" altLang="en-US" sz="2400" b="1" dirty="0">
                <a:solidFill>
                  <a:srgbClr val="00B050"/>
                </a:solidFill>
                <a:latin typeface="Comic Sans MS" panose="030F0702030302020204" pitchFamily="66" charset="0"/>
                <a:ea typeface="隶书" panose="02010509060101010101" pitchFamily="49" charset="-122"/>
              </a:rPr>
              <a:t>定向技术</a:t>
            </a:r>
          </a:p>
        </p:txBody>
      </p:sp>
      <p:sp>
        <p:nvSpPr>
          <p:cNvPr id="32" name="左箭头 31">
            <a:hlinkClick r:id="rId5" action="ppaction://hlinksldjump"/>
          </p:cNvPr>
          <p:cNvSpPr/>
          <p:nvPr/>
        </p:nvSpPr>
        <p:spPr>
          <a:xfrm>
            <a:off x="8783938" y="6615915"/>
            <a:ext cx="372241" cy="160967"/>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dissolve">
                                      <p:cBhvr>
                                        <p:cTn id="7" dur="500"/>
                                        <p:tgtEl>
                                          <p:spTgt spid="440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445"/>
                                        </p:tgtEl>
                                        <p:attrNameLst>
                                          <p:attrName>style.visibility</p:attrName>
                                        </p:attrNameLst>
                                      </p:cBhvr>
                                      <p:to>
                                        <p:strVal val="visible"/>
                                      </p:to>
                                    </p:set>
                                    <p:animEffect transition="in" filter="dissolve">
                                      <p:cBhvr>
                                        <p:cTn id="12" dur="500"/>
                                        <p:tgtEl>
                                          <p:spTgt spid="31744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17446"/>
                                        </p:tgtEl>
                                        <p:attrNameLst>
                                          <p:attrName>style.visibility</p:attrName>
                                        </p:attrNameLst>
                                      </p:cBhvr>
                                      <p:to>
                                        <p:strVal val="visible"/>
                                      </p:to>
                                    </p:set>
                                    <p:animEffect transition="in" filter="dissolve">
                                      <p:cBhvr>
                                        <p:cTn id="15" dur="500"/>
                                        <p:tgtEl>
                                          <p:spTgt spid="31744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17447"/>
                                        </p:tgtEl>
                                        <p:attrNameLst>
                                          <p:attrName>style.visibility</p:attrName>
                                        </p:attrNameLst>
                                      </p:cBhvr>
                                      <p:to>
                                        <p:strVal val="visible"/>
                                      </p:to>
                                    </p:set>
                                    <p:animEffect transition="in" filter="dissolve">
                                      <p:cBhvr>
                                        <p:cTn id="20" dur="500"/>
                                        <p:tgtEl>
                                          <p:spTgt spid="31744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17448"/>
                                        </p:tgtEl>
                                        <p:attrNameLst>
                                          <p:attrName>style.visibility</p:attrName>
                                        </p:attrNameLst>
                                      </p:cBhvr>
                                      <p:to>
                                        <p:strVal val="visible"/>
                                      </p:to>
                                    </p:set>
                                    <p:animEffect transition="in" filter="dissolve">
                                      <p:cBhvr>
                                        <p:cTn id="25" dur="500"/>
                                        <p:tgtEl>
                                          <p:spTgt spid="31744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17449"/>
                                        </p:tgtEl>
                                        <p:attrNameLst>
                                          <p:attrName>style.visibility</p:attrName>
                                        </p:attrNameLst>
                                      </p:cBhvr>
                                      <p:to>
                                        <p:strVal val="visible"/>
                                      </p:to>
                                    </p:set>
                                    <p:animEffect transition="in" filter="dissolve">
                                      <p:cBhvr>
                                        <p:cTn id="28" dur="500"/>
                                        <p:tgtEl>
                                          <p:spTgt spid="31744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17450"/>
                                        </p:tgtEl>
                                        <p:attrNameLst>
                                          <p:attrName>style.visibility</p:attrName>
                                        </p:attrNameLst>
                                      </p:cBhvr>
                                      <p:to>
                                        <p:strVal val="visible"/>
                                      </p:to>
                                    </p:set>
                                    <p:animEffect transition="in" filter="dissolve">
                                      <p:cBhvr>
                                        <p:cTn id="31" dur="500"/>
                                        <p:tgtEl>
                                          <p:spTgt spid="31745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17451"/>
                                        </p:tgtEl>
                                        <p:attrNameLst>
                                          <p:attrName>style.visibility</p:attrName>
                                        </p:attrNameLst>
                                      </p:cBhvr>
                                      <p:to>
                                        <p:strVal val="visible"/>
                                      </p:to>
                                    </p:set>
                                    <p:animEffect transition="in" filter="dissolve">
                                      <p:cBhvr>
                                        <p:cTn id="34" dur="500"/>
                                        <p:tgtEl>
                                          <p:spTgt spid="31745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dissolv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dissolv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4034"/>
                                        </p:tgtEl>
                                        <p:attrNameLst>
                                          <p:attrName>style.visibility</p:attrName>
                                        </p:attrNameLst>
                                      </p:cBhvr>
                                      <p:to>
                                        <p:strVal val="visible"/>
                                      </p:to>
                                    </p:set>
                                    <p:animEffect transition="in" filter="dissolve">
                                      <p:cBhvr>
                                        <p:cTn id="49" dur="500"/>
                                        <p:tgtEl>
                                          <p:spTgt spid="4403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17453"/>
                                        </p:tgtEl>
                                        <p:attrNameLst>
                                          <p:attrName>style.visibility</p:attrName>
                                        </p:attrNameLst>
                                      </p:cBhvr>
                                      <p:to>
                                        <p:strVal val="visible"/>
                                      </p:to>
                                    </p:set>
                                    <p:animEffect transition="in" filter="dissolve">
                                      <p:cBhvr>
                                        <p:cTn id="54" dur="500"/>
                                        <p:tgtEl>
                                          <p:spTgt spid="31745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17454"/>
                                        </p:tgtEl>
                                        <p:attrNameLst>
                                          <p:attrName>style.visibility</p:attrName>
                                        </p:attrNameLst>
                                      </p:cBhvr>
                                      <p:to>
                                        <p:strVal val="visible"/>
                                      </p:to>
                                    </p:set>
                                    <p:animEffect transition="in" filter="dissolve">
                                      <p:cBhvr>
                                        <p:cTn id="57" dur="500"/>
                                        <p:tgtEl>
                                          <p:spTgt spid="31745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7455"/>
                                        </p:tgtEl>
                                        <p:attrNameLst>
                                          <p:attrName>style.visibility</p:attrName>
                                        </p:attrNameLst>
                                      </p:cBhvr>
                                      <p:to>
                                        <p:strVal val="visible"/>
                                      </p:to>
                                    </p:set>
                                    <p:animEffect transition="in" filter="dissolve">
                                      <p:cBhvr>
                                        <p:cTn id="62" dur="500"/>
                                        <p:tgtEl>
                                          <p:spTgt spid="31745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17456"/>
                                        </p:tgtEl>
                                        <p:attrNameLst>
                                          <p:attrName>style.visibility</p:attrName>
                                        </p:attrNameLst>
                                      </p:cBhvr>
                                      <p:to>
                                        <p:strVal val="visible"/>
                                      </p:to>
                                    </p:set>
                                    <p:animEffect transition="in" filter="dissolve">
                                      <p:cBhvr>
                                        <p:cTn id="65" dur="500"/>
                                        <p:tgtEl>
                                          <p:spTgt spid="31745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317459"/>
                                        </p:tgtEl>
                                        <p:attrNameLst>
                                          <p:attrName>style.visibility</p:attrName>
                                        </p:attrNameLst>
                                      </p:cBhvr>
                                      <p:to>
                                        <p:strVal val="visible"/>
                                      </p:to>
                                    </p:set>
                                    <p:animEffect transition="in" filter="dissolve">
                                      <p:cBhvr>
                                        <p:cTn id="70" dur="500"/>
                                        <p:tgtEl>
                                          <p:spTgt spid="31745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17461"/>
                                        </p:tgtEl>
                                        <p:attrNameLst>
                                          <p:attrName>style.visibility</p:attrName>
                                        </p:attrNameLst>
                                      </p:cBhvr>
                                      <p:to>
                                        <p:strVal val="visible"/>
                                      </p:to>
                                    </p:set>
                                    <p:animEffect transition="in" filter="dissolve">
                                      <p:cBhvr>
                                        <p:cTn id="73" dur="500"/>
                                        <p:tgtEl>
                                          <p:spTgt spid="317461"/>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317462"/>
                                        </p:tgtEl>
                                        <p:attrNameLst>
                                          <p:attrName>style.visibility</p:attrName>
                                        </p:attrNameLst>
                                      </p:cBhvr>
                                      <p:to>
                                        <p:strVal val="visible"/>
                                      </p:to>
                                    </p:set>
                                    <p:animEffect transition="in" filter="dissolve">
                                      <p:cBhvr>
                                        <p:cTn id="78" dur="500"/>
                                        <p:tgtEl>
                                          <p:spTgt spid="317462"/>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17463"/>
                                        </p:tgtEl>
                                        <p:attrNameLst>
                                          <p:attrName>style.visibility</p:attrName>
                                        </p:attrNameLst>
                                      </p:cBhvr>
                                      <p:to>
                                        <p:strVal val="visible"/>
                                      </p:to>
                                    </p:set>
                                    <p:animEffect transition="in" filter="dissolve">
                                      <p:cBhvr>
                                        <p:cTn id="81" dur="500"/>
                                        <p:tgtEl>
                                          <p:spTgt spid="317463"/>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17457"/>
                                        </p:tgtEl>
                                        <p:attrNameLst>
                                          <p:attrName>style.visibility</p:attrName>
                                        </p:attrNameLst>
                                      </p:cBhvr>
                                      <p:to>
                                        <p:strVal val="visible"/>
                                      </p:to>
                                    </p:set>
                                    <p:animEffect transition="in" filter="dissolve">
                                      <p:cBhvr>
                                        <p:cTn id="86" dur="500"/>
                                        <p:tgtEl>
                                          <p:spTgt spid="317457"/>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317466"/>
                                        </p:tgtEl>
                                        <p:attrNameLst>
                                          <p:attrName>style.visibility</p:attrName>
                                        </p:attrNameLst>
                                      </p:cBhvr>
                                      <p:to>
                                        <p:strVal val="visible"/>
                                      </p:to>
                                    </p:set>
                                    <p:animEffect transition="in" filter="dissolve">
                                      <p:cBhvr>
                                        <p:cTn id="91" dur="500"/>
                                        <p:tgtEl>
                                          <p:spTgt spid="317466"/>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317467"/>
                                        </p:tgtEl>
                                        <p:attrNameLst>
                                          <p:attrName>style.visibility</p:attrName>
                                        </p:attrNameLst>
                                      </p:cBhvr>
                                      <p:to>
                                        <p:strVal val="visible"/>
                                      </p:to>
                                    </p:set>
                                    <p:animEffect transition="in" filter="dissolve">
                                      <p:cBhvr>
                                        <p:cTn id="96" dur="500"/>
                                        <p:tgtEl>
                                          <p:spTgt spid="317467"/>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dissolve">
                                      <p:cBhvr>
                                        <p:cTn id="101" dur="500"/>
                                        <p:tgtEl>
                                          <p:spTgt spid="30"/>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dissolve">
                                      <p:cBhvr>
                                        <p:cTn id="106"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5" grpId="0" animBg="1"/>
      <p:bldP spid="317446" grpId="0" animBg="1"/>
      <p:bldP spid="317447" grpId="0" animBg="1"/>
      <p:bldP spid="317448" grpId="0" animBg="1"/>
      <p:bldP spid="317449" grpId="0" animBg="1"/>
      <p:bldP spid="317450" grpId="0" animBg="1"/>
      <p:bldP spid="317451" grpId="0" animBg="1"/>
      <p:bldP spid="317453" grpId="0" animBg="1"/>
      <p:bldP spid="317454" grpId="0" animBg="1"/>
      <p:bldP spid="317455" grpId="0" animBg="1"/>
      <p:bldP spid="317456" grpId="0" animBg="1"/>
      <p:bldP spid="317457" grpId="0" animBg="1"/>
      <p:bldP spid="317459" grpId="0" animBg="1"/>
      <p:bldP spid="317461" grpId="0" animBg="1"/>
      <p:bldP spid="317462" grpId="0" animBg="1"/>
      <p:bldP spid="317463" grpId="0" animBg="1"/>
      <p:bldP spid="317466" grpId="0" animBg="1"/>
      <p:bldP spid="317467" grpId="0" animBg="1"/>
      <p:bldP spid="29" grpId="0" animBg="1"/>
      <p:bldP spid="30" grpId="0"/>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a:xfrm>
            <a:off x="338138" y="0"/>
            <a:ext cx="8805862" cy="642938"/>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流水线结构冲突及超标量流水线</a:t>
            </a:r>
          </a:p>
        </p:txBody>
      </p:sp>
      <p:pic>
        <p:nvPicPr>
          <p:cNvPr id="202756" name="Picture 4"/>
          <p:cNvPicPr>
            <a:picLocks noChangeAspect="1"/>
          </p:cNvPicPr>
          <p:nvPr/>
        </p:nvPicPr>
        <p:blipFill>
          <a:blip r:embed="rId3"/>
          <a:stretch>
            <a:fillRect/>
          </a:stretch>
        </p:blipFill>
        <p:spPr>
          <a:xfrm>
            <a:off x="845820" y="2438400"/>
            <a:ext cx="6011863" cy="3024188"/>
          </a:xfrm>
          <a:prstGeom prst="rect">
            <a:avLst/>
          </a:prstGeom>
          <a:noFill/>
          <a:ln w="9525">
            <a:noFill/>
          </a:ln>
        </p:spPr>
      </p:pic>
      <p:sp>
        <p:nvSpPr>
          <p:cNvPr id="202759" name="Oval 7"/>
          <p:cNvSpPr/>
          <p:nvPr/>
        </p:nvSpPr>
        <p:spPr>
          <a:xfrm>
            <a:off x="4431983" y="4119563"/>
            <a:ext cx="503237" cy="647700"/>
          </a:xfrm>
          <a:prstGeom prst="ellipse">
            <a:avLst/>
          </a:prstGeom>
          <a:solidFill>
            <a:schemeClr val="accent1">
              <a:alpha val="43137"/>
            </a:scheme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60" name="Oval 8"/>
          <p:cNvSpPr/>
          <p:nvPr/>
        </p:nvSpPr>
        <p:spPr>
          <a:xfrm>
            <a:off x="3784283" y="4119563"/>
            <a:ext cx="503237" cy="647700"/>
          </a:xfrm>
          <a:prstGeom prst="ellipse">
            <a:avLst/>
          </a:prstGeom>
          <a:solidFill>
            <a:srgbClr val="000099">
              <a:alpha val="43137"/>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63" name="Oval 11"/>
          <p:cNvSpPr/>
          <p:nvPr/>
        </p:nvSpPr>
        <p:spPr>
          <a:xfrm>
            <a:off x="1911033" y="2967038"/>
            <a:ext cx="503237" cy="647700"/>
          </a:xfrm>
          <a:prstGeom prst="ellipse">
            <a:avLst/>
          </a:prstGeom>
          <a:solidFill>
            <a:srgbClr val="990000">
              <a:alpha val="43137"/>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64" name="Oval 12"/>
          <p:cNvSpPr/>
          <p:nvPr/>
        </p:nvSpPr>
        <p:spPr>
          <a:xfrm>
            <a:off x="2560320" y="3543300"/>
            <a:ext cx="503238" cy="647700"/>
          </a:xfrm>
          <a:prstGeom prst="ellipse">
            <a:avLst/>
          </a:prstGeom>
          <a:solidFill>
            <a:srgbClr val="990000">
              <a:alpha val="43137"/>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65" name="Oval 13"/>
          <p:cNvSpPr/>
          <p:nvPr/>
        </p:nvSpPr>
        <p:spPr>
          <a:xfrm>
            <a:off x="3136583" y="4191000"/>
            <a:ext cx="503237" cy="647700"/>
          </a:xfrm>
          <a:prstGeom prst="ellipse">
            <a:avLst/>
          </a:prstGeom>
          <a:solidFill>
            <a:srgbClr val="990000">
              <a:alpha val="43137"/>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66" name="Oval 14"/>
          <p:cNvSpPr/>
          <p:nvPr/>
        </p:nvSpPr>
        <p:spPr>
          <a:xfrm>
            <a:off x="3784283" y="4767263"/>
            <a:ext cx="503237" cy="647700"/>
          </a:xfrm>
          <a:prstGeom prst="ellipse">
            <a:avLst/>
          </a:prstGeom>
          <a:solidFill>
            <a:srgbClr val="990000">
              <a:alpha val="43137"/>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67" name="Oval 15"/>
          <p:cNvSpPr/>
          <p:nvPr/>
        </p:nvSpPr>
        <p:spPr>
          <a:xfrm>
            <a:off x="3208020" y="3543300"/>
            <a:ext cx="503238" cy="647700"/>
          </a:xfrm>
          <a:prstGeom prst="ellipse">
            <a:avLst/>
          </a:prstGeom>
          <a:solidFill>
            <a:srgbClr val="000099">
              <a:alpha val="43137"/>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68" name="Oval 16"/>
          <p:cNvSpPr/>
          <p:nvPr/>
        </p:nvSpPr>
        <p:spPr>
          <a:xfrm>
            <a:off x="2560320" y="2967038"/>
            <a:ext cx="503238" cy="647700"/>
          </a:xfrm>
          <a:prstGeom prst="ellipse">
            <a:avLst/>
          </a:prstGeom>
          <a:solidFill>
            <a:srgbClr val="000099">
              <a:alpha val="43137"/>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69" name="Oval 17"/>
          <p:cNvSpPr/>
          <p:nvPr/>
        </p:nvSpPr>
        <p:spPr>
          <a:xfrm>
            <a:off x="4409758" y="4838700"/>
            <a:ext cx="503237" cy="647700"/>
          </a:xfrm>
          <a:prstGeom prst="ellipse">
            <a:avLst/>
          </a:prstGeom>
          <a:solidFill>
            <a:srgbClr val="000099">
              <a:alpha val="43137"/>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70" name="Oval 18"/>
          <p:cNvSpPr/>
          <p:nvPr/>
        </p:nvSpPr>
        <p:spPr>
          <a:xfrm>
            <a:off x="3711258" y="2967038"/>
            <a:ext cx="503237" cy="287337"/>
          </a:xfrm>
          <a:prstGeom prst="ellipse">
            <a:avLst/>
          </a:prstGeom>
          <a:solidFill>
            <a:schemeClr val="accent1">
              <a:alpha val="43137"/>
            </a:scheme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71" name="Oval 19"/>
          <p:cNvSpPr/>
          <p:nvPr/>
        </p:nvSpPr>
        <p:spPr>
          <a:xfrm>
            <a:off x="5079683" y="4767263"/>
            <a:ext cx="503237" cy="360362"/>
          </a:xfrm>
          <a:prstGeom prst="ellipse">
            <a:avLst/>
          </a:prstGeom>
          <a:solidFill>
            <a:schemeClr val="accent1">
              <a:alpha val="43137"/>
            </a:scheme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72" name="Oval 20"/>
          <p:cNvSpPr/>
          <p:nvPr/>
        </p:nvSpPr>
        <p:spPr>
          <a:xfrm>
            <a:off x="5192395" y="3254375"/>
            <a:ext cx="319088" cy="360363"/>
          </a:xfrm>
          <a:prstGeom prst="ellipse">
            <a:avLst/>
          </a:prstGeom>
          <a:solidFill>
            <a:schemeClr val="accent1">
              <a:alpha val="43137"/>
            </a:schemeClr>
          </a:solidFill>
          <a:ln w="9525">
            <a:noFill/>
          </a:ln>
        </p:spPr>
        <p:txBody>
          <a:bodyPr wrap="none" anchor="ctr"/>
          <a:lstStyle/>
          <a:p>
            <a:endParaRPr lang="zh-CN" altLang="en-US" sz="2400" b="1" dirty="0">
              <a:solidFill>
                <a:srgbClr val="C00000"/>
              </a:solidFill>
              <a:latin typeface="Arial" panose="020B0604020202020204" pitchFamily="34" charset="0"/>
              <a:ea typeface="宋体" panose="02010600030101010101" pitchFamily="2" charset="-122"/>
            </a:endParaRPr>
          </a:p>
        </p:txBody>
      </p:sp>
      <p:sp>
        <p:nvSpPr>
          <p:cNvPr id="202773" name="Oval 21"/>
          <p:cNvSpPr/>
          <p:nvPr/>
        </p:nvSpPr>
        <p:spPr>
          <a:xfrm>
            <a:off x="3784283" y="3543300"/>
            <a:ext cx="503237" cy="360363"/>
          </a:xfrm>
          <a:prstGeom prst="ellipse">
            <a:avLst/>
          </a:prstGeom>
          <a:solidFill>
            <a:schemeClr val="accent1">
              <a:alpha val="43137"/>
            </a:scheme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74" name="Oval 22"/>
          <p:cNvSpPr/>
          <p:nvPr/>
        </p:nvSpPr>
        <p:spPr>
          <a:xfrm>
            <a:off x="5036820" y="4119563"/>
            <a:ext cx="474663" cy="647700"/>
          </a:xfrm>
          <a:prstGeom prst="ellipse">
            <a:avLst/>
          </a:prstGeom>
          <a:solidFill>
            <a:srgbClr val="FF0000">
              <a:alpha val="43137"/>
            </a:srgbClr>
          </a:solidFill>
          <a:ln w="9525">
            <a:noFill/>
          </a:ln>
        </p:spPr>
        <p:txBody>
          <a:bodyPr wrap="none" anchor="ctr"/>
          <a:lstStyle/>
          <a:p>
            <a:endParaRPr lang="zh-CN" altLang="en-US" sz="2400" b="1" dirty="0">
              <a:solidFill>
                <a:srgbClr val="C00000"/>
              </a:solidFill>
              <a:latin typeface="Arial" panose="020B0604020202020204" pitchFamily="34" charset="0"/>
              <a:ea typeface="宋体" panose="02010600030101010101" pitchFamily="2" charset="-122"/>
            </a:endParaRPr>
          </a:p>
        </p:txBody>
      </p:sp>
      <p:sp>
        <p:nvSpPr>
          <p:cNvPr id="202775" name="Oval 23"/>
          <p:cNvSpPr/>
          <p:nvPr/>
        </p:nvSpPr>
        <p:spPr>
          <a:xfrm>
            <a:off x="5008245" y="2967038"/>
            <a:ext cx="503238" cy="287337"/>
          </a:xfrm>
          <a:prstGeom prst="ellipse">
            <a:avLst/>
          </a:prstGeom>
          <a:solidFill>
            <a:srgbClr val="FF0000">
              <a:alpha val="43137"/>
            </a:srgbClr>
          </a:solidFill>
          <a:ln w="9525">
            <a:noFill/>
          </a:ln>
        </p:spPr>
        <p:txBody>
          <a:bodyPr wrap="none" anchor="ctr"/>
          <a:lstStyle/>
          <a:p>
            <a:endParaRPr lang="zh-CN" altLang="en-US" sz="3600" dirty="0">
              <a:latin typeface="Arial" panose="020B0604020202020204" pitchFamily="34" charset="0"/>
              <a:ea typeface="宋体" panose="02010600030101010101" pitchFamily="2" charset="-122"/>
            </a:endParaRPr>
          </a:p>
        </p:txBody>
      </p:sp>
      <p:sp>
        <p:nvSpPr>
          <p:cNvPr id="202776" name="Text Box 24"/>
          <p:cNvSpPr txBox="1"/>
          <p:nvPr/>
        </p:nvSpPr>
        <p:spPr>
          <a:xfrm>
            <a:off x="5511483" y="2895600"/>
            <a:ext cx="439737" cy="396875"/>
          </a:xfrm>
          <a:prstGeom prst="rect">
            <a:avLst/>
          </a:prstGeom>
          <a:noFill/>
          <a:ln w="9525">
            <a:noFill/>
          </a:ln>
        </p:spPr>
        <p:txBody>
          <a:bodyPr wrap="none">
            <a:spAutoFit/>
          </a:bodyPr>
          <a:lstStyle/>
          <a:p>
            <a:r>
              <a:rPr lang="zh-CN" altLang="en-US" sz="2000" dirty="0">
                <a:solidFill>
                  <a:srgbClr val="FF6600"/>
                </a:solidFill>
                <a:latin typeface="Arial" panose="020B0604020202020204" pitchFamily="34" charset="0"/>
                <a:ea typeface="宋体" panose="02010600030101010101" pitchFamily="2" charset="-122"/>
              </a:rPr>
              <a:t>？</a:t>
            </a:r>
          </a:p>
        </p:txBody>
      </p:sp>
      <p:sp>
        <p:nvSpPr>
          <p:cNvPr id="202778" name="Rectangle 26"/>
          <p:cNvSpPr/>
          <p:nvPr/>
        </p:nvSpPr>
        <p:spPr>
          <a:xfrm>
            <a:off x="7010400" y="3614738"/>
            <a:ext cx="1981200" cy="1200150"/>
          </a:xfrm>
          <a:prstGeom prst="rect">
            <a:avLst/>
          </a:prstGeom>
          <a:noFill/>
          <a:ln w="9525">
            <a:noFill/>
          </a:ln>
        </p:spPr>
        <p:txBody>
          <a:bodyPr anchor="ctr">
            <a:spAutoFit/>
          </a:bodyPr>
          <a:lstStyle/>
          <a:p>
            <a:pPr algn="ctr" eaLnBrk="0" hangingPunct="0"/>
            <a:r>
              <a:rPr lang="zh-CN" altLang="en-US" sz="2400" b="1" dirty="0">
                <a:solidFill>
                  <a:srgbClr val="C00000"/>
                </a:solidFill>
                <a:latin typeface="Arial" panose="020B0604020202020204" pitchFamily="34" charset="0"/>
                <a:ea typeface="宋体" panose="02010600030101010101" pitchFamily="2" charset="-122"/>
              </a:rPr>
              <a:t>有</a:t>
            </a:r>
            <a:r>
              <a:rPr lang="en-US" altLang="zh-CN" sz="2400" b="1">
                <a:solidFill>
                  <a:srgbClr val="C00000"/>
                </a:solidFill>
                <a:latin typeface="Arial" panose="020B0604020202020204" pitchFamily="34" charset="0"/>
                <a:ea typeface="宋体" panose="02010600030101010101" pitchFamily="2" charset="-122"/>
              </a:rPr>
              <a:t>2</a:t>
            </a:r>
            <a:r>
              <a:rPr lang="zh-CN" altLang="en-US" sz="2400" b="1" dirty="0">
                <a:solidFill>
                  <a:srgbClr val="C00000"/>
                </a:solidFill>
                <a:latin typeface="Arial" panose="020B0604020202020204" pitchFamily="34" charset="0"/>
                <a:ea typeface="宋体" panose="02010600030101010101" pitchFamily="2" charset="-122"/>
              </a:rPr>
              <a:t>套硬件的超标量流水线</a:t>
            </a:r>
            <a:r>
              <a:rPr lang="en-US" altLang="zh-CN" sz="2400" b="1">
                <a:solidFill>
                  <a:srgbClr val="C00000"/>
                </a:solidFill>
                <a:latin typeface="Arial" panose="020B0604020202020204" pitchFamily="34" charset="0"/>
                <a:ea typeface="宋体" panose="02010600030101010101" pitchFamily="2" charset="-122"/>
              </a:rPr>
              <a:t>CPU </a:t>
            </a:r>
          </a:p>
        </p:txBody>
      </p:sp>
      <p:sp>
        <p:nvSpPr>
          <p:cNvPr id="45079"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
        <p:nvSpPr>
          <p:cNvPr id="29" name="左箭头 28">
            <a:hlinkClick r:id="rId4" action="ppaction://hlinksldjump"/>
          </p:cNvPr>
          <p:cNvSpPr/>
          <p:nvPr/>
        </p:nvSpPr>
        <p:spPr>
          <a:xfrm>
            <a:off x="8783938" y="6650577"/>
            <a:ext cx="372241"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31"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53</a:t>
            </a:fld>
            <a:endParaRPr lang="zh-CN" altLang="en-US" sz="1200" b="1" dirty="0">
              <a:solidFill>
                <a:srgbClr val="7F7F7F"/>
              </a:solidFill>
              <a:latin typeface="Comic Sans MS" panose="030F0702030302020204" pitchFamily="66" charset="0"/>
            </a:endParaRPr>
          </a:p>
        </p:txBody>
      </p:sp>
      <p:sp>
        <p:nvSpPr>
          <p:cNvPr id="32"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
        <p:nvSpPr>
          <p:cNvPr id="2" name="Rectangle 3"/>
          <p:cNvSpPr>
            <a:spLocks noGrp="1"/>
          </p:cNvSpPr>
          <p:nvPr/>
        </p:nvSpPr>
        <p:spPr>
          <a:xfrm>
            <a:off x="914400" y="838200"/>
            <a:ext cx="7696200" cy="1371600"/>
          </a:xfrm>
          <a:prstGeom prst="rect">
            <a:avLst/>
          </a:prstGeom>
          <a:noFill/>
          <a:ln w="9525">
            <a:noFill/>
            <a:miter lim="800000"/>
          </a:ln>
          <a:effectLst/>
        </p:spPr>
        <p:txBody>
          <a:bodyPr vert="horz" wrap="square" lIns="0" tIns="0" rIns="0" bIns="0" numCol="1" anchor="t" anchorCtr="0" compatLnSpc="1"/>
          <a:lstStyle>
            <a:defPPr>
              <a:defRPr lang="zh-CN"/>
            </a:defPPr>
            <a:lvl1pPr marL="0" algn="l" defTabSz="914400" rtl="0" eaLnBrk="1" latinLnBrk="0" hangingPunct="1">
              <a:defRPr sz="1200" b="1" kern="1200">
                <a:solidFill>
                  <a:schemeClr val="tx1">
                    <a:lumMod val="50000"/>
                    <a:lumOff val="50000"/>
                  </a:schemeClr>
                </a:solidFill>
                <a:latin typeface="Comic Sans MS" panose="030F0702030302020204" pitchFamily="66" charset="0"/>
                <a:ea typeface="隶书" panose="020105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5825" indent="-2155825">
              <a:lnSpc>
                <a:spcPct val="80000"/>
              </a:lnSpc>
              <a:spcBef>
                <a:spcPts val="1200"/>
              </a:spcBef>
              <a:buFont typeface="隶书" panose="02010509060101010101" pitchFamily="49" charset="-122"/>
              <a:buNone/>
            </a:pPr>
            <a:r>
              <a:rPr lang="zh-CN" altLang="en-US" sz="2000" dirty="0">
                <a:solidFill>
                  <a:srgbClr val="0000FF"/>
                </a:solidFill>
                <a:latin typeface="楷体_GB2312" panose="02010609030101010101" pitchFamily="49" charset="-122"/>
                <a:ea typeface="楷体_GB2312" panose="02010609030101010101" pitchFamily="49" charset="-122"/>
              </a:rPr>
              <a:t>超标量技术：</a:t>
            </a:r>
            <a:r>
              <a:rPr lang="zh-CN" altLang="en-US" sz="2000" dirty="0">
                <a:latin typeface="楷体_GB2312" panose="02010609030101010101" pitchFamily="49" charset="-122"/>
                <a:ea typeface="楷体_GB2312" panose="02010609030101010101" pitchFamily="49" charset="-122"/>
              </a:rPr>
              <a:t>可在一个时钟周期内对多条指令进行并行处理</a:t>
            </a:r>
            <a:r>
              <a:rPr lang="en-US" altLang="zh-CN" sz="2000">
                <a:latin typeface="楷体_GB2312" panose="02010609030101010101" pitchFamily="49" charset="-122"/>
                <a:ea typeface="楷体_GB2312" panose="02010609030101010101" pitchFamily="49" charset="-122"/>
              </a:rPr>
              <a:t>,</a:t>
            </a:r>
            <a:r>
              <a:rPr lang="zh-CN" altLang="en-US" sz="2000" dirty="0">
                <a:latin typeface="楷体_GB2312" panose="02010609030101010101" pitchFamily="49" charset="-122"/>
                <a:ea typeface="楷体_GB2312" panose="02010609030101010101" pitchFamily="49" charset="-122"/>
              </a:rPr>
              <a:t>通常称</a:t>
            </a:r>
          </a:p>
          <a:p>
            <a:pPr marL="2155825" indent="-2155825">
              <a:lnSpc>
                <a:spcPct val="80000"/>
              </a:lnSpc>
              <a:spcBef>
                <a:spcPts val="1200"/>
              </a:spcBef>
              <a:buFont typeface="隶书" panose="02010509060101010101" pitchFamily="49" charset="-122"/>
              <a:buNone/>
            </a:pPr>
            <a:r>
              <a:rPr lang="zh-CN" altLang="en-US" sz="2000" dirty="0">
                <a:latin typeface="楷体_GB2312" panose="02010609030101010101" pitchFamily="49" charset="-122"/>
                <a:ea typeface="楷体_GB2312" panose="02010609030101010101" pitchFamily="49" charset="-122"/>
              </a:rPr>
              <a:t>            这种具有</a:t>
            </a:r>
            <a:r>
              <a:rPr lang="zh-CN" altLang="en-US" sz="2000" dirty="0">
                <a:solidFill>
                  <a:srgbClr val="0000FF"/>
                </a:solidFill>
                <a:latin typeface="楷体_GB2312" panose="02010609030101010101" pitchFamily="49" charset="-122"/>
                <a:ea typeface="楷体_GB2312" panose="02010609030101010101" pitchFamily="49" charset="-122"/>
              </a:rPr>
              <a:t>两条或两条以上能够并行工作的流水线结构</a:t>
            </a:r>
          </a:p>
          <a:p>
            <a:pPr marL="2155825" indent="-2155825">
              <a:lnSpc>
                <a:spcPct val="80000"/>
              </a:lnSpc>
              <a:spcBef>
                <a:spcPts val="1200"/>
              </a:spcBef>
              <a:buFont typeface="隶书" panose="02010509060101010101" pitchFamily="49" charset="-122"/>
              <a:buNone/>
            </a:pPr>
            <a:r>
              <a:rPr lang="zh-CN" altLang="en-US" sz="2000" dirty="0">
                <a:solidFill>
                  <a:srgbClr val="0000FF"/>
                </a:solidFill>
                <a:latin typeface="楷体_GB2312" panose="02010609030101010101" pitchFamily="49" charset="-122"/>
                <a:ea typeface="楷体_GB2312" panose="02010609030101010101" pitchFamily="49" charset="-122"/>
              </a:rPr>
              <a:t>            </a:t>
            </a:r>
            <a:r>
              <a:rPr lang="zh-CN" altLang="en-US" sz="2000" dirty="0">
                <a:latin typeface="楷体_GB2312" panose="02010609030101010101" pitchFamily="49" charset="-122"/>
                <a:ea typeface="楷体_GB2312" panose="02010609030101010101" pitchFamily="49" charset="-122"/>
              </a:rPr>
              <a:t>为</a:t>
            </a:r>
            <a:r>
              <a:rPr lang="zh-CN" altLang="en-US" sz="2000" dirty="0">
                <a:solidFill>
                  <a:srgbClr val="CC3300"/>
                </a:solidFill>
                <a:latin typeface="楷体_GB2312" panose="02010609030101010101" pitchFamily="49" charset="-122"/>
                <a:ea typeface="楷体_GB2312" panose="02010609030101010101" pitchFamily="49" charset="-122"/>
              </a:rPr>
              <a:t>超标量</a:t>
            </a:r>
            <a:r>
              <a:rPr lang="en-US" altLang="zh-CN" sz="2000">
                <a:solidFill>
                  <a:srgbClr val="CC3300"/>
                </a:solidFill>
                <a:latin typeface="楷体_GB2312" panose="02010609030101010101" pitchFamily="49" charset="-122"/>
                <a:ea typeface="楷体_GB2312" panose="02010609030101010101" pitchFamily="49" charset="-122"/>
              </a:rPr>
              <a:t>(superscalar)</a:t>
            </a:r>
            <a:r>
              <a:rPr lang="zh-CN" altLang="en-US" sz="2000" dirty="0">
                <a:solidFill>
                  <a:srgbClr val="CC3300"/>
                </a:solidFill>
                <a:latin typeface="楷体_GB2312" panose="02010609030101010101" pitchFamily="49" charset="-122"/>
                <a:ea typeface="楷体_GB2312" panose="02010609030101010101" pitchFamily="49" charset="-122"/>
              </a:rPr>
              <a:t>结构。</a:t>
            </a:r>
            <a:endParaRPr lang="zh-CN" altLang="en-US" sz="2000" dirty="0">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02756"/>
                                        </p:tgtEl>
                                        <p:attrNameLst>
                                          <p:attrName>style.visibility</p:attrName>
                                        </p:attrNameLst>
                                      </p:cBhvr>
                                      <p:to>
                                        <p:strVal val="visible"/>
                                      </p:to>
                                    </p:set>
                                    <p:animEffect transition="in" filter="dissolve">
                                      <p:cBhvr>
                                        <p:cTn id="11" dur="500"/>
                                        <p:tgtEl>
                                          <p:spTgt spid="20275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02778"/>
                                        </p:tgtEl>
                                        <p:attrNameLst>
                                          <p:attrName>style.visibility</p:attrName>
                                        </p:attrNameLst>
                                      </p:cBhvr>
                                      <p:to>
                                        <p:strVal val="visible"/>
                                      </p:to>
                                    </p:set>
                                    <p:animEffect transition="in" filter="dissolve">
                                      <p:cBhvr>
                                        <p:cTn id="14" dur="500"/>
                                        <p:tgtEl>
                                          <p:spTgt spid="20277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2763"/>
                                        </p:tgtEl>
                                        <p:attrNameLst>
                                          <p:attrName>style.visibility</p:attrName>
                                        </p:attrNameLst>
                                      </p:cBhvr>
                                      <p:to>
                                        <p:strVal val="visible"/>
                                      </p:to>
                                    </p:set>
                                    <p:animEffect transition="in" filter="dissolve">
                                      <p:cBhvr>
                                        <p:cTn id="19" dur="500"/>
                                        <p:tgtEl>
                                          <p:spTgt spid="20276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2764"/>
                                        </p:tgtEl>
                                        <p:attrNameLst>
                                          <p:attrName>style.visibility</p:attrName>
                                        </p:attrNameLst>
                                      </p:cBhvr>
                                      <p:to>
                                        <p:strVal val="visible"/>
                                      </p:to>
                                    </p:set>
                                    <p:animEffect transition="in" filter="dissolve">
                                      <p:cBhvr>
                                        <p:cTn id="22" dur="500"/>
                                        <p:tgtEl>
                                          <p:spTgt spid="20276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2765"/>
                                        </p:tgtEl>
                                        <p:attrNameLst>
                                          <p:attrName>style.visibility</p:attrName>
                                        </p:attrNameLst>
                                      </p:cBhvr>
                                      <p:to>
                                        <p:strVal val="visible"/>
                                      </p:to>
                                    </p:set>
                                    <p:animEffect transition="in" filter="dissolve">
                                      <p:cBhvr>
                                        <p:cTn id="25" dur="500"/>
                                        <p:tgtEl>
                                          <p:spTgt spid="20276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02766"/>
                                        </p:tgtEl>
                                        <p:attrNameLst>
                                          <p:attrName>style.visibility</p:attrName>
                                        </p:attrNameLst>
                                      </p:cBhvr>
                                      <p:to>
                                        <p:strVal val="visible"/>
                                      </p:to>
                                    </p:set>
                                    <p:animEffect transition="in" filter="dissolve">
                                      <p:cBhvr>
                                        <p:cTn id="28" dur="500"/>
                                        <p:tgtEl>
                                          <p:spTgt spid="20276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02768"/>
                                        </p:tgtEl>
                                        <p:attrNameLst>
                                          <p:attrName>style.visibility</p:attrName>
                                        </p:attrNameLst>
                                      </p:cBhvr>
                                      <p:to>
                                        <p:strVal val="visible"/>
                                      </p:to>
                                    </p:set>
                                    <p:animEffect transition="in" filter="dissolve">
                                      <p:cBhvr>
                                        <p:cTn id="33" dur="500"/>
                                        <p:tgtEl>
                                          <p:spTgt spid="20276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2767"/>
                                        </p:tgtEl>
                                        <p:attrNameLst>
                                          <p:attrName>style.visibility</p:attrName>
                                        </p:attrNameLst>
                                      </p:cBhvr>
                                      <p:to>
                                        <p:strVal val="visible"/>
                                      </p:to>
                                    </p:set>
                                    <p:animEffect transition="in" filter="dissolve">
                                      <p:cBhvr>
                                        <p:cTn id="36" dur="500"/>
                                        <p:tgtEl>
                                          <p:spTgt spid="20276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02760"/>
                                        </p:tgtEl>
                                        <p:attrNameLst>
                                          <p:attrName>style.visibility</p:attrName>
                                        </p:attrNameLst>
                                      </p:cBhvr>
                                      <p:to>
                                        <p:strVal val="visible"/>
                                      </p:to>
                                    </p:set>
                                    <p:animEffect transition="in" filter="dissolve">
                                      <p:cBhvr>
                                        <p:cTn id="39" dur="500"/>
                                        <p:tgtEl>
                                          <p:spTgt spid="20276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2769"/>
                                        </p:tgtEl>
                                        <p:attrNameLst>
                                          <p:attrName>style.visibility</p:attrName>
                                        </p:attrNameLst>
                                      </p:cBhvr>
                                      <p:to>
                                        <p:strVal val="visible"/>
                                      </p:to>
                                    </p:set>
                                    <p:animEffect transition="in" filter="dissolve">
                                      <p:cBhvr>
                                        <p:cTn id="42" dur="500"/>
                                        <p:tgtEl>
                                          <p:spTgt spid="20276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02770"/>
                                        </p:tgtEl>
                                        <p:attrNameLst>
                                          <p:attrName>style.visibility</p:attrName>
                                        </p:attrNameLst>
                                      </p:cBhvr>
                                      <p:to>
                                        <p:strVal val="visible"/>
                                      </p:to>
                                    </p:set>
                                    <p:animEffect transition="in" filter="dissolve">
                                      <p:cBhvr>
                                        <p:cTn id="47" dur="500"/>
                                        <p:tgtEl>
                                          <p:spTgt spid="20277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02773"/>
                                        </p:tgtEl>
                                        <p:attrNameLst>
                                          <p:attrName>style.visibility</p:attrName>
                                        </p:attrNameLst>
                                      </p:cBhvr>
                                      <p:to>
                                        <p:strVal val="visible"/>
                                      </p:to>
                                    </p:set>
                                    <p:animEffect transition="in" filter="dissolve">
                                      <p:cBhvr>
                                        <p:cTn id="50" dur="500"/>
                                        <p:tgtEl>
                                          <p:spTgt spid="202773"/>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02759"/>
                                        </p:tgtEl>
                                        <p:attrNameLst>
                                          <p:attrName>style.visibility</p:attrName>
                                        </p:attrNameLst>
                                      </p:cBhvr>
                                      <p:to>
                                        <p:strVal val="visible"/>
                                      </p:to>
                                    </p:set>
                                    <p:animEffect transition="in" filter="dissolve">
                                      <p:cBhvr>
                                        <p:cTn id="53" dur="500"/>
                                        <p:tgtEl>
                                          <p:spTgt spid="20275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02772"/>
                                        </p:tgtEl>
                                        <p:attrNameLst>
                                          <p:attrName>style.visibility</p:attrName>
                                        </p:attrNameLst>
                                      </p:cBhvr>
                                      <p:to>
                                        <p:strVal val="visible"/>
                                      </p:to>
                                    </p:set>
                                    <p:animEffect transition="in" filter="dissolve">
                                      <p:cBhvr>
                                        <p:cTn id="56" dur="500"/>
                                        <p:tgtEl>
                                          <p:spTgt spid="20277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02771"/>
                                        </p:tgtEl>
                                        <p:attrNameLst>
                                          <p:attrName>style.visibility</p:attrName>
                                        </p:attrNameLst>
                                      </p:cBhvr>
                                      <p:to>
                                        <p:strVal val="visible"/>
                                      </p:to>
                                    </p:set>
                                    <p:animEffect transition="in" filter="dissolve">
                                      <p:cBhvr>
                                        <p:cTn id="59" dur="500"/>
                                        <p:tgtEl>
                                          <p:spTgt spid="202771"/>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202775"/>
                                        </p:tgtEl>
                                        <p:attrNameLst>
                                          <p:attrName>style.visibility</p:attrName>
                                        </p:attrNameLst>
                                      </p:cBhvr>
                                      <p:to>
                                        <p:strVal val="visible"/>
                                      </p:to>
                                    </p:set>
                                    <p:animEffect transition="in" filter="dissolve">
                                      <p:cBhvr>
                                        <p:cTn id="64" dur="500"/>
                                        <p:tgtEl>
                                          <p:spTgt spid="20277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02774"/>
                                        </p:tgtEl>
                                        <p:attrNameLst>
                                          <p:attrName>style.visibility</p:attrName>
                                        </p:attrNameLst>
                                      </p:cBhvr>
                                      <p:to>
                                        <p:strVal val="visible"/>
                                      </p:to>
                                    </p:set>
                                    <p:animEffect transition="in" filter="dissolve">
                                      <p:cBhvr>
                                        <p:cTn id="67" dur="500"/>
                                        <p:tgtEl>
                                          <p:spTgt spid="20277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02776"/>
                                        </p:tgtEl>
                                        <p:attrNameLst>
                                          <p:attrName>style.visibility</p:attrName>
                                        </p:attrNameLst>
                                      </p:cBhvr>
                                      <p:to>
                                        <p:strVal val="visible"/>
                                      </p:to>
                                    </p:set>
                                    <p:animEffect transition="in" filter="dissolve">
                                      <p:cBhvr>
                                        <p:cTn id="70" dur="500"/>
                                        <p:tgtEl>
                                          <p:spTgt spid="20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9" grpId="0" bldLvl="0" animBg="1"/>
      <p:bldP spid="202760" grpId="0" bldLvl="0" animBg="1"/>
      <p:bldP spid="202763" grpId="0" bldLvl="0" animBg="1"/>
      <p:bldP spid="202764" grpId="0" bldLvl="0" animBg="1"/>
      <p:bldP spid="202765" grpId="0" bldLvl="0" animBg="1"/>
      <p:bldP spid="202766" grpId="0" bldLvl="0" animBg="1"/>
      <p:bldP spid="202767" grpId="0" bldLvl="0" animBg="1"/>
      <p:bldP spid="202768" grpId="0" bldLvl="0" animBg="1"/>
      <p:bldP spid="202769" grpId="0" bldLvl="0" animBg="1"/>
      <p:bldP spid="202770" grpId="0" bldLvl="0" animBg="1"/>
      <p:bldP spid="202771" grpId="0" bldLvl="0" animBg="1"/>
      <p:bldP spid="202772" grpId="0" bldLvl="0" animBg="1"/>
      <p:bldP spid="202773" grpId="0" bldLvl="0" animBg="1"/>
      <p:bldP spid="202774" grpId="0" bldLvl="0" animBg="1"/>
      <p:bldP spid="202775" grpId="0" bldLvl="0" animBg="1"/>
      <p:bldP spid="202776" grpId="0"/>
      <p:bldP spid="202778" grpId="0"/>
      <p:bldP spid="2" grpId="0" bldLvl="0" animBg="1"/>
      <p:bldP spid="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xfrm>
            <a:off x="533400" y="0"/>
            <a:ext cx="8486775" cy="762000"/>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超标量执行</a:t>
            </a:r>
          </a:p>
        </p:txBody>
      </p:sp>
      <p:sp>
        <p:nvSpPr>
          <p:cNvPr id="46083" name="Rectangle 3"/>
          <p:cNvSpPr>
            <a:spLocks noGrp="1"/>
          </p:cNvSpPr>
          <p:nvPr>
            <p:ph type="dt" sz="half" idx="10"/>
          </p:nvPr>
        </p:nvSpPr>
        <p:spPr>
          <a:xfrm>
            <a:off x="914400" y="838200"/>
            <a:ext cx="7696200" cy="1371600"/>
          </a:xfrm>
        </p:spPr>
        <p:txBody>
          <a:bodyPr vert="horz" wrap="square" lIns="0" tIns="0" rIns="0" bIns="0" anchor="t"/>
          <a:lstStyle/>
          <a:p>
            <a:pPr marL="2155825" indent="-2155825">
              <a:lnSpc>
                <a:spcPct val="80000"/>
              </a:lnSpc>
              <a:spcBef>
                <a:spcPts val="1200"/>
              </a:spcBef>
              <a:buFont typeface="隶书" panose="02010509060101010101" pitchFamily="49" charset="-122"/>
              <a:buNone/>
            </a:pPr>
            <a:r>
              <a:rPr lang="zh-CN" altLang="en-US" sz="2000" dirty="0">
                <a:solidFill>
                  <a:srgbClr val="0000FF"/>
                </a:solidFill>
                <a:latin typeface="楷体_GB2312" panose="02010609030101010101" pitchFamily="49" charset="-122"/>
                <a:ea typeface="楷体_GB2312" panose="02010609030101010101" pitchFamily="49" charset="-122"/>
              </a:rPr>
              <a:t>超标量技术：</a:t>
            </a:r>
            <a:r>
              <a:rPr lang="zh-CN" altLang="en-US" sz="2000" dirty="0">
                <a:latin typeface="楷体_GB2312" panose="02010609030101010101" pitchFamily="49" charset="-122"/>
                <a:ea typeface="楷体_GB2312" panose="02010609030101010101" pitchFamily="49" charset="-122"/>
              </a:rPr>
              <a:t>可在一个时钟周期内对多条指令进行并行处理</a:t>
            </a:r>
            <a:r>
              <a:rPr lang="en-US" altLang="zh-CN" sz="2000">
                <a:latin typeface="楷体_GB2312" panose="02010609030101010101" pitchFamily="49" charset="-122"/>
                <a:ea typeface="楷体_GB2312" panose="02010609030101010101" pitchFamily="49" charset="-122"/>
              </a:rPr>
              <a:t>,</a:t>
            </a:r>
            <a:r>
              <a:rPr lang="zh-CN" altLang="en-US" sz="2000" dirty="0">
                <a:latin typeface="楷体_GB2312" panose="02010609030101010101" pitchFamily="49" charset="-122"/>
                <a:ea typeface="楷体_GB2312" panose="02010609030101010101" pitchFamily="49" charset="-122"/>
              </a:rPr>
              <a:t>通常称</a:t>
            </a:r>
          </a:p>
          <a:p>
            <a:pPr marL="2155825" indent="-2155825">
              <a:lnSpc>
                <a:spcPct val="80000"/>
              </a:lnSpc>
              <a:spcBef>
                <a:spcPts val="1200"/>
              </a:spcBef>
              <a:buFont typeface="隶书" panose="02010509060101010101" pitchFamily="49" charset="-122"/>
              <a:buNone/>
            </a:pPr>
            <a:r>
              <a:rPr lang="zh-CN" altLang="en-US" sz="2000" dirty="0">
                <a:latin typeface="楷体_GB2312" panose="02010609030101010101" pitchFamily="49" charset="-122"/>
                <a:ea typeface="楷体_GB2312" panose="02010609030101010101" pitchFamily="49" charset="-122"/>
              </a:rPr>
              <a:t>            这种具有</a:t>
            </a:r>
            <a:r>
              <a:rPr lang="zh-CN" altLang="en-US" sz="2000" dirty="0">
                <a:solidFill>
                  <a:srgbClr val="0000FF"/>
                </a:solidFill>
                <a:latin typeface="楷体_GB2312" panose="02010609030101010101" pitchFamily="49" charset="-122"/>
                <a:ea typeface="楷体_GB2312" panose="02010609030101010101" pitchFamily="49" charset="-122"/>
              </a:rPr>
              <a:t>两条或两条以上能够并行工作的流水线结构</a:t>
            </a:r>
          </a:p>
          <a:p>
            <a:pPr marL="2155825" indent="-2155825">
              <a:lnSpc>
                <a:spcPct val="80000"/>
              </a:lnSpc>
              <a:spcBef>
                <a:spcPts val="1200"/>
              </a:spcBef>
              <a:buFont typeface="隶书" panose="02010509060101010101" pitchFamily="49" charset="-122"/>
              <a:buNone/>
            </a:pPr>
            <a:r>
              <a:rPr lang="zh-CN" altLang="en-US" sz="2000" dirty="0">
                <a:solidFill>
                  <a:srgbClr val="0000FF"/>
                </a:solidFill>
                <a:latin typeface="楷体_GB2312" panose="02010609030101010101" pitchFamily="49" charset="-122"/>
                <a:ea typeface="楷体_GB2312" panose="02010609030101010101" pitchFamily="49" charset="-122"/>
              </a:rPr>
              <a:t>            </a:t>
            </a:r>
            <a:r>
              <a:rPr lang="zh-CN" altLang="en-US" sz="2000" dirty="0">
                <a:latin typeface="楷体_GB2312" panose="02010609030101010101" pitchFamily="49" charset="-122"/>
                <a:ea typeface="楷体_GB2312" panose="02010609030101010101" pitchFamily="49" charset="-122"/>
              </a:rPr>
              <a:t>为</a:t>
            </a:r>
            <a:r>
              <a:rPr lang="zh-CN" altLang="en-US" sz="2000" dirty="0">
                <a:solidFill>
                  <a:srgbClr val="CC3300"/>
                </a:solidFill>
                <a:latin typeface="楷体_GB2312" panose="02010609030101010101" pitchFamily="49" charset="-122"/>
                <a:ea typeface="楷体_GB2312" panose="02010609030101010101" pitchFamily="49" charset="-122"/>
              </a:rPr>
              <a:t>超标量</a:t>
            </a:r>
            <a:r>
              <a:rPr lang="en-US" altLang="zh-CN" sz="2000">
                <a:solidFill>
                  <a:srgbClr val="CC3300"/>
                </a:solidFill>
                <a:latin typeface="楷体_GB2312" panose="02010609030101010101" pitchFamily="49" charset="-122"/>
                <a:ea typeface="楷体_GB2312" panose="02010609030101010101" pitchFamily="49" charset="-122"/>
              </a:rPr>
              <a:t>(superscalar)</a:t>
            </a:r>
            <a:r>
              <a:rPr lang="zh-CN" altLang="en-US" sz="2000" dirty="0">
                <a:solidFill>
                  <a:srgbClr val="CC3300"/>
                </a:solidFill>
                <a:latin typeface="楷体_GB2312" panose="02010609030101010101" pitchFamily="49" charset="-122"/>
                <a:ea typeface="楷体_GB2312" panose="02010609030101010101" pitchFamily="49" charset="-122"/>
              </a:rPr>
              <a:t>结构。</a:t>
            </a:r>
            <a:endParaRPr lang="zh-CN" altLang="en-US" sz="2000" dirty="0">
              <a:latin typeface="楷体_GB2312" panose="02010609030101010101" pitchFamily="49" charset="-122"/>
              <a:ea typeface="楷体_GB2312" panose="02010609030101010101" pitchFamily="49" charset="-122"/>
            </a:endParaRPr>
          </a:p>
        </p:txBody>
      </p:sp>
      <p:sp>
        <p:nvSpPr>
          <p:cNvPr id="46092"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
        <p:nvSpPr>
          <p:cNvPr id="14"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5"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54</a:t>
            </a:fld>
            <a:endParaRPr lang="zh-CN" altLang="en-US" sz="1200" b="1" dirty="0">
              <a:solidFill>
                <a:srgbClr val="7F7F7F"/>
              </a:solidFill>
              <a:latin typeface="Comic Sans MS" panose="030F0702030302020204" pitchFamily="66" charset="0"/>
            </a:endParaRPr>
          </a:p>
        </p:txBody>
      </p:sp>
      <p:sp>
        <p:nvSpPr>
          <p:cNvPr id="16"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25" name="矩形 24"/>
          <p:cNvSpPr/>
          <p:nvPr>
            <p:custDataLst>
              <p:tags r:id="rId1"/>
            </p:custDataLst>
          </p:nvPr>
        </p:nvSpPr>
        <p:spPr>
          <a:xfrm>
            <a:off x="5638483" y="2256155"/>
            <a:ext cx="2500312" cy="708025"/>
          </a:xfrm>
          <a:prstGeom prst="rect">
            <a:avLst/>
          </a:prstGeom>
          <a:noFill/>
          <a:ln w="9525">
            <a:noFill/>
          </a:ln>
        </p:spPr>
        <p:txBody>
          <a:bodyPr>
            <a:spAutoFit/>
          </a:bodyPr>
          <a:lstStyle/>
          <a:p>
            <a:pPr algn="ctr"/>
            <a:r>
              <a:rPr lang="zh-CN" altLang="en-US" sz="2000" b="1" dirty="0">
                <a:solidFill>
                  <a:srgbClr val="C00000"/>
                </a:solidFill>
                <a:latin typeface="Arial" panose="020B0604020202020204" pitchFamily="34" charset="0"/>
                <a:ea typeface="华文细黑" panose="02010600040101010101" pitchFamily="2" charset="-122"/>
              </a:rPr>
              <a:t>共用一个取指单元的</a:t>
            </a:r>
            <a:r>
              <a:rPr lang="en-US" altLang="zh-CN" sz="2000" b="1">
                <a:solidFill>
                  <a:srgbClr val="C00000"/>
                </a:solidFill>
                <a:latin typeface="Arial" panose="020B0604020202020204" pitchFamily="34" charset="0"/>
                <a:ea typeface="华文细黑" panose="02010600040101010101" pitchFamily="2" charset="-122"/>
              </a:rPr>
              <a:t>5</a:t>
            </a:r>
            <a:r>
              <a:rPr lang="zh-CN" altLang="en-US" sz="2000" b="1" dirty="0">
                <a:solidFill>
                  <a:srgbClr val="C00000"/>
                </a:solidFill>
                <a:latin typeface="Arial" panose="020B0604020202020204" pitchFamily="34" charset="0"/>
                <a:ea typeface="华文细黑" panose="02010600040101010101" pitchFamily="2" charset="-122"/>
              </a:rPr>
              <a:t>段双流水线</a:t>
            </a:r>
          </a:p>
        </p:txBody>
      </p:sp>
      <p:pic>
        <p:nvPicPr>
          <p:cNvPr id="107522" name="Picture 2" descr="2t22"/>
          <p:cNvPicPr>
            <a:picLocks noChangeAspect="1"/>
          </p:cNvPicPr>
          <p:nvPr>
            <p:custDataLst>
              <p:tags r:id="rId2"/>
            </p:custDataLst>
          </p:nvPr>
        </p:nvPicPr>
        <p:blipFill>
          <a:blip r:embed="rId8"/>
          <a:stretch>
            <a:fillRect/>
          </a:stretch>
        </p:blipFill>
        <p:spPr>
          <a:xfrm>
            <a:off x="1905000" y="2057400"/>
            <a:ext cx="3334385" cy="1345565"/>
          </a:xfrm>
          <a:prstGeom prst="rect">
            <a:avLst/>
          </a:prstGeom>
          <a:noFill/>
          <a:ln w="9525">
            <a:noFill/>
          </a:ln>
        </p:spPr>
      </p:pic>
      <p:pic>
        <p:nvPicPr>
          <p:cNvPr id="107523" name="Picture 3" descr="2t24"/>
          <p:cNvPicPr>
            <a:picLocks noChangeAspect="1"/>
          </p:cNvPicPr>
          <p:nvPr>
            <p:custDataLst>
              <p:tags r:id="rId3"/>
            </p:custDataLst>
          </p:nvPr>
        </p:nvPicPr>
        <p:blipFill>
          <a:blip r:embed="rId9"/>
          <a:stretch>
            <a:fillRect/>
          </a:stretch>
        </p:blipFill>
        <p:spPr>
          <a:xfrm>
            <a:off x="1219200" y="3522345"/>
            <a:ext cx="4439285" cy="2478405"/>
          </a:xfrm>
          <a:prstGeom prst="rect">
            <a:avLst/>
          </a:prstGeom>
          <a:noFill/>
          <a:ln w="9525">
            <a:noFill/>
          </a:ln>
        </p:spPr>
      </p:pic>
      <p:sp>
        <p:nvSpPr>
          <p:cNvPr id="202777" name="Rectangle 25"/>
          <p:cNvSpPr/>
          <p:nvPr>
            <p:custDataLst>
              <p:tags r:id="rId4"/>
            </p:custDataLst>
          </p:nvPr>
        </p:nvSpPr>
        <p:spPr>
          <a:xfrm>
            <a:off x="5943600" y="4458018"/>
            <a:ext cx="2981325" cy="706755"/>
          </a:xfrm>
          <a:prstGeom prst="rect">
            <a:avLst/>
          </a:prstGeom>
          <a:noFill/>
          <a:ln w="9525">
            <a:noFill/>
          </a:ln>
        </p:spPr>
        <p:txBody>
          <a:bodyPr wrap="square" anchor="ctr">
            <a:spAutoFit/>
          </a:bodyPr>
          <a:lstStyle/>
          <a:p>
            <a:pPr eaLnBrk="0" hangingPunct="0"/>
            <a:r>
              <a:rPr lang="zh-CN" altLang="en-US" sz="2000" b="1" dirty="0">
                <a:solidFill>
                  <a:srgbClr val="C00000"/>
                </a:solidFill>
                <a:latin typeface="Arial" panose="020B0604020202020204" pitchFamily="34" charset="0"/>
                <a:ea typeface="宋体" panose="02010600030101010101" pitchFamily="2" charset="-122"/>
              </a:rPr>
              <a:t>有</a:t>
            </a:r>
            <a:r>
              <a:rPr lang="en-US" altLang="zh-CN" sz="2000" b="1">
                <a:solidFill>
                  <a:srgbClr val="C00000"/>
                </a:solidFill>
                <a:latin typeface="Arial" panose="020B0604020202020204" pitchFamily="34" charset="0"/>
                <a:ea typeface="宋体" panose="02010600030101010101" pitchFamily="2" charset="-122"/>
              </a:rPr>
              <a:t>5</a:t>
            </a:r>
            <a:r>
              <a:rPr lang="zh-CN" altLang="en-US" sz="2000" b="1" dirty="0">
                <a:solidFill>
                  <a:srgbClr val="C00000"/>
                </a:solidFill>
                <a:latin typeface="Arial" panose="020B0604020202020204" pitchFamily="34" charset="0"/>
                <a:ea typeface="宋体" panose="02010600030101010101" pitchFamily="2" charset="-122"/>
              </a:rPr>
              <a:t>个执行单元的超标量流水线</a:t>
            </a:r>
          </a:p>
        </p:txBody>
      </p:sp>
      <p:sp>
        <p:nvSpPr>
          <p:cNvPr id="20" name="文本框 19"/>
          <p:cNvSpPr txBox="1"/>
          <p:nvPr>
            <p:custDataLst>
              <p:tags r:id="rId5"/>
            </p:custDataLst>
          </p:nvPr>
        </p:nvSpPr>
        <p:spPr>
          <a:xfrm>
            <a:off x="609600" y="6172200"/>
            <a:ext cx="8249920" cy="429895"/>
          </a:xfrm>
          <a:prstGeom prst="rect">
            <a:avLst/>
          </a:prstGeom>
          <a:noFill/>
        </p:spPr>
        <p:txBody>
          <a:bodyPr wrap="square" rtlCol="0" anchor="t">
            <a:spAutoFit/>
          </a:bodyPr>
          <a:lstStyle/>
          <a:p>
            <a:r>
              <a:rPr lang="zh-CN" altLang="en-US" sz="2200" b="1"/>
              <a:t>可以在一个时钟周期内对多条指令进行并行处理，使CPI小于1。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522"/>
                                        </p:tgtEl>
                                        <p:attrNameLst>
                                          <p:attrName>style.visibility</p:attrName>
                                        </p:attrNameLst>
                                      </p:cBhvr>
                                      <p:to>
                                        <p:strVal val="visible"/>
                                      </p:to>
                                    </p:set>
                                    <p:animEffect transition="in" filter="dissolve">
                                      <p:cBhvr>
                                        <p:cTn id="12" dur="500"/>
                                        <p:tgtEl>
                                          <p:spTgt spid="1075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7523"/>
                                        </p:tgtEl>
                                        <p:attrNameLst>
                                          <p:attrName>style.visibility</p:attrName>
                                        </p:attrNameLst>
                                      </p:cBhvr>
                                      <p:to>
                                        <p:strVal val="visible"/>
                                      </p:to>
                                    </p:set>
                                    <p:animEffect transition="in" filter="dissolve">
                                      <p:cBhvr>
                                        <p:cTn id="17" dur="500"/>
                                        <p:tgtEl>
                                          <p:spTgt spid="1075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2777"/>
                                        </p:tgtEl>
                                        <p:attrNameLst>
                                          <p:attrName>style.visibility</p:attrName>
                                        </p:attrNameLst>
                                      </p:cBhvr>
                                      <p:to>
                                        <p:strVal val="visible"/>
                                      </p:to>
                                    </p:set>
                                    <p:animEffect transition="in" filter="dissolve">
                                      <p:cBhvr>
                                        <p:cTn id="22" dur="500"/>
                                        <p:tgtEl>
                                          <p:spTgt spid="20277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02777" grpId="0"/>
      <p:bldP spid="20" grpId="0"/>
      <p:bldP spid="20"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xfrm>
            <a:off x="533400" y="0"/>
            <a:ext cx="8486775" cy="762000"/>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超标量</a:t>
            </a:r>
            <a:r>
              <a:rPr lang="en-US" altLang="zh-CN" sz="3200">
                <a:latin typeface="Comic Sans MS" panose="030F0702030302020204" pitchFamily="66" charset="0"/>
                <a:ea typeface="隶书" panose="02010509060101010101" pitchFamily="49" charset="-122"/>
              </a:rPr>
              <a:t>CPU</a:t>
            </a:r>
            <a:r>
              <a:rPr lang="zh-CN" altLang="en-US" sz="3200" dirty="0">
                <a:latin typeface="Comic Sans MS" panose="030F0702030302020204" pitchFamily="66" charset="0"/>
                <a:ea typeface="隶书" panose="02010509060101010101" pitchFamily="49" charset="-122"/>
              </a:rPr>
              <a:t>的体系结构</a:t>
            </a:r>
          </a:p>
        </p:txBody>
      </p:sp>
      <p:sp>
        <p:nvSpPr>
          <p:cNvPr id="46083" name="Rectangle 3"/>
          <p:cNvSpPr>
            <a:spLocks noGrp="1"/>
          </p:cNvSpPr>
          <p:nvPr>
            <p:ph type="dt" sz="half" idx="10"/>
          </p:nvPr>
        </p:nvSpPr>
        <p:spPr>
          <a:xfrm>
            <a:off x="914400" y="762000"/>
            <a:ext cx="7696200" cy="1905000"/>
          </a:xfrm>
        </p:spPr>
        <p:txBody>
          <a:bodyPr vert="horz" wrap="square" lIns="0" tIns="0" rIns="0" bIns="0" anchor="t"/>
          <a:lstStyle/>
          <a:p>
            <a:pPr marL="2155825" indent="-2155825">
              <a:lnSpc>
                <a:spcPct val="80000"/>
              </a:lnSpc>
              <a:spcBef>
                <a:spcPts val="1200"/>
              </a:spcBef>
              <a:buFont typeface="隶书" panose="02010509060101010101" pitchFamily="49" charset="-122"/>
              <a:buNone/>
            </a:pPr>
            <a:r>
              <a:rPr lang="zh-CN" altLang="en-US" sz="2000" dirty="0">
                <a:solidFill>
                  <a:srgbClr val="0000FF"/>
                </a:solidFill>
                <a:latin typeface="楷体_GB2312" panose="02010609030101010101" pitchFamily="49" charset="-122"/>
                <a:ea typeface="楷体_GB2312" panose="02010609030101010101" pitchFamily="49" charset="-122"/>
              </a:rPr>
              <a:t>超标量技术：</a:t>
            </a:r>
            <a:r>
              <a:rPr lang="zh-CN" altLang="en-US" sz="2000" dirty="0">
                <a:latin typeface="楷体_GB2312" panose="02010609030101010101" pitchFamily="49" charset="-122"/>
                <a:ea typeface="楷体_GB2312" panose="02010609030101010101" pitchFamily="49" charset="-122"/>
              </a:rPr>
              <a:t>可在一个时钟周期内对多条指令进行并行处理</a:t>
            </a:r>
            <a:r>
              <a:rPr lang="en-US" altLang="zh-CN" sz="2000">
                <a:latin typeface="楷体_GB2312" panose="02010609030101010101" pitchFamily="49" charset="-122"/>
                <a:ea typeface="楷体_GB2312" panose="02010609030101010101" pitchFamily="49" charset="-122"/>
              </a:rPr>
              <a:t>,</a:t>
            </a:r>
            <a:r>
              <a:rPr lang="zh-CN" altLang="en-US" sz="2000" dirty="0">
                <a:latin typeface="楷体_GB2312" panose="02010609030101010101" pitchFamily="49" charset="-122"/>
                <a:ea typeface="楷体_GB2312" panose="02010609030101010101" pitchFamily="49" charset="-122"/>
              </a:rPr>
              <a:t>通常称</a:t>
            </a:r>
          </a:p>
          <a:p>
            <a:pPr marL="2155825" indent="-2155825">
              <a:lnSpc>
                <a:spcPct val="80000"/>
              </a:lnSpc>
              <a:spcBef>
                <a:spcPts val="1200"/>
              </a:spcBef>
              <a:buFont typeface="隶书" panose="02010509060101010101" pitchFamily="49" charset="-122"/>
              <a:buNone/>
            </a:pPr>
            <a:r>
              <a:rPr lang="zh-CN" altLang="en-US" sz="2000" dirty="0">
                <a:latin typeface="楷体_GB2312" panose="02010609030101010101" pitchFamily="49" charset="-122"/>
                <a:ea typeface="楷体_GB2312" panose="02010609030101010101" pitchFamily="49" charset="-122"/>
              </a:rPr>
              <a:t>            这种具有</a:t>
            </a:r>
            <a:r>
              <a:rPr lang="zh-CN" altLang="en-US" sz="2000" dirty="0">
                <a:solidFill>
                  <a:srgbClr val="0000FF"/>
                </a:solidFill>
                <a:latin typeface="楷体_GB2312" panose="02010609030101010101" pitchFamily="49" charset="-122"/>
                <a:ea typeface="楷体_GB2312" panose="02010609030101010101" pitchFamily="49" charset="-122"/>
              </a:rPr>
              <a:t>两条或两条以上能够并行工作的流水线结构</a:t>
            </a:r>
          </a:p>
          <a:p>
            <a:pPr marL="2155825" indent="-2155825">
              <a:lnSpc>
                <a:spcPct val="80000"/>
              </a:lnSpc>
              <a:spcBef>
                <a:spcPts val="1200"/>
              </a:spcBef>
              <a:buFont typeface="隶书" panose="02010509060101010101" pitchFamily="49" charset="-122"/>
              <a:buNone/>
            </a:pPr>
            <a:r>
              <a:rPr lang="zh-CN" altLang="en-US" sz="2000" dirty="0">
                <a:solidFill>
                  <a:srgbClr val="0000FF"/>
                </a:solidFill>
                <a:latin typeface="楷体_GB2312" panose="02010609030101010101" pitchFamily="49" charset="-122"/>
                <a:ea typeface="楷体_GB2312" panose="02010609030101010101" pitchFamily="49" charset="-122"/>
              </a:rPr>
              <a:t>            </a:t>
            </a:r>
            <a:r>
              <a:rPr lang="zh-CN" altLang="en-US" sz="2000" dirty="0">
                <a:latin typeface="楷体_GB2312" panose="02010609030101010101" pitchFamily="49" charset="-122"/>
                <a:ea typeface="楷体_GB2312" panose="02010609030101010101" pitchFamily="49" charset="-122"/>
              </a:rPr>
              <a:t>为</a:t>
            </a:r>
            <a:r>
              <a:rPr lang="zh-CN" altLang="en-US" sz="2000" dirty="0">
                <a:solidFill>
                  <a:srgbClr val="CC3300"/>
                </a:solidFill>
                <a:latin typeface="楷体_GB2312" panose="02010609030101010101" pitchFamily="49" charset="-122"/>
                <a:ea typeface="楷体_GB2312" panose="02010609030101010101" pitchFamily="49" charset="-122"/>
              </a:rPr>
              <a:t>超标量</a:t>
            </a:r>
            <a:r>
              <a:rPr lang="en-US" altLang="zh-CN" sz="2000">
                <a:solidFill>
                  <a:srgbClr val="CC3300"/>
                </a:solidFill>
                <a:latin typeface="楷体_GB2312" panose="02010609030101010101" pitchFamily="49" charset="-122"/>
                <a:ea typeface="楷体_GB2312" panose="02010609030101010101" pitchFamily="49" charset="-122"/>
              </a:rPr>
              <a:t>(superscalar)</a:t>
            </a:r>
            <a:r>
              <a:rPr lang="zh-CN" altLang="en-US" sz="2000" dirty="0">
                <a:solidFill>
                  <a:srgbClr val="CC3300"/>
                </a:solidFill>
                <a:latin typeface="楷体_GB2312" panose="02010609030101010101" pitchFamily="49" charset="-122"/>
                <a:ea typeface="楷体_GB2312" panose="02010609030101010101" pitchFamily="49" charset="-122"/>
              </a:rPr>
              <a:t>结构。</a:t>
            </a:r>
            <a:endParaRPr lang="en-US" altLang="zh-CN" sz="2000">
              <a:latin typeface="楷体_GB2312" panose="02010609030101010101" pitchFamily="49" charset="-122"/>
              <a:ea typeface="楷体_GB2312" panose="02010609030101010101" pitchFamily="49" charset="-122"/>
            </a:endParaRPr>
          </a:p>
          <a:p>
            <a:pPr marL="2155825" indent="-2155825">
              <a:lnSpc>
                <a:spcPct val="80000"/>
              </a:lnSpc>
              <a:spcBef>
                <a:spcPts val="1200"/>
              </a:spcBef>
              <a:buFont typeface="隶书" panose="02010509060101010101" pitchFamily="49" charset="-122"/>
              <a:buNone/>
            </a:pPr>
            <a:r>
              <a:rPr lang="zh-CN" altLang="en-US" sz="2000" dirty="0">
                <a:solidFill>
                  <a:srgbClr val="0000FF"/>
                </a:solidFill>
                <a:latin typeface="楷体_GB2312" panose="02010609030101010101" pitchFamily="49" charset="-122"/>
                <a:ea typeface="楷体_GB2312" panose="02010609030101010101" pitchFamily="49" charset="-122"/>
              </a:rPr>
              <a:t>特点：</a:t>
            </a:r>
            <a:r>
              <a:rPr lang="zh-CN" altLang="en-US" sz="2000" dirty="0">
                <a:latin typeface="楷体_GB2312" panose="02010609030101010101" pitchFamily="49" charset="-122"/>
                <a:ea typeface="楷体_GB2312" panose="02010609030101010101" pitchFamily="49" charset="-122"/>
              </a:rPr>
              <a:t>处理器中有两个或两个以上的相同的功能部件；要求操作数之</a:t>
            </a:r>
          </a:p>
          <a:p>
            <a:pPr marL="2155825" indent="-2155825">
              <a:lnSpc>
                <a:spcPct val="80000"/>
              </a:lnSpc>
              <a:spcBef>
                <a:spcPts val="1200"/>
              </a:spcBef>
              <a:buFont typeface="隶书" panose="02010509060101010101" pitchFamily="49" charset="-122"/>
              <a:buNone/>
            </a:pPr>
            <a:r>
              <a:rPr lang="zh-CN" altLang="en-US" sz="2000" dirty="0">
                <a:latin typeface="楷体_GB2312" panose="02010609030101010101" pitchFamily="49" charset="-122"/>
                <a:ea typeface="楷体_GB2312" panose="02010609030101010101" pitchFamily="49" charset="-122"/>
              </a:rPr>
              <a:t>      间必须没有相关性；</a:t>
            </a:r>
          </a:p>
        </p:txBody>
      </p:sp>
      <p:pic>
        <p:nvPicPr>
          <p:cNvPr id="4" name="Picture 3"/>
          <p:cNvPicPr>
            <a:picLocks noChangeAspect="1"/>
          </p:cNvPicPr>
          <p:nvPr/>
        </p:nvPicPr>
        <p:blipFill>
          <a:blip r:embed="rId3"/>
          <a:stretch>
            <a:fillRect/>
          </a:stretch>
        </p:blipFill>
        <p:spPr>
          <a:xfrm>
            <a:off x="381000" y="3276600"/>
            <a:ext cx="4114800" cy="2959100"/>
          </a:xfrm>
          <a:prstGeom prst="rect">
            <a:avLst/>
          </a:prstGeom>
          <a:noFill/>
          <a:ln w="9525">
            <a:noFill/>
          </a:ln>
        </p:spPr>
      </p:pic>
      <p:pic>
        <p:nvPicPr>
          <p:cNvPr id="5" name="Picture 4"/>
          <p:cNvPicPr>
            <a:picLocks noChangeAspect="1"/>
          </p:cNvPicPr>
          <p:nvPr/>
        </p:nvPicPr>
        <p:blipFill>
          <a:blip r:embed="rId4"/>
          <a:stretch>
            <a:fillRect/>
          </a:stretch>
        </p:blipFill>
        <p:spPr>
          <a:xfrm>
            <a:off x="4343400" y="3276600"/>
            <a:ext cx="4643438" cy="3143250"/>
          </a:xfrm>
          <a:prstGeom prst="rect">
            <a:avLst/>
          </a:prstGeom>
          <a:noFill/>
          <a:ln w="9525">
            <a:noFill/>
          </a:ln>
        </p:spPr>
      </p:pic>
      <p:sp>
        <p:nvSpPr>
          <p:cNvPr id="6" name="椭圆 5"/>
          <p:cNvSpPr/>
          <p:nvPr/>
        </p:nvSpPr>
        <p:spPr>
          <a:xfrm>
            <a:off x="5029200" y="4572000"/>
            <a:ext cx="1571625" cy="1428750"/>
          </a:xfrm>
          <a:prstGeom prst="ellipse">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7" name="TextBox 6"/>
          <p:cNvSpPr txBox="1"/>
          <p:nvPr/>
        </p:nvSpPr>
        <p:spPr>
          <a:xfrm>
            <a:off x="5181600" y="6019800"/>
            <a:ext cx="1214438" cy="366713"/>
          </a:xfrm>
          <a:prstGeom prst="rect">
            <a:avLst/>
          </a:prstGeom>
          <a:noFill/>
          <a:ln w="9525">
            <a:noFill/>
          </a:ln>
        </p:spPr>
        <p:txBody>
          <a:bodyPr>
            <a:spAutoFit/>
          </a:bodyPr>
          <a:lstStyle/>
          <a:p>
            <a:r>
              <a:rPr lang="zh-CN" altLang="en-US" b="1" dirty="0">
                <a:solidFill>
                  <a:srgbClr val="FFC000"/>
                </a:solidFill>
                <a:latin typeface="Arial" panose="020B0604020202020204" pitchFamily="34" charset="0"/>
                <a:ea typeface="宋体" panose="02010600030101010101" pitchFamily="2" charset="-122"/>
              </a:rPr>
              <a:t>整数指令</a:t>
            </a:r>
          </a:p>
        </p:txBody>
      </p:sp>
      <p:sp>
        <p:nvSpPr>
          <p:cNvPr id="8" name="椭圆 7"/>
          <p:cNvSpPr/>
          <p:nvPr/>
        </p:nvSpPr>
        <p:spPr>
          <a:xfrm>
            <a:off x="7467600" y="4572000"/>
            <a:ext cx="1428750" cy="1428750"/>
          </a:xfrm>
          <a:prstGeom prst="ellipse">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9" name="TextBox 8"/>
          <p:cNvSpPr txBox="1"/>
          <p:nvPr/>
        </p:nvSpPr>
        <p:spPr>
          <a:xfrm>
            <a:off x="7696200" y="5943600"/>
            <a:ext cx="1143000" cy="366713"/>
          </a:xfrm>
          <a:prstGeom prst="rect">
            <a:avLst/>
          </a:prstGeom>
          <a:noFill/>
          <a:ln w="9525">
            <a:noFill/>
          </a:ln>
        </p:spPr>
        <p:txBody>
          <a:bodyPr>
            <a:spAutoFit/>
          </a:bodyPr>
          <a:lstStyle/>
          <a:p>
            <a:r>
              <a:rPr lang="zh-CN" altLang="en-US" b="1" dirty="0">
                <a:solidFill>
                  <a:srgbClr val="FF0000"/>
                </a:solidFill>
                <a:latin typeface="Arial" panose="020B0604020202020204" pitchFamily="34" charset="0"/>
                <a:ea typeface="宋体" panose="02010600030101010101" pitchFamily="2" charset="-122"/>
              </a:rPr>
              <a:t>浮点指令</a:t>
            </a:r>
          </a:p>
        </p:txBody>
      </p:sp>
      <p:sp>
        <p:nvSpPr>
          <p:cNvPr id="10" name="椭圆 9"/>
          <p:cNvSpPr/>
          <p:nvPr/>
        </p:nvSpPr>
        <p:spPr>
          <a:xfrm>
            <a:off x="6553200" y="4343400"/>
            <a:ext cx="642938" cy="1928813"/>
          </a:xfrm>
          <a:prstGeom prst="ellipse">
            <a:avLst/>
          </a:prstGeom>
          <a:solidFill>
            <a:srgbClr val="00206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381000" y="4038600"/>
            <a:ext cx="2438400" cy="642938"/>
          </a:xfrm>
          <a:prstGeom prst="rect">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46092"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
        <p:nvSpPr>
          <p:cNvPr id="14"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5"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55</a:t>
            </a:fld>
            <a:endParaRPr lang="zh-CN" altLang="en-US" sz="1200" b="1" dirty="0">
              <a:solidFill>
                <a:srgbClr val="7F7F7F"/>
              </a:solidFill>
              <a:latin typeface="Comic Sans MS" panose="030F0702030302020204" pitchFamily="66" charset="0"/>
            </a:endParaRPr>
          </a:p>
        </p:txBody>
      </p:sp>
      <p:sp>
        <p:nvSpPr>
          <p:cNvPr id="16"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46097" name="矩形 46096"/>
          <p:cNvSpPr/>
          <p:nvPr/>
        </p:nvSpPr>
        <p:spPr>
          <a:xfrm>
            <a:off x="457200" y="2667000"/>
            <a:ext cx="8534400" cy="581025"/>
          </a:xfrm>
          <a:prstGeom prst="rect">
            <a:avLst/>
          </a:prstGeom>
          <a:noFill/>
          <a:ln w="9525">
            <a:noFill/>
          </a:ln>
          <a:effectLst>
            <a:prstShdw prst="shdw17" dist="17961" dir="2699999">
              <a:schemeClr val="accent1">
                <a:gamma/>
                <a:shade val="60000"/>
                <a:invGamma/>
              </a:schemeClr>
            </a:prstShdw>
          </a:effectLst>
        </p:spPr>
        <p:txBody>
          <a:bodyPr>
            <a:spAutoFit/>
          </a:bodyPr>
          <a:lstStyle/>
          <a:p>
            <a:r>
              <a:rPr lang="en-US" altLang="zh-CN" sz="1600" b="1">
                <a:latin typeface="Arial" panose="020B0604020202020204" pitchFamily="34" charset="0"/>
                <a:ea typeface="楷体_GB2312" panose="02010609030101010101" pitchFamily="49" charset="-122"/>
              </a:rPr>
              <a:t>        Pentium</a:t>
            </a:r>
            <a:r>
              <a:rPr lang="zh-CN" altLang="en-US" sz="1600" b="1" dirty="0">
                <a:latin typeface="Arial" panose="020B0604020202020204" pitchFamily="34" charset="0"/>
                <a:ea typeface="楷体_GB2312" panose="02010609030101010101" pitchFamily="49" charset="-122"/>
              </a:rPr>
              <a:t>处理器可以在一个时钟周期内同时发送两条指令进入流水线。比相同频率的单条流水线结构</a:t>
            </a:r>
            <a:r>
              <a:rPr lang="en-US" altLang="zh-CN" sz="1600" b="1">
                <a:latin typeface="Arial" panose="020B0604020202020204" pitchFamily="34" charset="0"/>
                <a:ea typeface="楷体_GB2312" panose="02010609030101010101" pitchFamily="49" charset="-122"/>
              </a:rPr>
              <a:t>(</a:t>
            </a:r>
            <a:r>
              <a:rPr lang="zh-CN" altLang="en-US" sz="1600" b="1" dirty="0">
                <a:latin typeface="Arial" panose="020B0604020202020204" pitchFamily="34" charset="0"/>
                <a:ea typeface="楷体_GB2312" panose="02010609030101010101" pitchFamily="49" charset="-122"/>
              </a:rPr>
              <a:t>如 </a:t>
            </a:r>
            <a:r>
              <a:rPr lang="en-US" altLang="zh-CN" sz="1600" b="1">
                <a:latin typeface="Arial" panose="020B0604020202020204" pitchFamily="34" charset="0"/>
                <a:ea typeface="楷体_GB2312" panose="02010609030101010101" pitchFamily="49" charset="-122"/>
              </a:rPr>
              <a:t>80486)</a:t>
            </a:r>
            <a:r>
              <a:rPr lang="zh-CN" altLang="en-US" sz="1600" b="1" dirty="0">
                <a:latin typeface="Arial" panose="020B0604020202020204" pitchFamily="34" charset="0"/>
                <a:ea typeface="楷体_GB2312" panose="02010609030101010101" pitchFamily="49" charset="-122"/>
              </a:rPr>
              <a:t>性能提高了一倍。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97"/>
                                        </p:tgtEl>
                                        <p:attrNameLst>
                                          <p:attrName>style.visibility</p:attrName>
                                        </p:attrNameLst>
                                      </p:cBhvr>
                                      <p:to>
                                        <p:strVal val="visible"/>
                                      </p:to>
                                    </p:set>
                                    <p:anim calcmode="lin" valueType="num">
                                      <p:cBhvr additive="base">
                                        <p:cTn id="7" dur="500" fill="hold"/>
                                        <p:tgtEl>
                                          <p:spTgt spid="46097"/>
                                        </p:tgtEl>
                                        <p:attrNameLst>
                                          <p:attrName>ppt_x</p:attrName>
                                        </p:attrNameLst>
                                      </p:cBhvr>
                                      <p:tavLst>
                                        <p:tav tm="0">
                                          <p:val>
                                            <p:strVal val="#ppt_x"/>
                                          </p:val>
                                        </p:tav>
                                        <p:tav tm="100000">
                                          <p:val>
                                            <p:strVal val="#ppt_x"/>
                                          </p:val>
                                        </p:tav>
                                      </p:tavLst>
                                    </p:anim>
                                    <p:anim calcmode="lin" valueType="num">
                                      <p:cBhvr additive="base">
                                        <p:cTn id="8" dur="500" fill="hold"/>
                                        <p:tgtEl>
                                          <p:spTgt spid="460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2" grpId="0" animBg="1"/>
      <p:bldP spid="4609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a:xfrm>
            <a:off x="609600" y="0"/>
            <a:ext cx="3048000" cy="1285875"/>
          </a:xfrm>
          <a:ln>
            <a:noFill/>
            <a:miter/>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超标量处理机一般概念性结构</a:t>
            </a:r>
          </a:p>
        </p:txBody>
      </p:sp>
      <p:pic>
        <p:nvPicPr>
          <p:cNvPr id="227331" name="Picture 3"/>
          <p:cNvPicPr>
            <a:picLocks noGrp="1" noChangeAspect="1"/>
          </p:cNvPicPr>
          <p:nvPr>
            <p:ph type="body" orient="vert" sz="half" idx="2"/>
          </p:nvPr>
        </p:nvPicPr>
        <p:blipFill>
          <a:blip r:embed="rId3"/>
          <a:srcRect/>
          <a:stretch>
            <a:fillRect/>
          </a:stretch>
        </p:blipFill>
        <p:spPr>
          <a:xfrm>
            <a:off x="5334000" y="0"/>
            <a:ext cx="3810000" cy="6858000"/>
          </a:xfrm>
          <a:prstGeom prst="rect">
            <a:avLst/>
          </a:prstGeom>
          <a:ln>
            <a:noFill/>
          </a:ln>
        </p:spPr>
      </p:pic>
      <p:sp>
        <p:nvSpPr>
          <p:cNvPr id="227332" name="Rectangle 4"/>
          <p:cNvSpPr>
            <a:spLocks noChangeArrowheads="1"/>
          </p:cNvSpPr>
          <p:nvPr/>
        </p:nvSpPr>
        <p:spPr bwMode="auto">
          <a:xfrm>
            <a:off x="338138" y="1346200"/>
            <a:ext cx="5072063" cy="4673600"/>
          </a:xfrm>
          <a:prstGeom prst="rect">
            <a:avLst/>
          </a:prstGeom>
          <a:noFill/>
          <a:ln w="9525">
            <a:noFill/>
            <a:miter lim="800000"/>
          </a:ln>
          <a:effectLst/>
        </p:spPr>
        <p:txBody>
          <a:bodyPr tIns="50784" bIns="50784" anchor="ctr">
            <a:spAutoFit/>
          </a:bodyPr>
          <a:lstStyle/>
          <a:p>
            <a:pPr marL="95250" marR="0" lvl="1" indent="0" algn="l" defTabSz="914400" rtl="0" eaLnBrk="1" fontAlgn="base" latinLnBrk="0" hangingPunct="1">
              <a:lnSpc>
                <a:spcPts val="3000"/>
              </a:lnSpc>
              <a:spcBef>
                <a:spcPts val="0"/>
              </a:spcBef>
              <a:spcAft>
                <a:spcPct val="0"/>
              </a:spcAft>
              <a:buClrTx/>
              <a:buSzTx/>
              <a:buFontTx/>
              <a:buNone/>
              <a:defRPr/>
            </a:pPr>
            <a:r>
              <a:rPr kumimoji="0" lang="en-US" altLang="zh-CN" sz="1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instruction fetching</a:t>
            </a:r>
          </a:p>
          <a:p>
            <a:pPr marL="95250" marR="0" lvl="1" indent="0" algn="l" defTabSz="914400" rtl="0" eaLnBrk="1" fontAlgn="base" latinLnBrk="0" hangingPunct="1">
              <a:lnSpc>
                <a:spcPts val="3000"/>
              </a:lnSpc>
              <a:spcBef>
                <a:spcPts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多个流水线读取及转移预测逻辑</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95250" marR="0" lvl="1" indent="0" algn="l" defTabSz="914400" rtl="0" eaLnBrk="1" fontAlgn="base" latinLnBrk="0" hangingPunct="1">
              <a:lnSpc>
                <a:spcPts val="3000"/>
              </a:lnSpc>
              <a:spcBef>
                <a:spcPts val="0"/>
              </a:spcBef>
              <a:spcAft>
                <a:spcPct val="0"/>
              </a:spcAft>
              <a:buClrTx/>
              <a:buSzTx/>
              <a:buFontTx/>
              <a:buNone/>
              <a:defRPr/>
            </a:pPr>
            <a:r>
              <a:rPr kumimoji="0" lang="en-US" altLang="zh-CN" sz="18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instruction decoding</a:t>
            </a:r>
          </a:p>
          <a:p>
            <a:pPr marL="95250" marR="0" lvl="1" indent="0" algn="l" defTabSz="914400" rtl="0" eaLnBrk="1" fontAlgn="base" latinLnBrk="0" hangingPunct="1">
              <a:lnSpc>
                <a:spcPts val="3000"/>
              </a:lnSpc>
              <a:spcBef>
                <a:spcPts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并行译码器，预译码技术</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95250" marR="0" lvl="1" indent="0" algn="just" defTabSz="914400" rtl="0" eaLnBrk="1" fontAlgn="base" latinLnBrk="0" hangingPunct="1">
              <a:lnSpc>
                <a:spcPts val="3000"/>
              </a:lnSpc>
              <a:spcBef>
                <a:spcPts val="0"/>
              </a:spcBef>
              <a:spcAft>
                <a:spcPct val="0"/>
              </a:spcAft>
              <a:buClrTx/>
              <a:buSzTx/>
              <a:buFontTx/>
              <a:buNone/>
              <a:defRPr/>
            </a:pPr>
            <a:r>
              <a:rPr kumimoji="0" lang="en-US" altLang="zh-CN" sz="1800" b="1" i="0" u="none" strike="noStrike" kern="1200" cap="none" spc="0" normalizeH="0" baseline="0" noProof="0" dirty="0">
                <a:ln>
                  <a:noFill/>
                </a:ln>
                <a:solidFill>
                  <a:schemeClr val="accent2">
                    <a:lumMod val="60000"/>
                    <a:lumOff val="40000"/>
                  </a:schemeClr>
                </a:solidFill>
                <a:effectLst/>
                <a:uLnTx/>
                <a:uFillTx/>
                <a:latin typeface="Arial" panose="020B0604020202020204" pitchFamily="34" charset="0"/>
                <a:ea typeface="宋体" panose="02010600030101010101" pitchFamily="2" charset="-122"/>
                <a:cs typeface="+mn-cs"/>
              </a:rPr>
              <a:t>instruction dispatching</a:t>
            </a:r>
          </a:p>
          <a:p>
            <a:pPr marL="95250" marR="0" lvl="1" indent="0" algn="l" defTabSz="914400" rtl="0" eaLnBrk="1" fontAlgn="base" latinLnBrk="0" hangingPunct="1">
              <a:lnSpc>
                <a:spcPts val="3000"/>
              </a:lnSpc>
              <a:spcBef>
                <a:spcPts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动态规划</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95250" marR="0" lvl="1" indent="0" algn="just" defTabSz="914400" rtl="0" eaLnBrk="1" fontAlgn="base" latinLnBrk="0" hangingPunct="1">
              <a:lnSpc>
                <a:spcPts val="3000"/>
              </a:lnSpc>
              <a:spcBef>
                <a:spcPts val="0"/>
              </a:spcBef>
              <a:spcAft>
                <a:spcPct val="0"/>
              </a:spcAft>
              <a:buClrTx/>
              <a:buSzTx/>
              <a:buFontTx/>
              <a:buNone/>
              <a:defRPr/>
            </a:pPr>
            <a:r>
              <a:rPr kumimoji="0" lang="en-US" altLang="zh-CN" sz="18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instruction execution</a:t>
            </a:r>
          </a:p>
          <a:p>
            <a:pPr marL="95250" marR="0" lvl="1" indent="0" algn="just" defTabSz="914400" rtl="0" eaLnBrk="1" fontAlgn="base" latinLnBrk="0" hangingPunct="1">
              <a:lnSpc>
                <a:spcPts val="3000"/>
              </a:lnSpc>
              <a:spcBef>
                <a:spcPts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多个流水线功能单元</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95250" marR="0" lvl="1" indent="0" algn="just" defTabSz="914400" rtl="0" eaLnBrk="1" fontAlgn="base" latinLnBrk="0" hangingPunct="1">
              <a:lnSpc>
                <a:spcPts val="3000"/>
              </a:lnSpc>
              <a:spcBef>
                <a:spcPts val="0"/>
              </a:spcBef>
              <a:spcAft>
                <a:spcPct val="0"/>
              </a:spcAft>
              <a:buClrTx/>
              <a:buSzTx/>
              <a:buFontTx/>
              <a:buNone/>
              <a:defRPr/>
            </a:pPr>
            <a:r>
              <a:rPr kumimoji="0" lang="en-US" altLang="zh-CN" sz="1800" b="1" i="0" u="none" strike="noStrike" kern="1200" cap="none" spc="0" normalizeH="0" baseline="0" noProof="0" dirty="0">
                <a:ln>
                  <a:noFill/>
                </a:ln>
                <a:solidFill>
                  <a:srgbClr val="7030A0"/>
                </a:solidFill>
                <a:effectLst/>
                <a:uLnTx/>
                <a:uFillTx/>
                <a:latin typeface="Arial" panose="020B0604020202020204" pitchFamily="34" charset="0"/>
                <a:ea typeface="宋体" panose="02010600030101010101" pitchFamily="2" charset="-122"/>
                <a:cs typeface="+mn-cs"/>
              </a:rPr>
              <a:t>instruction completion</a:t>
            </a:r>
          </a:p>
          <a:p>
            <a:pPr marL="95250" marR="0" lvl="1" indent="0" algn="l" defTabSz="914400" rtl="0" eaLnBrk="1" fontAlgn="base" latinLnBrk="0" hangingPunct="1">
              <a:lnSpc>
                <a:spcPts val="3000"/>
              </a:lnSpc>
              <a:spcBef>
                <a:spcPts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暂存结果数据</a:t>
            </a:r>
            <a:endParaRPr kumimoji="0" lang="en-US" altLang="zh-CN"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95250" marR="0" lvl="1" indent="0" algn="just" defTabSz="914400" rtl="0" eaLnBrk="1" fontAlgn="base" latinLnBrk="0" hangingPunct="1">
              <a:lnSpc>
                <a:spcPts val="3000"/>
              </a:lnSpc>
              <a:spcBef>
                <a:spcPts val="0"/>
              </a:spcBef>
              <a:spcAft>
                <a:spcPct val="0"/>
              </a:spcAft>
              <a:buClrTx/>
              <a:buSzTx/>
              <a:buFontTx/>
              <a:buNone/>
              <a:defRPr/>
            </a:pPr>
            <a:r>
              <a:rPr kumimoji="0" lang="en-US" altLang="zh-CN" sz="1800" b="1"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rPr>
              <a:t>instruction retiring</a:t>
            </a:r>
          </a:p>
          <a:p>
            <a:pPr marL="95250" marR="0" lvl="1" indent="0" algn="l" defTabSz="914400" rtl="0" eaLnBrk="1" fontAlgn="base" latinLnBrk="0" hangingPunct="1">
              <a:lnSpc>
                <a:spcPts val="3000"/>
              </a:lnSpc>
              <a:spcBef>
                <a:spcPts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真正更新</a:t>
            </a:r>
            <a:r>
              <a:rPr kumimoji="0" lang="en-US" altLang="zh-CN" sz="2400" b="1"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rPr>
              <a:t>Reg</a:t>
            </a: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和</a:t>
            </a:r>
            <a:r>
              <a:rPr kumimoji="0" lang="en-US" altLang="zh-CN" sz="2400" b="1"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rPr>
              <a:t>Mem</a:t>
            </a: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中的结果数据</a:t>
            </a:r>
          </a:p>
        </p:txBody>
      </p:sp>
      <p:sp>
        <p:nvSpPr>
          <p:cNvPr id="5" name="圆角矩形 4"/>
          <p:cNvSpPr/>
          <p:nvPr/>
        </p:nvSpPr>
        <p:spPr>
          <a:xfrm>
            <a:off x="5267325" y="642938"/>
            <a:ext cx="3571875" cy="500063"/>
          </a:xfrm>
          <a:prstGeom prst="round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6" name="圆角矩形 5"/>
          <p:cNvSpPr/>
          <p:nvPr/>
        </p:nvSpPr>
        <p:spPr>
          <a:xfrm>
            <a:off x="5267325" y="1785938"/>
            <a:ext cx="3571875" cy="500063"/>
          </a:xfrm>
          <a:prstGeom prst="roundRect">
            <a:avLst/>
          </a:prstGeom>
          <a:solidFill>
            <a:srgbClr val="FFC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7" name="圆角矩形 6"/>
          <p:cNvSpPr/>
          <p:nvPr/>
        </p:nvSpPr>
        <p:spPr>
          <a:xfrm>
            <a:off x="5267325" y="2857500"/>
            <a:ext cx="3571875" cy="500063"/>
          </a:xfrm>
          <a:prstGeom prst="roundRect">
            <a:avLst/>
          </a:prstGeom>
          <a:solidFill>
            <a:schemeClr val="accent2">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8" name="圆角矩形 7"/>
          <p:cNvSpPr/>
          <p:nvPr/>
        </p:nvSpPr>
        <p:spPr>
          <a:xfrm>
            <a:off x="5267325" y="4000500"/>
            <a:ext cx="3571875" cy="500063"/>
          </a:xfrm>
          <a:prstGeom prst="roundRect">
            <a:avLst/>
          </a:prstGeom>
          <a:solidFill>
            <a:srgbClr val="00B0F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9" name="圆角矩形 8"/>
          <p:cNvSpPr/>
          <p:nvPr/>
        </p:nvSpPr>
        <p:spPr>
          <a:xfrm>
            <a:off x="5267325" y="5143500"/>
            <a:ext cx="3571875" cy="500063"/>
          </a:xfrm>
          <a:prstGeom prst="roundRect">
            <a:avLst/>
          </a:prstGeom>
          <a:solidFill>
            <a:srgbClr val="7030A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10" name="圆角矩形 9"/>
          <p:cNvSpPr/>
          <p:nvPr/>
        </p:nvSpPr>
        <p:spPr>
          <a:xfrm>
            <a:off x="5267325" y="6215063"/>
            <a:ext cx="3571875" cy="500063"/>
          </a:xfrm>
          <a:prstGeom prst="roundRect">
            <a:avLst/>
          </a:prstGeom>
          <a:solidFill>
            <a:srgbClr val="00206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chemeClr val="lt1"/>
              </a:solidFill>
              <a:effectLst/>
              <a:uLnTx/>
              <a:uFillTx/>
              <a:latin typeface="+mn-lt"/>
              <a:ea typeface="+mn-ea"/>
              <a:cs typeface="+mn-cs"/>
            </a:endParaRPr>
          </a:p>
        </p:txBody>
      </p:sp>
      <p:sp>
        <p:nvSpPr>
          <p:cNvPr id="47115"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7331"/>
                                        </p:tgtEl>
                                        <p:attrNameLst>
                                          <p:attrName>style.visibility</p:attrName>
                                        </p:attrNameLst>
                                      </p:cBhvr>
                                      <p:to>
                                        <p:strVal val="visible"/>
                                      </p:to>
                                    </p:set>
                                    <p:animEffect transition="in" filter="dissolve">
                                      <p:cBhvr>
                                        <p:cTn id="7" dur="500"/>
                                        <p:tgtEl>
                                          <p:spTgt spid="2273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7332">
                                            <p:txEl>
                                              <p:pRg st="0" end="0"/>
                                            </p:txEl>
                                          </p:spTgt>
                                        </p:tgtEl>
                                        <p:attrNameLst>
                                          <p:attrName>style.visibility</p:attrName>
                                        </p:attrNameLst>
                                      </p:cBhvr>
                                      <p:to>
                                        <p:strVal val="visible"/>
                                      </p:to>
                                    </p:set>
                                    <p:animEffect transition="in" filter="dissolve">
                                      <p:cBhvr>
                                        <p:cTn id="15" dur="500"/>
                                        <p:tgtEl>
                                          <p:spTgt spid="22733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27332">
                                            <p:txEl>
                                              <p:pRg st="1" end="1"/>
                                            </p:txEl>
                                          </p:spTgt>
                                        </p:tgtEl>
                                        <p:attrNameLst>
                                          <p:attrName>style.visibility</p:attrName>
                                        </p:attrNameLst>
                                      </p:cBhvr>
                                      <p:to>
                                        <p:strVal val="visible"/>
                                      </p:to>
                                    </p:set>
                                    <p:animEffect transition="in" filter="dissolve">
                                      <p:cBhvr>
                                        <p:cTn id="20" dur="500"/>
                                        <p:tgtEl>
                                          <p:spTgt spid="22733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7332">
                                            <p:txEl>
                                              <p:pRg st="2" end="2"/>
                                            </p:txEl>
                                          </p:spTgt>
                                        </p:tgtEl>
                                        <p:attrNameLst>
                                          <p:attrName>style.visibility</p:attrName>
                                        </p:attrNameLst>
                                      </p:cBhvr>
                                      <p:to>
                                        <p:strVal val="visible"/>
                                      </p:to>
                                    </p:set>
                                    <p:animEffect transition="in" filter="dissolve">
                                      <p:cBhvr>
                                        <p:cTn id="28" dur="500"/>
                                        <p:tgtEl>
                                          <p:spTgt spid="22733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27332">
                                            <p:txEl>
                                              <p:pRg st="3" end="3"/>
                                            </p:txEl>
                                          </p:spTgt>
                                        </p:tgtEl>
                                        <p:attrNameLst>
                                          <p:attrName>style.visibility</p:attrName>
                                        </p:attrNameLst>
                                      </p:cBhvr>
                                      <p:to>
                                        <p:strVal val="visible"/>
                                      </p:to>
                                    </p:set>
                                    <p:animEffect transition="in" filter="dissolve">
                                      <p:cBhvr>
                                        <p:cTn id="33" dur="500"/>
                                        <p:tgtEl>
                                          <p:spTgt spid="22733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27332">
                                            <p:txEl>
                                              <p:pRg st="4" end="4"/>
                                            </p:txEl>
                                          </p:spTgt>
                                        </p:tgtEl>
                                        <p:attrNameLst>
                                          <p:attrName>style.visibility</p:attrName>
                                        </p:attrNameLst>
                                      </p:cBhvr>
                                      <p:to>
                                        <p:strVal val="visible"/>
                                      </p:to>
                                    </p:set>
                                    <p:animEffect transition="in" filter="dissolve">
                                      <p:cBhvr>
                                        <p:cTn id="41" dur="500"/>
                                        <p:tgtEl>
                                          <p:spTgt spid="227332">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27332">
                                            <p:txEl>
                                              <p:pRg st="5" end="5"/>
                                            </p:txEl>
                                          </p:spTgt>
                                        </p:tgtEl>
                                        <p:attrNameLst>
                                          <p:attrName>style.visibility</p:attrName>
                                        </p:attrNameLst>
                                      </p:cBhvr>
                                      <p:to>
                                        <p:strVal val="visible"/>
                                      </p:to>
                                    </p:set>
                                    <p:animEffect transition="in" filter="dissolve">
                                      <p:cBhvr>
                                        <p:cTn id="46" dur="500"/>
                                        <p:tgtEl>
                                          <p:spTgt spid="227332">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27332">
                                            <p:txEl>
                                              <p:pRg st="6" end="6"/>
                                            </p:txEl>
                                          </p:spTgt>
                                        </p:tgtEl>
                                        <p:attrNameLst>
                                          <p:attrName>style.visibility</p:attrName>
                                        </p:attrNameLst>
                                      </p:cBhvr>
                                      <p:to>
                                        <p:strVal val="visible"/>
                                      </p:to>
                                    </p:set>
                                    <p:animEffect transition="in" filter="dissolve">
                                      <p:cBhvr>
                                        <p:cTn id="54" dur="500"/>
                                        <p:tgtEl>
                                          <p:spTgt spid="227332">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27332">
                                            <p:txEl>
                                              <p:pRg st="7" end="7"/>
                                            </p:txEl>
                                          </p:spTgt>
                                        </p:tgtEl>
                                        <p:attrNameLst>
                                          <p:attrName>style.visibility</p:attrName>
                                        </p:attrNameLst>
                                      </p:cBhvr>
                                      <p:to>
                                        <p:strVal val="visible"/>
                                      </p:to>
                                    </p:set>
                                    <p:animEffect transition="in" filter="dissolve">
                                      <p:cBhvr>
                                        <p:cTn id="59" dur="500"/>
                                        <p:tgtEl>
                                          <p:spTgt spid="227332">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dissolve">
                                      <p:cBhvr>
                                        <p:cTn id="64" dur="500"/>
                                        <p:tgtEl>
                                          <p:spTgt spid="9"/>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27332">
                                            <p:txEl>
                                              <p:pRg st="8" end="8"/>
                                            </p:txEl>
                                          </p:spTgt>
                                        </p:tgtEl>
                                        <p:attrNameLst>
                                          <p:attrName>style.visibility</p:attrName>
                                        </p:attrNameLst>
                                      </p:cBhvr>
                                      <p:to>
                                        <p:strVal val="visible"/>
                                      </p:to>
                                    </p:set>
                                    <p:animEffect transition="in" filter="dissolve">
                                      <p:cBhvr>
                                        <p:cTn id="67" dur="500"/>
                                        <p:tgtEl>
                                          <p:spTgt spid="227332">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27332">
                                            <p:txEl>
                                              <p:pRg st="9" end="9"/>
                                            </p:txEl>
                                          </p:spTgt>
                                        </p:tgtEl>
                                        <p:attrNameLst>
                                          <p:attrName>style.visibility</p:attrName>
                                        </p:attrNameLst>
                                      </p:cBhvr>
                                      <p:to>
                                        <p:strVal val="visible"/>
                                      </p:to>
                                    </p:set>
                                    <p:animEffect transition="in" filter="dissolve">
                                      <p:cBhvr>
                                        <p:cTn id="72" dur="500"/>
                                        <p:tgtEl>
                                          <p:spTgt spid="227332">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7332">
                                            <p:txEl>
                                              <p:pRg st="10" end="10"/>
                                            </p:txEl>
                                          </p:spTgt>
                                        </p:tgtEl>
                                        <p:attrNameLst>
                                          <p:attrName>style.visibility</p:attrName>
                                        </p:attrNameLst>
                                      </p:cBhvr>
                                      <p:to>
                                        <p:strVal val="visible"/>
                                      </p:to>
                                    </p:set>
                                    <p:animEffect transition="in" filter="dissolve">
                                      <p:cBhvr>
                                        <p:cTn id="80" dur="500"/>
                                        <p:tgtEl>
                                          <p:spTgt spid="227332">
                                            <p:txEl>
                                              <p:pRg st="10" end="1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27332">
                                            <p:txEl>
                                              <p:pRg st="11" end="11"/>
                                            </p:txEl>
                                          </p:spTgt>
                                        </p:tgtEl>
                                        <p:attrNameLst>
                                          <p:attrName>style.visibility</p:attrName>
                                        </p:attrNameLst>
                                      </p:cBhvr>
                                      <p:to>
                                        <p:strVal val="visible"/>
                                      </p:to>
                                    </p:set>
                                    <p:animEffect transition="in" filter="dissolve">
                                      <p:cBhvr>
                                        <p:cTn id="85" dur="500"/>
                                        <p:tgtEl>
                                          <p:spTgt spid="22733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2" grpId="0" build="p"/>
      <p:bldP spid="5" grpId="0" animBg="1"/>
      <p:bldP spid="6" grpId="0" animBg="1"/>
      <p:bldP spid="7" grpId="0" animBg="1"/>
      <p:bldP spid="8"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a:xfrm>
            <a:off x="228600" y="0"/>
            <a:ext cx="8915400" cy="685800"/>
          </a:xfrm>
          <a:noFill/>
          <a:ln>
            <a:noFill/>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 </a:t>
            </a:r>
            <a:r>
              <a:rPr lang="zh-CN" altLang="en-US" sz="2800" dirty="0">
                <a:latin typeface="Comic Sans MS" panose="030F0702030302020204" pitchFamily="66" charset="0"/>
                <a:ea typeface="隶书" panose="02010509060101010101" pitchFamily="49" charset="-122"/>
              </a:rPr>
              <a:t>超标量结构机器的例子</a:t>
            </a:r>
            <a:r>
              <a:rPr lang="zh-CN" altLang="en-US" sz="3200" dirty="0">
                <a:latin typeface="Comic Sans MS" panose="030F0702030302020204" pitchFamily="66" charset="0"/>
                <a:ea typeface="隶书" panose="02010509060101010101" pitchFamily="49" charset="-122"/>
              </a:rPr>
              <a:t> </a:t>
            </a:r>
          </a:p>
        </p:txBody>
      </p:sp>
      <p:pic>
        <p:nvPicPr>
          <p:cNvPr id="48131" name="Picture 3"/>
          <p:cNvPicPr>
            <a:picLocks noGrp="1" noChangeAspect="1"/>
          </p:cNvPicPr>
          <p:nvPr>
            <p:ph type="dt" sz="half" idx="10"/>
          </p:nvPr>
        </p:nvPicPr>
        <p:blipFill>
          <a:blip r:embed="rId3">
            <a:clrChange>
              <a:clrFrom>
                <a:srgbClr val="FFFFFF"/>
              </a:clrFrom>
              <a:clrTo>
                <a:srgbClr val="FFFFFF">
                  <a:alpha val="0"/>
                </a:srgbClr>
              </a:clrTo>
            </a:clrChange>
          </a:blip>
          <a:stretch>
            <a:fillRect/>
          </a:stretch>
        </p:blipFill>
        <p:spPr>
          <a:xfrm>
            <a:off x="0" y="704850"/>
            <a:ext cx="9144000" cy="6000750"/>
          </a:xfrm>
        </p:spPr>
      </p:pic>
      <p:sp>
        <p:nvSpPr>
          <p:cNvPr id="8" name="TextBox 7"/>
          <p:cNvSpPr txBox="1"/>
          <p:nvPr/>
        </p:nvSpPr>
        <p:spPr>
          <a:xfrm>
            <a:off x="857250" y="1276350"/>
            <a:ext cx="1428750" cy="822325"/>
          </a:xfrm>
          <a:prstGeom prst="rect">
            <a:avLst/>
          </a:prstGeom>
          <a:solidFill>
            <a:srgbClr val="FFC000"/>
          </a:solidFill>
          <a:ln w="9525">
            <a:noFill/>
          </a:ln>
        </p:spPr>
        <p:txBody>
          <a:bodyPr>
            <a:spAutoFit/>
          </a:bodyPr>
          <a:lstStyle/>
          <a:p>
            <a:pPr algn="ctr"/>
            <a:r>
              <a:rPr lang="zh-CN" altLang="en-US" sz="2400" b="1" dirty="0">
                <a:latin typeface="Arial" panose="020B0604020202020204" pitchFamily="34" charset="0"/>
                <a:ea typeface="楷体_GB2312" panose="02010609030101010101" pitchFamily="49" charset="-122"/>
              </a:rPr>
              <a:t>两条输入流水线</a:t>
            </a:r>
          </a:p>
        </p:txBody>
      </p:sp>
      <p:sp>
        <p:nvSpPr>
          <p:cNvPr id="9" name="TextBox 8"/>
          <p:cNvSpPr txBox="1"/>
          <p:nvPr/>
        </p:nvSpPr>
        <p:spPr>
          <a:xfrm>
            <a:off x="152400" y="3429000"/>
            <a:ext cx="1428750" cy="822325"/>
          </a:xfrm>
          <a:prstGeom prst="rect">
            <a:avLst/>
          </a:prstGeom>
          <a:solidFill>
            <a:srgbClr val="FFC000"/>
          </a:solidFill>
          <a:ln w="9525">
            <a:noFill/>
          </a:ln>
        </p:spPr>
        <p:txBody>
          <a:bodyPr>
            <a:spAutoFit/>
          </a:bodyPr>
          <a:lstStyle/>
          <a:p>
            <a:pPr algn="ctr"/>
            <a:r>
              <a:rPr lang="zh-CN" altLang="en-US" sz="2400" b="1" dirty="0">
                <a:latin typeface="Arial" panose="020B0604020202020204" pitchFamily="34" charset="0"/>
                <a:ea typeface="楷体_GB2312" panose="02010609030101010101" pitchFamily="49" charset="-122"/>
              </a:rPr>
              <a:t>三条执行流水线</a:t>
            </a:r>
          </a:p>
        </p:txBody>
      </p:sp>
      <p:sp>
        <p:nvSpPr>
          <p:cNvPr id="10" name="椭圆 9"/>
          <p:cNvSpPr/>
          <p:nvPr/>
        </p:nvSpPr>
        <p:spPr>
          <a:xfrm>
            <a:off x="4929188" y="1990725"/>
            <a:ext cx="2143125" cy="500063"/>
          </a:xfrm>
          <a:prstGeom prst="ellipse">
            <a:avLst/>
          </a:prstGeom>
          <a:solidFill>
            <a:srgbClr val="00B0F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6705600" y="1219200"/>
            <a:ext cx="1985963" cy="1006475"/>
          </a:xfrm>
          <a:prstGeom prst="rect">
            <a:avLst/>
          </a:prstGeom>
        </p:spPr>
        <p:txBody>
          <a:bodyPr>
            <a:spAutoFit/>
          </a:bodyPr>
          <a:lstStyle/>
          <a:p>
            <a:pPr algn="ctr"/>
            <a:r>
              <a:rPr lang="zh-CN" altLang="en-US" sz="2000" b="1" dirty="0">
                <a:solidFill>
                  <a:srgbClr val="00B0F0"/>
                </a:solidFill>
                <a:latin typeface="黑体" panose="02010609060101010101" pitchFamily="2" charset="-122"/>
                <a:ea typeface="楷体_GB2312" panose="02010609030101010101" pitchFamily="49" charset="-122"/>
              </a:rPr>
              <a:t>每个时钟周期可从存储器中获取两条指令</a:t>
            </a:r>
            <a:endParaRPr lang="zh-CN" altLang="en-US" sz="2000" b="1" dirty="0">
              <a:solidFill>
                <a:srgbClr val="00B0F0"/>
              </a:solidFill>
              <a:latin typeface="Arial" panose="020B0604020202020204" pitchFamily="34" charset="0"/>
              <a:ea typeface="楷体_GB2312" panose="02010609030101010101" pitchFamily="49" charset="-122"/>
            </a:endParaRPr>
          </a:p>
        </p:txBody>
      </p:sp>
      <p:sp>
        <p:nvSpPr>
          <p:cNvPr id="13" name="矩形 12"/>
          <p:cNvSpPr/>
          <p:nvPr/>
        </p:nvSpPr>
        <p:spPr>
          <a:xfrm>
            <a:off x="214313" y="5997575"/>
            <a:ext cx="2286000" cy="708025"/>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用于执行不需要访问存储器的指令</a:t>
            </a:r>
            <a:endParaRPr kumimoji="0" lang="zh-CN" altLang="en-US" sz="36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4" name="矩形 13"/>
          <p:cNvSpPr/>
          <p:nvPr/>
        </p:nvSpPr>
        <p:spPr>
          <a:xfrm>
            <a:off x="2928938" y="5997575"/>
            <a:ext cx="2928938" cy="708025"/>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7030A0"/>
                </a:solidFill>
                <a:effectLst/>
                <a:uLnTx/>
                <a:uFillTx/>
                <a:latin typeface="黑体" panose="02010609060101010101" pitchFamily="2" charset="-122"/>
                <a:ea typeface="黑体" panose="02010609060101010101" pitchFamily="2" charset="-122"/>
                <a:cs typeface="+mn-cs"/>
              </a:rPr>
              <a:t>可处理所有需要或不需要访问存储器的指令</a:t>
            </a:r>
            <a:endParaRPr kumimoji="0" lang="zh-CN" altLang="en-US" sz="3600" b="1" i="0" u="none" strike="noStrike" kern="1200" cap="none" spc="0" normalizeH="0" baseline="0" noProof="0" dirty="0">
              <a:ln>
                <a:noFill/>
              </a:ln>
              <a:solidFill>
                <a:srgbClr val="7030A0"/>
              </a:solidFill>
              <a:effectLst/>
              <a:uLnTx/>
              <a:uFillTx/>
              <a:latin typeface="Arial" panose="020B0604020202020204" pitchFamily="34" charset="0"/>
              <a:ea typeface="宋体" panose="02010600030101010101" pitchFamily="2" charset="-122"/>
              <a:cs typeface="+mn-cs"/>
            </a:endParaRPr>
          </a:p>
        </p:txBody>
      </p:sp>
      <p:sp>
        <p:nvSpPr>
          <p:cNvPr id="15" name="矩形 14"/>
          <p:cNvSpPr/>
          <p:nvPr/>
        </p:nvSpPr>
        <p:spPr>
          <a:xfrm>
            <a:off x="6215063" y="5997575"/>
            <a:ext cx="2714625" cy="708025"/>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990000"/>
                </a:solidFill>
                <a:effectLst/>
                <a:uLnTx/>
                <a:uFillTx/>
                <a:latin typeface="黑体" panose="02010609060101010101" pitchFamily="2" charset="-122"/>
                <a:ea typeface="黑体" panose="02010609060101010101" pitchFamily="2" charset="-122"/>
                <a:cs typeface="+mn-cs"/>
              </a:rPr>
              <a:t>可用于进行乘、除类较复杂的算术运算</a:t>
            </a:r>
            <a:endParaRPr kumimoji="0" lang="zh-CN" altLang="en-US" sz="36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endParaRPr>
          </a:p>
        </p:txBody>
      </p:sp>
      <p:sp>
        <p:nvSpPr>
          <p:cNvPr id="16" name="椭圆 15"/>
          <p:cNvSpPr/>
          <p:nvPr/>
        </p:nvSpPr>
        <p:spPr>
          <a:xfrm>
            <a:off x="4929188" y="3062288"/>
            <a:ext cx="2143125" cy="500063"/>
          </a:xfrm>
          <a:prstGeom prst="ellipse">
            <a:avLst/>
          </a:prstGeom>
          <a:solidFill>
            <a:schemeClr val="accent1">
              <a:lumMod val="5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7072313" y="2919413"/>
            <a:ext cx="2000250" cy="70802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accent2">
                    <a:lumMod val="75000"/>
                  </a:schemeClr>
                </a:solidFill>
                <a:effectLst/>
                <a:uLnTx/>
                <a:uFillTx/>
                <a:latin typeface="黑体" panose="02010609060101010101" pitchFamily="2" charset="-122"/>
                <a:ea typeface="黑体" panose="02010609060101010101" pitchFamily="2" charset="-122"/>
                <a:cs typeface="+mn-cs"/>
              </a:rPr>
              <a:t>决定应使用哪一条执行流水线</a:t>
            </a:r>
            <a:endParaRPr kumimoji="0" lang="zh-CN" altLang="en-US" sz="36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endParaRPr>
          </a:p>
        </p:txBody>
      </p:sp>
      <p:sp>
        <p:nvSpPr>
          <p:cNvPr id="18" name="椭圆 17"/>
          <p:cNvSpPr/>
          <p:nvPr/>
        </p:nvSpPr>
        <p:spPr>
          <a:xfrm>
            <a:off x="3357563" y="5348288"/>
            <a:ext cx="2143125" cy="500063"/>
          </a:xfrm>
          <a:prstGeom prst="ellipse">
            <a:avLst/>
          </a:prstGeom>
          <a:solidFill>
            <a:srgbClr val="7030A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19" name="椭圆 18"/>
          <p:cNvSpPr/>
          <p:nvPr/>
        </p:nvSpPr>
        <p:spPr>
          <a:xfrm>
            <a:off x="6500813" y="4919663"/>
            <a:ext cx="2143125" cy="1000125"/>
          </a:xfrm>
          <a:prstGeom prst="ellipse">
            <a:avLst/>
          </a:prstGeom>
          <a:solidFill>
            <a:srgbClr val="99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20"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21"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57</a:t>
            </a:fld>
            <a:endParaRPr lang="zh-CN" altLang="en-US" sz="1200" b="1" dirty="0">
              <a:solidFill>
                <a:srgbClr val="7F7F7F"/>
              </a:solidFill>
              <a:latin typeface="Comic Sans MS" panose="030F0702030302020204" pitchFamily="66" charset="0"/>
            </a:endParaRPr>
          </a:p>
        </p:txBody>
      </p:sp>
      <p:sp>
        <p:nvSpPr>
          <p:cNvPr id="22"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
        <p:nvSpPr>
          <p:cNvPr id="23" name="左箭头 22">
            <a:hlinkClick r:id="rId4" action="ppaction://hlinksldjump"/>
          </p:cNvPr>
          <p:cNvSpPr/>
          <p:nvPr/>
        </p:nvSpPr>
        <p:spPr>
          <a:xfrm>
            <a:off x="8783938" y="6498177"/>
            <a:ext cx="372241"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dissolve">
                                      <p:cBhvr>
                                        <p:cTn id="7" dur="500"/>
                                        <p:tgtEl>
                                          <p:spTgt spid="481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dissolv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p:bldP spid="14" grpId="0"/>
      <p:bldP spid="15" grpId="0"/>
      <p:bldP spid="16" grpId="0" animBg="1"/>
      <p:bldP spid="17" grpId="0"/>
      <p:bldP spid="18"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标题 89093"/>
          <p:cNvSpPr>
            <a:spLocks noGrp="1"/>
          </p:cNvSpPr>
          <p:nvPr>
            <p:ph type="title"/>
          </p:nvPr>
        </p:nvSpPr>
        <p:spPr>
          <a:xfrm>
            <a:off x="609600" y="304800"/>
            <a:ext cx="7793038" cy="465138"/>
          </a:xfrm>
          <a:prstGeom prst="rect">
            <a:avLst/>
          </a:prstGeom>
          <a:noFill/>
          <a:ln>
            <a:noFill/>
          </a:ln>
        </p:spPr>
        <p:txBody>
          <a:bodyPr anchor="b"/>
          <a:lstStyle/>
          <a:p>
            <a:r>
              <a:rPr lang="zh-CN" altLang="en-US" sz="2400" dirty="0">
                <a:solidFill>
                  <a:srgbClr val="3333FF"/>
                </a:solidFill>
              </a:rPr>
              <a:t>“超级流水线”</a:t>
            </a:r>
            <a:r>
              <a:rPr lang="zh-CN" altLang="en-US" sz="2400" dirty="0"/>
              <a:t>与</a:t>
            </a:r>
            <a:r>
              <a:rPr lang="zh-CN" altLang="en-US" sz="2400" dirty="0">
                <a:solidFill>
                  <a:srgbClr val="CC3300"/>
                </a:solidFill>
              </a:rPr>
              <a:t>“超标量” </a:t>
            </a:r>
            <a:r>
              <a:rPr lang="zh-CN" altLang="en-US" sz="2400" dirty="0"/>
              <a:t>的不同：</a:t>
            </a:r>
            <a:endParaRPr lang="zh-CN" altLang="en-US" sz="2400"/>
          </a:p>
        </p:txBody>
      </p:sp>
      <p:sp>
        <p:nvSpPr>
          <p:cNvPr id="89095" name="文本占位符 89094"/>
          <p:cNvSpPr>
            <a:spLocks noGrp="1"/>
          </p:cNvSpPr>
          <p:nvPr>
            <p:ph type="body" idx="1"/>
          </p:nvPr>
        </p:nvSpPr>
        <p:spPr>
          <a:xfrm>
            <a:off x="457200" y="990600"/>
            <a:ext cx="8466138" cy="1752600"/>
          </a:xfrm>
          <a:prstGeom prst="rect">
            <a:avLst/>
          </a:prstGeom>
          <a:noFill/>
          <a:ln w="9525">
            <a:noFill/>
          </a:ln>
        </p:spPr>
        <p:txBody>
          <a:bodyPr/>
          <a:lstStyle/>
          <a:p>
            <a:pPr>
              <a:buClr>
                <a:srgbClr val="FF00FF"/>
              </a:buClr>
              <a:buFont typeface="Wingdings" panose="05000000000000000000" pitchFamily="2" charset="2"/>
              <a:buChar char="Ø"/>
            </a:pPr>
            <a:r>
              <a:rPr lang="zh-CN" altLang="en-US" sz="2000" dirty="0">
                <a:solidFill>
                  <a:srgbClr val="CC3300"/>
                </a:solidFill>
                <a:latin typeface="Times New Roman" panose="02020603050405020304" pitchFamily="18" charset="0"/>
                <a:ea typeface="楷体_GB2312" panose="02010609030101010101" pitchFamily="49" charset="-122"/>
              </a:rPr>
              <a:t>超标量结构</a:t>
            </a:r>
            <a:r>
              <a:rPr lang="zh-CN" altLang="en-US" sz="2000" dirty="0">
                <a:solidFill>
                  <a:srgbClr val="000000"/>
                </a:solidFill>
                <a:latin typeface="Times New Roman" panose="02020603050405020304" pitchFamily="18" charset="0"/>
                <a:ea typeface="楷体_GB2312" panose="02010609030101010101" pitchFamily="49" charset="-122"/>
              </a:rPr>
              <a:t>是通过重复设置多个“取指”部件，设置多个“译码”、“地址生成”、“执行”和“写结果”部件，并让这些功能部件同时工作来加快程序的执行，实际上是</a:t>
            </a:r>
            <a:r>
              <a:rPr lang="zh-CN" altLang="en-US" sz="2000" dirty="0">
                <a:solidFill>
                  <a:srgbClr val="CC3300"/>
                </a:solidFill>
                <a:latin typeface="Times New Roman" panose="02020603050405020304" pitchFamily="18" charset="0"/>
                <a:ea typeface="楷体_GB2312" panose="02010609030101010101" pitchFamily="49" charset="-122"/>
              </a:rPr>
              <a:t>以增加硬件资源为代价来换取处理器性能的；</a:t>
            </a:r>
          </a:p>
          <a:p>
            <a:pPr>
              <a:buClr>
                <a:srgbClr val="FF00FF"/>
              </a:buClr>
              <a:buFont typeface="Wingdings" panose="05000000000000000000" pitchFamily="2" charset="2"/>
              <a:buChar char="Ø"/>
            </a:pPr>
            <a:r>
              <a:rPr lang="zh-CN" altLang="en-US" sz="2000" dirty="0">
                <a:solidFill>
                  <a:srgbClr val="000000"/>
                </a:solidFill>
                <a:latin typeface="Times New Roman" panose="02020603050405020304" pitchFamily="18" charset="0"/>
                <a:ea typeface="楷体_GB2312" panose="02010609030101010101" pitchFamily="49" charset="-122"/>
              </a:rPr>
              <a:t>而</a:t>
            </a:r>
            <a:r>
              <a:rPr lang="zh-CN" altLang="en-US" sz="2000" dirty="0">
                <a:solidFill>
                  <a:srgbClr val="3333FF"/>
                </a:solidFill>
                <a:latin typeface="Times New Roman" panose="02020603050405020304" pitchFamily="18" charset="0"/>
                <a:ea typeface="楷体_GB2312" panose="02010609030101010101" pitchFamily="49" charset="-122"/>
              </a:rPr>
              <a:t>超级流水线</a:t>
            </a:r>
            <a:r>
              <a:rPr lang="zh-CN" altLang="en-US" sz="2000" dirty="0">
                <a:solidFill>
                  <a:srgbClr val="000000"/>
                </a:solidFill>
                <a:latin typeface="Times New Roman" panose="02020603050405020304" pitchFamily="18" charset="0"/>
                <a:ea typeface="楷体_GB2312" panose="02010609030101010101" pitchFamily="49" charset="-122"/>
              </a:rPr>
              <a:t>处理器则不同，它只需增加少量硬件，是通过各部分硬件的充分重叠工作来提高处理器性能的。</a:t>
            </a:r>
          </a:p>
        </p:txBody>
      </p:sp>
      <p:sp>
        <p:nvSpPr>
          <p:cNvPr id="89096" name="矩形 89095"/>
          <p:cNvSpPr/>
          <p:nvPr/>
        </p:nvSpPr>
        <p:spPr>
          <a:xfrm>
            <a:off x="457200" y="2819400"/>
            <a:ext cx="8458200" cy="701675"/>
          </a:xfrm>
          <a:prstGeom prst="rect">
            <a:avLst/>
          </a:prstGeom>
          <a:noFill/>
          <a:ln w="9525">
            <a:noFill/>
          </a:ln>
          <a:effectLst>
            <a:prstShdw prst="shdw17" dist="17961" dir="2699999">
              <a:schemeClr val="accent1">
                <a:gamma/>
                <a:shade val="60000"/>
                <a:invGamma/>
              </a:schemeClr>
            </a:prstShdw>
          </a:effectLst>
        </p:spPr>
        <p:txBody>
          <a:bodyPr>
            <a:spAutoFit/>
          </a:bodyPr>
          <a:lstStyle/>
          <a:p>
            <a:pPr>
              <a:buClr>
                <a:srgbClr val="FF00FF"/>
              </a:buClr>
              <a:buFont typeface="Wingdings" panose="05000000000000000000" pitchFamily="2" charset="2"/>
              <a:buChar char="Ø"/>
            </a:pPr>
            <a:r>
              <a:rPr lang="zh-CN" altLang="en-US" sz="2000" b="1" dirty="0">
                <a:latin typeface="Arial" panose="020B0604020202020204" pitchFamily="34" charset="0"/>
                <a:ea typeface="楷体_GB2312" panose="02010609030101010101" pitchFamily="49" charset="-122"/>
              </a:rPr>
              <a:t>    从流水线的时空角度上看：</a:t>
            </a:r>
            <a:r>
              <a:rPr lang="zh-CN" altLang="en-US" sz="2000" b="1" dirty="0">
                <a:solidFill>
                  <a:srgbClr val="CC3300"/>
                </a:solidFill>
                <a:latin typeface="Arial" panose="020B0604020202020204" pitchFamily="34" charset="0"/>
                <a:ea typeface="楷体_GB2312" panose="02010609030101010101" pitchFamily="49" charset="-122"/>
              </a:rPr>
              <a:t>超标量处理器采用的是空间并行性</a:t>
            </a:r>
            <a:r>
              <a:rPr lang="zh-CN" altLang="en-US" sz="2000" b="1" dirty="0">
                <a:latin typeface="Arial" panose="020B0604020202020204" pitchFamily="34" charset="0"/>
                <a:ea typeface="楷体_GB2312" panose="02010609030101010101" pitchFamily="49" charset="-122"/>
              </a:rPr>
              <a:t>；</a:t>
            </a:r>
          </a:p>
          <a:p>
            <a:pPr>
              <a:buClr>
                <a:srgbClr val="FF00FF"/>
              </a:buClr>
              <a:buFont typeface="Wingdings" panose="05000000000000000000" pitchFamily="2" charset="2"/>
              <a:buNone/>
            </a:pPr>
            <a:r>
              <a:rPr lang="zh-CN" altLang="en-US" sz="2000" b="1" dirty="0">
                <a:solidFill>
                  <a:srgbClr val="3333FF"/>
                </a:solidFill>
                <a:latin typeface="Arial" panose="020B0604020202020204" pitchFamily="34" charset="0"/>
                <a:ea typeface="楷体_GB2312" panose="02010609030101010101" pitchFamily="49" charset="-122"/>
              </a:rPr>
              <a:t>                                                  超级流水线处理器采用的是时间并行性。</a:t>
            </a:r>
          </a:p>
        </p:txBody>
      </p:sp>
      <p:sp>
        <p:nvSpPr>
          <p:cNvPr id="89097" name="矩形 89096"/>
          <p:cNvSpPr/>
          <p:nvPr/>
        </p:nvSpPr>
        <p:spPr>
          <a:xfrm>
            <a:off x="457200" y="3581400"/>
            <a:ext cx="8534400" cy="1920875"/>
          </a:xfrm>
          <a:prstGeom prst="rect">
            <a:avLst/>
          </a:prstGeom>
          <a:noFill/>
          <a:ln w="9525">
            <a:noFill/>
          </a:ln>
          <a:effectLst>
            <a:prstShdw prst="shdw17" dist="17961" dir="2699999">
              <a:schemeClr val="accent1">
                <a:gamma/>
                <a:shade val="60000"/>
                <a:invGamma/>
              </a:schemeClr>
            </a:prstShdw>
          </a:effectLst>
        </p:spPr>
        <p:txBody>
          <a:bodyPr>
            <a:spAutoFit/>
          </a:bodyPr>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stStyle>
          <a:p>
            <a:pPr marL="0" lvl="0" indent="0" eaLnBrk="1" hangingPunct="1">
              <a:spcBef>
                <a:spcPct val="0"/>
              </a:spcBef>
              <a:buClr>
                <a:srgbClr val="FF00FF"/>
              </a:buClr>
              <a:buFont typeface="Wingdings" panose="05000000000000000000" pitchFamily="2" charset="2"/>
              <a:buChar char="Ø"/>
            </a:pPr>
            <a:r>
              <a:rPr lang="zh-CN" altLang="en-US" sz="2000" dirty="0">
                <a:solidFill>
                  <a:srgbClr val="3333FF"/>
                </a:solidFill>
                <a:latin typeface="Arial" panose="020B0604020202020204" pitchFamily="34" charset="0"/>
                <a:ea typeface="楷体_GB2312" panose="02010609030101010101" pitchFamily="49" charset="-122"/>
              </a:rPr>
              <a:t>  </a:t>
            </a:r>
            <a:r>
              <a:rPr lang="zh-CN" altLang="en-US" sz="2000" dirty="0">
                <a:latin typeface="Arial" panose="020B0604020202020204" pitchFamily="34" charset="0"/>
                <a:ea typeface="楷体_GB2312" panose="02010609030101010101" pitchFamily="49" charset="-122"/>
              </a:rPr>
              <a:t>从超大规模集成电路</a:t>
            </a:r>
            <a:r>
              <a:rPr lang="en-US" altLang="zh-CN" sz="2000">
                <a:latin typeface="Arial" panose="020B0604020202020204" pitchFamily="34" charset="0"/>
                <a:ea typeface="楷体_GB2312" panose="02010609030101010101" pitchFamily="49" charset="-122"/>
              </a:rPr>
              <a:t>(VLSI)</a:t>
            </a:r>
            <a:r>
              <a:rPr lang="zh-CN" altLang="en-US" sz="2000" dirty="0">
                <a:latin typeface="Arial" panose="020B0604020202020204" pitchFamily="34" charset="0"/>
                <a:ea typeface="楷体_GB2312" panose="02010609030101010101" pitchFamily="49" charset="-122"/>
              </a:rPr>
              <a:t>的实现工艺来看：</a:t>
            </a:r>
          </a:p>
          <a:p>
            <a:pPr marL="0" lvl="0" indent="0" eaLnBrk="1" hangingPunct="1">
              <a:spcBef>
                <a:spcPct val="0"/>
              </a:spcBef>
              <a:buClr>
                <a:srgbClr val="FF00FF"/>
              </a:buClr>
              <a:buFont typeface="Wingdings" panose="05000000000000000000" pitchFamily="2" charset="2"/>
              <a:buNone/>
            </a:pPr>
            <a:r>
              <a:rPr lang="zh-CN" altLang="en-US" sz="2000" dirty="0">
                <a:solidFill>
                  <a:srgbClr val="3333FF"/>
                </a:solidFill>
                <a:latin typeface="Arial" panose="020B0604020202020204" pitchFamily="34" charset="0"/>
                <a:ea typeface="楷体_GB2312" panose="02010609030101010101" pitchFamily="49" charset="-122"/>
              </a:rPr>
              <a:t>          超标量处理器能够更好地适应</a:t>
            </a:r>
            <a:r>
              <a:rPr lang="en-US" altLang="zh-CN" sz="2000">
                <a:solidFill>
                  <a:srgbClr val="3333FF"/>
                </a:solidFill>
                <a:latin typeface="Arial" panose="020B0604020202020204" pitchFamily="34" charset="0"/>
                <a:ea typeface="楷体_GB2312" panose="02010609030101010101" pitchFamily="49" charset="-122"/>
              </a:rPr>
              <a:t>VLSI</a:t>
            </a:r>
            <a:r>
              <a:rPr lang="zh-CN" altLang="en-US" sz="2000" dirty="0">
                <a:solidFill>
                  <a:srgbClr val="3333FF"/>
                </a:solidFill>
                <a:latin typeface="Arial" panose="020B0604020202020204" pitchFamily="34" charset="0"/>
                <a:ea typeface="楷体_GB2312" panose="02010609030101010101" pitchFamily="49" charset="-122"/>
              </a:rPr>
              <a:t>工艺的要求。通常，超标量处理器要使用更多的晶体管。</a:t>
            </a:r>
          </a:p>
          <a:p>
            <a:pPr marL="0" lvl="0" indent="0" eaLnBrk="1" hangingPunct="1">
              <a:spcBef>
                <a:spcPct val="0"/>
              </a:spcBef>
              <a:buClr>
                <a:srgbClr val="FF00FF"/>
              </a:buClr>
              <a:buFont typeface="Wingdings" panose="05000000000000000000" pitchFamily="2" charset="2"/>
              <a:buNone/>
            </a:pPr>
            <a:r>
              <a:rPr lang="zh-CN" altLang="en-US" sz="2000" dirty="0">
                <a:solidFill>
                  <a:srgbClr val="3333FF"/>
                </a:solidFill>
                <a:latin typeface="Arial" panose="020B0604020202020204" pitchFamily="34" charset="0"/>
                <a:ea typeface="楷体_GB2312" panose="02010609030101010101" pitchFamily="49" charset="-122"/>
              </a:rPr>
              <a:t>         超流水线处理器则需要更快的晶体管及更精确的电路设计。为了进一步提高处理器执行指令的并行度，可以把超标量技术与超流水线技术结合在一起，这就是</a:t>
            </a:r>
            <a:r>
              <a:rPr lang="zh-CN" altLang="en-US" sz="2000" dirty="0">
                <a:solidFill>
                  <a:srgbClr val="FF5050"/>
                </a:solidFill>
                <a:latin typeface="Arial" panose="020B0604020202020204" pitchFamily="34" charset="0"/>
                <a:ea typeface="楷体_GB2312" panose="02010609030101010101" pitchFamily="49" charset="-122"/>
              </a:rPr>
              <a:t>“超标量流水线”处理器</a:t>
            </a:r>
            <a:r>
              <a:rPr lang="zh-CN" altLang="en-US" sz="2000" dirty="0">
                <a:solidFill>
                  <a:srgbClr val="3333FF"/>
                </a:solidFill>
                <a:latin typeface="Arial" panose="020B0604020202020204" pitchFamily="34" charset="0"/>
                <a:ea typeface="楷体_GB2312" panose="02010609030101010101" pitchFamily="49" charset="-122"/>
              </a:rPr>
              <a:t>。</a:t>
            </a:r>
          </a:p>
        </p:txBody>
      </p:sp>
      <p:sp>
        <p:nvSpPr>
          <p:cNvPr id="89098" name="矩形 89097"/>
          <p:cNvSpPr/>
          <p:nvPr/>
        </p:nvSpPr>
        <p:spPr>
          <a:xfrm>
            <a:off x="533400" y="5791200"/>
            <a:ext cx="8610600" cy="685800"/>
          </a:xfrm>
          <a:prstGeom prst="rect">
            <a:avLst/>
          </a:prstGeom>
          <a:noFill/>
          <a:ln w="9525">
            <a:noFill/>
          </a:ln>
        </p:spPr>
        <p:txBody>
          <a:bodyPr/>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stStyle>
          <a:p>
            <a:pPr lvl="0">
              <a:buNone/>
            </a:pPr>
            <a:r>
              <a:rPr lang="zh-CN" altLang="en-US" sz="1800" dirty="0">
                <a:latin typeface="楷体_GB2312" panose="02010609030101010101" pitchFamily="49" charset="-122"/>
                <a:ea typeface="楷体_GB2312" panose="02010609030101010101" pitchFamily="49" charset="-122"/>
              </a:rPr>
              <a:t>例如，</a:t>
            </a:r>
            <a:r>
              <a:rPr lang="en-US" altLang="zh-CN" sz="1800">
                <a:latin typeface="楷体_GB2312" panose="02010609030101010101" pitchFamily="49" charset="-122"/>
                <a:ea typeface="楷体_GB2312" panose="02010609030101010101" pitchFamily="49" charset="-122"/>
              </a:rPr>
              <a:t>Intel</a:t>
            </a:r>
            <a:r>
              <a:rPr lang="zh-CN" altLang="en-US" sz="1800">
                <a:latin typeface="楷体_GB2312" panose="02010609030101010101" pitchFamily="49" charset="-122"/>
                <a:ea typeface="楷体_GB2312" panose="02010609030101010101" pitchFamily="49" charset="-122"/>
              </a:rPr>
              <a:t>的</a:t>
            </a:r>
            <a:r>
              <a:rPr lang="en-US" altLang="zh-CN" sz="1800">
                <a:latin typeface="楷体_GB2312" panose="02010609030101010101" pitchFamily="49" charset="-122"/>
                <a:ea typeface="楷体_GB2312" panose="02010609030101010101" pitchFamily="49" charset="-122"/>
              </a:rPr>
              <a:t>P6</a:t>
            </a:r>
            <a:r>
              <a:rPr lang="zh-CN" altLang="en-US" sz="1800" dirty="0">
                <a:latin typeface="楷体_GB2312" panose="02010609030101010101" pitchFamily="49" charset="-122"/>
                <a:ea typeface="楷体_GB2312" panose="02010609030101010101" pitchFamily="49" charset="-122"/>
              </a:rPr>
              <a:t>结构</a:t>
            </a:r>
            <a:r>
              <a:rPr lang="en-US" altLang="zh-CN" sz="1800">
                <a:latin typeface="楷体_GB2312" panose="02010609030101010101" pitchFamily="49" charset="-122"/>
                <a:ea typeface="楷体_GB2312" panose="02010609030101010101" pitchFamily="49" charset="-122"/>
              </a:rPr>
              <a:t>(PentiumⅡ/Ⅲ</a:t>
            </a:r>
            <a:r>
              <a:rPr lang="zh-CN" altLang="en-US" sz="1800" dirty="0">
                <a:latin typeface="楷体_GB2312" panose="02010609030101010101" pitchFamily="49" charset="-122"/>
                <a:ea typeface="楷体_GB2312" panose="02010609030101010101" pitchFamily="49" charset="-122"/>
              </a:rPr>
              <a:t>处理器</a:t>
            </a:r>
            <a:r>
              <a:rPr lang="en-US" altLang="zh-CN" sz="1800">
                <a:latin typeface="楷体_GB2312" panose="02010609030101010101" pitchFamily="49" charset="-122"/>
                <a:ea typeface="楷体_GB2312" panose="02010609030101010101" pitchFamily="49" charset="-122"/>
              </a:rPr>
              <a:t>)</a:t>
            </a:r>
            <a:r>
              <a:rPr lang="zh-CN" altLang="en-US" sz="1800" dirty="0">
                <a:latin typeface="楷体_GB2312" panose="02010609030101010101" pitchFamily="49" charset="-122"/>
                <a:ea typeface="楷体_GB2312" panose="02010609030101010101" pitchFamily="49" charset="-122"/>
              </a:rPr>
              <a:t>就是采用这种技术的更高性能微处理器，其</a:t>
            </a:r>
            <a:r>
              <a:rPr lang="zh-CN" altLang="en-US" sz="1800" dirty="0">
                <a:solidFill>
                  <a:srgbClr val="CC3300"/>
                </a:solidFill>
                <a:latin typeface="楷体_GB2312" panose="02010609030101010101" pitchFamily="49" charset="-122"/>
                <a:ea typeface="楷体_GB2312" panose="02010609030101010101" pitchFamily="49" charset="-122"/>
              </a:rPr>
              <a:t>超标度为</a:t>
            </a:r>
            <a:r>
              <a:rPr lang="en-US" altLang="zh-CN" sz="1800">
                <a:solidFill>
                  <a:srgbClr val="CC3300"/>
                </a:solidFill>
                <a:latin typeface="楷体_GB2312" panose="02010609030101010101" pitchFamily="49" charset="-122"/>
                <a:ea typeface="楷体_GB2312" panose="02010609030101010101" pitchFamily="49" charset="-122"/>
              </a:rPr>
              <a:t>3</a:t>
            </a:r>
            <a:r>
              <a:rPr lang="en-US" altLang="zh-CN" sz="1800">
                <a:latin typeface="楷体_GB2312" panose="02010609030101010101" pitchFamily="49" charset="-122"/>
                <a:ea typeface="楷体_GB2312" panose="02010609030101010101" pitchFamily="49" charset="-122"/>
              </a:rPr>
              <a:t>(</a:t>
            </a:r>
            <a:r>
              <a:rPr lang="zh-CN" altLang="en-US" sz="1800" dirty="0">
                <a:latin typeface="楷体_GB2312" panose="02010609030101010101" pitchFamily="49" charset="-122"/>
                <a:ea typeface="楷体_GB2312" panose="02010609030101010101" pitchFamily="49" charset="-122"/>
              </a:rPr>
              <a:t>即有</a:t>
            </a:r>
            <a:r>
              <a:rPr lang="en-US" altLang="zh-CN" sz="1800">
                <a:solidFill>
                  <a:srgbClr val="0000FF"/>
                </a:solidFill>
                <a:latin typeface="楷体_GB2312" panose="02010609030101010101" pitchFamily="49" charset="-122"/>
                <a:ea typeface="楷体_GB2312" panose="02010609030101010101" pitchFamily="49" charset="-122"/>
              </a:rPr>
              <a:t>3</a:t>
            </a:r>
            <a:r>
              <a:rPr lang="zh-CN" altLang="en-US" sz="1800" dirty="0">
                <a:solidFill>
                  <a:srgbClr val="0000FF"/>
                </a:solidFill>
                <a:latin typeface="楷体_GB2312" panose="02010609030101010101" pitchFamily="49" charset="-122"/>
                <a:ea typeface="楷体_GB2312" panose="02010609030101010101" pitchFamily="49" charset="-122"/>
              </a:rPr>
              <a:t>条流水线</a:t>
            </a:r>
            <a:r>
              <a:rPr lang="zh-CN" altLang="en-US" sz="1800" dirty="0">
                <a:latin typeface="楷体_GB2312" panose="02010609030101010101" pitchFamily="49" charset="-122"/>
                <a:ea typeface="楷体_GB2312" panose="02010609030101010101" pitchFamily="49" charset="-122"/>
              </a:rPr>
              <a:t>并行操作</a:t>
            </a:r>
            <a:r>
              <a:rPr lang="en-US" altLang="zh-CN" sz="1800">
                <a:latin typeface="楷体_GB2312" panose="02010609030101010101" pitchFamily="49" charset="-122"/>
                <a:ea typeface="楷体_GB2312" panose="02010609030101010101" pitchFamily="49" charset="-122"/>
              </a:rPr>
              <a:t>)</a:t>
            </a:r>
            <a:r>
              <a:rPr lang="zh-CN" altLang="en-US" sz="1800" dirty="0">
                <a:latin typeface="楷体_GB2312" panose="02010609030101010101" pitchFamily="49" charset="-122"/>
                <a:ea typeface="楷体_GB2312" panose="02010609030101010101" pitchFamily="49" charset="-122"/>
              </a:rPr>
              <a:t>；</a:t>
            </a:r>
            <a:r>
              <a:rPr lang="zh-CN" altLang="en-US" sz="1800" dirty="0">
                <a:solidFill>
                  <a:srgbClr val="CC3300"/>
                </a:solidFill>
                <a:latin typeface="楷体_GB2312" panose="02010609030101010101" pitchFamily="49" charset="-122"/>
                <a:ea typeface="楷体_GB2312" panose="02010609030101010101" pitchFamily="49" charset="-122"/>
              </a:rPr>
              <a:t>流水线的级数为</a:t>
            </a:r>
            <a:r>
              <a:rPr lang="en-US" altLang="zh-CN" sz="1800">
                <a:solidFill>
                  <a:srgbClr val="CC3300"/>
                </a:solidFill>
                <a:latin typeface="楷体_GB2312" panose="02010609030101010101" pitchFamily="49" charset="-122"/>
                <a:ea typeface="楷体_GB2312" panose="02010609030101010101" pitchFamily="49" charset="-122"/>
              </a:rPr>
              <a:t>12</a:t>
            </a:r>
            <a:r>
              <a:rPr lang="zh-CN" altLang="en-US" sz="1800" dirty="0">
                <a:solidFill>
                  <a:srgbClr val="CC3300"/>
                </a:solidFill>
                <a:latin typeface="楷体_GB2312" panose="02010609030101010101" pitchFamily="49" charset="-122"/>
                <a:ea typeface="楷体_GB2312" panose="02010609030101010101" pitchFamily="49" charset="-122"/>
              </a:rPr>
              <a:t>级。</a:t>
            </a:r>
            <a:endParaRPr lang="zh-CN" altLang="en-US" sz="1800">
              <a:solidFill>
                <a:srgbClr val="CC3300"/>
              </a:solidFill>
              <a:latin typeface="楷体_GB2312" panose="02010609030101010101" pitchFamily="49" charset="-122"/>
              <a:ea typeface="楷体_GB2312" panose="0201060903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59</a:t>
            </a:fld>
            <a:endParaRPr lang="zh-CN" altLang="en-US" sz="1200" b="1" dirty="0">
              <a:solidFill>
                <a:srgbClr val="7F7F7F"/>
              </a:solidFill>
              <a:latin typeface="Comic Sans MS" panose="030F0702030302020204" pitchFamily="66" charset="0"/>
            </a:endParaRPr>
          </a:p>
        </p:txBody>
      </p:sp>
      <p:sp>
        <p:nvSpPr>
          <p:cNvPr id="10"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
        <p:nvSpPr>
          <p:cNvPr id="94209" name="Rectangle 1"/>
          <p:cNvSpPr/>
          <p:nvPr/>
        </p:nvSpPr>
        <p:spPr>
          <a:xfrm>
            <a:off x="523875" y="813435"/>
            <a:ext cx="8620125" cy="5323205"/>
          </a:xfrm>
          <a:prstGeom prst="rect">
            <a:avLst/>
          </a:prstGeom>
          <a:noFill/>
          <a:ln w="9525">
            <a:noFill/>
          </a:ln>
        </p:spPr>
        <p:txBody>
          <a:bodyPr anchor="ctr">
            <a:spAutoFit/>
          </a:bodyPr>
          <a:lstStyle/>
          <a:p>
            <a:pPr eaLnBrk="0" hangingPunct="0">
              <a:lnSpc>
                <a:spcPts val="3600"/>
              </a:lnSpc>
            </a:pPr>
            <a:r>
              <a:rPr lang="zh-CN" altLang="en-US" sz="2400" b="1" dirty="0">
                <a:latin typeface="楷体_GB2312" panose="02010609030101010101" pitchFamily="49" charset="-122"/>
                <a:ea typeface="楷体_GB2312" panose="02010609030101010101" pitchFamily="49" charset="-122"/>
              </a:rPr>
              <a:t>    和超标量处理机不同，</a:t>
            </a:r>
            <a:r>
              <a:rPr lang="zh-CN" altLang="zh-CN" sz="2400" b="1" dirty="0">
                <a:latin typeface="楷体_GB2312" panose="02010609030101010101" pitchFamily="49" charset="-122"/>
                <a:ea typeface="楷体_GB2312" panose="02010609030101010101" pitchFamily="49" charset="-122"/>
              </a:rPr>
              <a:t>超长指令字</a:t>
            </a:r>
            <a:r>
              <a:rPr lang="en-US" altLang="zh-CN" sz="2400" b="1">
                <a:latin typeface="楷体_GB2312" panose="02010609030101010101" pitchFamily="49" charset="-122"/>
                <a:ea typeface="楷体_GB2312" panose="02010609030101010101" pitchFamily="49" charset="-122"/>
              </a:rPr>
              <a:t>VLIW</a:t>
            </a:r>
            <a:r>
              <a:rPr lang="zh-CN" altLang="zh-CN" sz="2400" b="1" dirty="0">
                <a:latin typeface="楷体_GB2312" panose="02010609030101010101" pitchFamily="49" charset="-122"/>
                <a:ea typeface="楷体_GB2312" panose="02010609030101010101" pitchFamily="49" charset="-122"/>
              </a:rPr>
              <a:t>（</a:t>
            </a:r>
            <a:r>
              <a:rPr lang="en-US" altLang="zh-CN" sz="2400" b="1">
                <a:latin typeface="楷体_GB2312" panose="02010609030101010101" pitchFamily="49" charset="-122"/>
                <a:ea typeface="楷体_GB2312" panose="02010609030101010101" pitchFamily="49" charset="-122"/>
              </a:rPr>
              <a:t>Very Long Instruction Word</a:t>
            </a:r>
            <a:r>
              <a:rPr lang="zh-CN" altLang="zh-CN" sz="2400" b="1" dirty="0">
                <a:latin typeface="楷体_GB2312" panose="02010609030101010101" pitchFamily="49" charset="-122"/>
                <a:ea typeface="楷体_GB2312" panose="02010609030101010101" pitchFamily="49" charset="-122"/>
              </a:rPr>
              <a:t>）</a:t>
            </a:r>
            <a:r>
              <a:rPr lang="zh-CN" altLang="en-US" sz="2400" b="1" dirty="0">
                <a:solidFill>
                  <a:srgbClr val="0000CC"/>
                </a:solidFill>
                <a:latin typeface="楷体_GB2312" panose="02010609030101010101" pitchFamily="49" charset="-122"/>
                <a:ea typeface="楷体_GB2312" panose="02010609030101010101" pitchFamily="49" charset="-122"/>
              </a:rPr>
              <a:t>依靠编译器</a:t>
            </a:r>
            <a:r>
              <a:rPr lang="zh-CN" altLang="en-US" sz="2400" b="1" dirty="0">
                <a:latin typeface="楷体_GB2312" panose="02010609030101010101" pitchFamily="49" charset="-122"/>
                <a:ea typeface="楷体_GB2312" panose="02010609030101010101" pitchFamily="49" charset="-122"/>
              </a:rPr>
              <a:t>在编译时找出指令之间潜在的并行性，并通过指令调度把可能出现的数据冲突减少到最小，最后把能并行执行的多条指令组装成一条很长的指令，然后由处理机中多个</a:t>
            </a:r>
            <a:r>
              <a:rPr lang="zh-CN" altLang="en-US" sz="2400" b="1" dirty="0">
                <a:solidFill>
                  <a:srgbClr val="0000CC"/>
                </a:solidFill>
                <a:latin typeface="楷体_GB2312" panose="02010609030101010101" pitchFamily="49" charset="-122"/>
                <a:ea typeface="楷体_GB2312" panose="02010609030101010101" pitchFamily="49" charset="-122"/>
              </a:rPr>
              <a:t>相互独立的执行部件</a:t>
            </a:r>
            <a:r>
              <a:rPr lang="zh-CN" altLang="en-US" sz="2400" b="1" dirty="0">
                <a:latin typeface="楷体_GB2312" panose="02010609030101010101" pitchFamily="49" charset="-122"/>
                <a:ea typeface="楷体_GB2312" panose="02010609030101010101" pitchFamily="49" charset="-122"/>
              </a:rPr>
              <a:t>分别执行长指令中的一个操作，即相当于同时执行多条指令。</a:t>
            </a:r>
            <a:endParaRPr lang="en-US" altLang="zh-CN" sz="2400" b="1">
              <a:latin typeface="楷体_GB2312" panose="02010609030101010101" pitchFamily="49" charset="-122"/>
              <a:ea typeface="楷体_GB2312" panose="02010609030101010101" pitchFamily="49" charset="-122"/>
            </a:endParaRPr>
          </a:p>
          <a:p>
            <a:pPr eaLnBrk="0" hangingPunct="0">
              <a:lnSpc>
                <a:spcPts val="3600"/>
              </a:lnSpc>
              <a:spcBef>
                <a:spcPts val="1200"/>
              </a:spcBef>
            </a:pPr>
            <a:r>
              <a:rPr lang="en-US" altLang="zh-CN" sz="2400" b="1">
                <a:latin typeface="楷体_GB2312" panose="02010609030101010101" pitchFamily="49" charset="-122"/>
                <a:ea typeface="楷体_GB2312" panose="02010609030101010101" pitchFamily="49" charset="-122"/>
              </a:rPr>
              <a:t>  VLIW</a:t>
            </a:r>
            <a:r>
              <a:rPr lang="zh-CN" altLang="en-US" sz="2400" b="1" dirty="0">
                <a:latin typeface="楷体_GB2312" panose="02010609030101010101" pitchFamily="49" charset="-122"/>
                <a:ea typeface="楷体_GB2312" panose="02010609030101010101" pitchFamily="49" charset="-122"/>
              </a:rPr>
              <a:t>处理机能否成功，很大程度上取决于代码压缩的效率，其</a:t>
            </a:r>
            <a:r>
              <a:rPr lang="zh-CN" altLang="en-US" sz="2400" b="1" dirty="0">
                <a:solidFill>
                  <a:srgbClr val="0000CC"/>
                </a:solidFill>
                <a:latin typeface="楷体_GB2312" panose="02010609030101010101" pitchFamily="49" charset="-122"/>
                <a:ea typeface="楷体_GB2312" panose="02010609030101010101" pitchFamily="49" charset="-122"/>
              </a:rPr>
              <a:t>编译程序和体系结构</a:t>
            </a:r>
            <a:r>
              <a:rPr lang="zh-CN" altLang="en-US" sz="2400" b="1" dirty="0">
                <a:latin typeface="楷体_GB2312" panose="02010609030101010101" pitchFamily="49" charset="-122"/>
                <a:ea typeface="楷体_GB2312" panose="02010609030101010101" pitchFamily="49" charset="-122"/>
              </a:rPr>
              <a:t>的</a:t>
            </a:r>
            <a:endParaRPr lang="en-US" altLang="zh-CN" sz="2400" b="1">
              <a:latin typeface="楷体_GB2312" panose="02010609030101010101" pitchFamily="49" charset="-122"/>
              <a:ea typeface="楷体_GB2312" panose="02010609030101010101" pitchFamily="49" charset="-122"/>
            </a:endParaRPr>
          </a:p>
          <a:p>
            <a:pPr eaLnBrk="0" hangingPunct="0">
              <a:lnSpc>
                <a:spcPts val="3600"/>
              </a:lnSpc>
            </a:pPr>
            <a:r>
              <a:rPr lang="zh-CN" altLang="en-US" sz="2400" b="1" dirty="0">
                <a:latin typeface="楷体_GB2312" panose="02010609030101010101" pitchFamily="49" charset="-122"/>
                <a:ea typeface="楷体_GB2312" panose="02010609030101010101" pitchFamily="49" charset="-122"/>
              </a:rPr>
              <a:t>关系非常密切，缺乏对传</a:t>
            </a:r>
            <a:endParaRPr lang="en-US" altLang="zh-CN" sz="2400" b="1">
              <a:latin typeface="楷体_GB2312" panose="02010609030101010101" pitchFamily="49" charset="-122"/>
              <a:ea typeface="楷体_GB2312" panose="02010609030101010101" pitchFamily="49" charset="-122"/>
            </a:endParaRPr>
          </a:p>
          <a:p>
            <a:pPr eaLnBrk="0" hangingPunct="0">
              <a:lnSpc>
                <a:spcPts val="3600"/>
              </a:lnSpc>
            </a:pPr>
            <a:r>
              <a:rPr lang="zh-CN" altLang="en-US" sz="2400" b="1" dirty="0">
                <a:latin typeface="楷体_GB2312" panose="02010609030101010101" pitchFamily="49" charset="-122"/>
                <a:ea typeface="楷体_GB2312" panose="02010609030101010101" pitchFamily="49" charset="-122"/>
              </a:rPr>
              <a:t>统软件和硬件的兼容，因</a:t>
            </a:r>
            <a:endParaRPr lang="en-US" altLang="zh-CN" sz="2400" b="1">
              <a:latin typeface="楷体_GB2312" panose="02010609030101010101" pitchFamily="49" charset="-122"/>
              <a:ea typeface="楷体_GB2312" panose="02010609030101010101" pitchFamily="49" charset="-122"/>
            </a:endParaRPr>
          </a:p>
          <a:p>
            <a:pPr eaLnBrk="0" hangingPunct="0">
              <a:lnSpc>
                <a:spcPts val="3600"/>
              </a:lnSpc>
            </a:pPr>
            <a:r>
              <a:rPr lang="zh-CN" altLang="en-US" sz="2400" b="1" dirty="0">
                <a:latin typeface="楷体_GB2312" panose="02010609030101010101" pitchFamily="49" charset="-122"/>
                <a:ea typeface="楷体_GB2312" panose="02010609030101010101" pitchFamily="49" charset="-122"/>
              </a:rPr>
              <a:t>而不大适用一般应用领域。 </a:t>
            </a:r>
          </a:p>
        </p:txBody>
      </p:sp>
      <p:sp>
        <p:nvSpPr>
          <p:cNvPr id="49158" name="标题 3"/>
          <p:cNvSpPr>
            <a:spLocks noGrp="1"/>
          </p:cNvSpPr>
          <p:nvPr>
            <p:ph type="dt" sz="half" idx="10"/>
          </p:nvPr>
        </p:nvSpPr>
        <p:spPr>
          <a:xfrm>
            <a:off x="457200" y="0"/>
            <a:ext cx="8486775" cy="727075"/>
          </a:xfrm>
        </p:spPr>
        <p:txBody>
          <a:bodyPr vert="horz" wrap="square" lIns="91440" tIns="45720" rIns="91440" bIns="45720" anchor="ctr"/>
          <a:lstStyle/>
          <a:p>
            <a:pPr algn="ctr"/>
            <a:r>
              <a:rPr lang="en-US" altLang="zh-CN" sz="3200">
                <a:latin typeface="Comic Sans MS" panose="030F0702030302020204" pitchFamily="66" charset="0"/>
                <a:ea typeface="隶书" panose="02010509060101010101" pitchFamily="49" charset="-122"/>
              </a:rPr>
              <a:t>VLIW</a:t>
            </a:r>
            <a:r>
              <a:rPr lang="zh-CN" altLang="en-US" sz="3200" dirty="0">
                <a:latin typeface="Comic Sans MS" panose="030F0702030302020204" pitchFamily="66" charset="0"/>
                <a:ea typeface="隶书" panose="02010509060101010101" pitchFamily="49" charset="-122"/>
              </a:rPr>
              <a:t>处理机</a:t>
            </a:r>
          </a:p>
        </p:txBody>
      </p:sp>
      <p:sp>
        <p:nvSpPr>
          <p:cNvPr id="49159"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dirty="0">
                <a:solidFill>
                  <a:srgbClr val="CDFFCD"/>
                </a:solidFill>
                <a:latin typeface="Arial" panose="020B0604020202020204" pitchFamily="34" charset="0"/>
                <a:ea typeface="隶书" panose="02010509060101010101" pitchFamily="49" charset="-122"/>
              </a:rPr>
              <a:t>2025-3-14</a:t>
            </a:fld>
            <a:endParaRPr lang="zh-CN" altLang="en-US" sz="1600" dirty="0">
              <a:solidFill>
                <a:srgbClr val="CDFFCD"/>
              </a:solidFill>
              <a:latin typeface="Arial" panose="020B0604020202020204" pitchFamily="34" charset="0"/>
              <a:ea typeface="隶书" panose="02010509060101010101" pitchFamily="49" charset="-122"/>
            </a:endParaRPr>
          </a:p>
        </p:txBody>
      </p:sp>
      <p:pic>
        <p:nvPicPr>
          <p:cNvPr id="108546" name="Picture 2" descr="2t27"/>
          <p:cNvPicPr>
            <a:picLocks noChangeAspect="1"/>
          </p:cNvPicPr>
          <p:nvPr/>
        </p:nvPicPr>
        <p:blipFill>
          <a:blip r:embed="rId3"/>
          <a:stretch>
            <a:fillRect/>
          </a:stretch>
        </p:blipFill>
        <p:spPr>
          <a:xfrm>
            <a:off x="4000500" y="4267200"/>
            <a:ext cx="5143500" cy="2057400"/>
          </a:xfrm>
          <a:prstGeom prst="rect">
            <a:avLst/>
          </a:prstGeom>
          <a:noFill/>
          <a:ln w="9525">
            <a:noFill/>
          </a:ln>
        </p:spPr>
      </p:pic>
      <p:sp>
        <p:nvSpPr>
          <p:cNvPr id="7" name="左箭头 6">
            <a:hlinkClick r:id="rId4" action="ppaction://hlinksldjump"/>
          </p:cNvPr>
          <p:cNvSpPr/>
          <p:nvPr/>
        </p:nvSpPr>
        <p:spPr>
          <a:xfrm>
            <a:off x="8692630" y="6433090"/>
            <a:ext cx="442310"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4209">
                                            <p:txEl>
                                              <p:pRg st="0" end="0"/>
                                            </p:txEl>
                                          </p:spTgt>
                                        </p:tgtEl>
                                        <p:attrNameLst>
                                          <p:attrName>style.visibility</p:attrName>
                                        </p:attrNameLst>
                                      </p:cBhvr>
                                      <p:to>
                                        <p:strVal val="visible"/>
                                      </p:to>
                                    </p:set>
                                    <p:animEffect transition="in" filter="dissolve">
                                      <p:cBhvr>
                                        <p:cTn id="7" dur="500"/>
                                        <p:tgtEl>
                                          <p:spTgt spid="942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4209">
                                            <p:txEl>
                                              <p:pRg st="1" end="1"/>
                                            </p:txEl>
                                          </p:spTgt>
                                        </p:tgtEl>
                                        <p:attrNameLst>
                                          <p:attrName>style.visibility</p:attrName>
                                        </p:attrNameLst>
                                      </p:cBhvr>
                                      <p:to>
                                        <p:strVal val="visible"/>
                                      </p:to>
                                    </p:set>
                                    <p:animEffect transition="in" filter="dissolve">
                                      <p:cBhvr>
                                        <p:cTn id="12" dur="500"/>
                                        <p:tgtEl>
                                          <p:spTgt spid="942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4209">
                                            <p:txEl>
                                              <p:pRg st="2" end="2"/>
                                            </p:txEl>
                                          </p:spTgt>
                                        </p:tgtEl>
                                        <p:attrNameLst>
                                          <p:attrName>style.visibility</p:attrName>
                                        </p:attrNameLst>
                                      </p:cBhvr>
                                      <p:to>
                                        <p:strVal val="visible"/>
                                      </p:to>
                                    </p:set>
                                    <p:animEffect transition="in" filter="dissolve">
                                      <p:cBhvr>
                                        <p:cTn id="17" dur="500"/>
                                        <p:tgtEl>
                                          <p:spTgt spid="942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4209">
                                            <p:txEl>
                                              <p:pRg st="3" end="3"/>
                                            </p:txEl>
                                          </p:spTgt>
                                        </p:tgtEl>
                                        <p:attrNameLst>
                                          <p:attrName>style.visibility</p:attrName>
                                        </p:attrNameLst>
                                      </p:cBhvr>
                                      <p:to>
                                        <p:strVal val="visible"/>
                                      </p:to>
                                    </p:set>
                                    <p:animEffect transition="in" filter="dissolve">
                                      <p:cBhvr>
                                        <p:cTn id="22" dur="500"/>
                                        <p:tgtEl>
                                          <p:spTgt spid="942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4209">
                                            <p:txEl>
                                              <p:pRg st="4" end="4"/>
                                            </p:txEl>
                                          </p:spTgt>
                                        </p:tgtEl>
                                        <p:attrNameLst>
                                          <p:attrName>style.visibility</p:attrName>
                                        </p:attrNameLst>
                                      </p:cBhvr>
                                      <p:to>
                                        <p:strVal val="visible"/>
                                      </p:to>
                                    </p:set>
                                    <p:animEffect transition="in" filter="dissolve">
                                      <p:cBhvr>
                                        <p:cTn id="27" dur="500"/>
                                        <p:tgtEl>
                                          <p:spTgt spid="942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8546"/>
                                        </p:tgtEl>
                                        <p:attrNameLst>
                                          <p:attrName>style.visibility</p:attrName>
                                        </p:attrNameLst>
                                      </p:cBhvr>
                                      <p:to>
                                        <p:strVal val="visible"/>
                                      </p:to>
                                    </p:set>
                                    <p:animEffect transition="in" filter="dissolve">
                                      <p:cBhvr>
                                        <p:cTn id="32" dur="500"/>
                                        <p:tgtEl>
                                          <p:spTgt spid="10854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dt" sz="half" idx="10"/>
          </p:nvPr>
        </p:nvSpPr>
        <p:spPr>
          <a:xfrm>
            <a:off x="533400" y="0"/>
            <a:ext cx="8229600" cy="762000"/>
          </a:xfrm>
        </p:spPr>
        <p:txBody>
          <a:bodyPr vert="horz" wrap="square" lIns="91440" tIns="45720" rIns="91440" bIns="45720" anchor="ctr"/>
          <a:lstStyle/>
          <a:p>
            <a:pPr algn="ctr" eaLnBrk="1" hangingPunct="1"/>
            <a:r>
              <a:rPr lang="zh-CN" altLang="en-US" sz="3000" dirty="0">
                <a:solidFill>
                  <a:srgbClr val="000000"/>
                </a:solidFill>
                <a:latin typeface="Comic Sans MS" panose="030F0702030302020204" pitchFamily="66" charset="0"/>
                <a:ea typeface="隶书" panose="02010509060101010101" pitchFamily="49" charset="-122"/>
              </a:rPr>
              <a:t>计算机的体系结构</a:t>
            </a:r>
          </a:p>
        </p:txBody>
      </p:sp>
      <p:pic>
        <p:nvPicPr>
          <p:cNvPr id="12291" name="Picture 3" descr="2t1"/>
          <p:cNvPicPr>
            <a:picLocks noChangeAspect="1"/>
          </p:cNvPicPr>
          <p:nvPr/>
        </p:nvPicPr>
        <p:blipFill>
          <a:blip r:embed="rId3">
            <a:clrChange>
              <a:clrFrom>
                <a:srgbClr val="FFFFFF"/>
              </a:clrFrom>
              <a:clrTo>
                <a:srgbClr val="FFFFFF">
                  <a:alpha val="0"/>
                </a:srgbClr>
              </a:clrTo>
            </a:clrChange>
          </a:blip>
          <a:stretch>
            <a:fillRect/>
          </a:stretch>
        </p:blipFill>
        <p:spPr>
          <a:xfrm>
            <a:off x="762000" y="833120"/>
            <a:ext cx="8001000" cy="2051050"/>
          </a:xfrm>
          <a:prstGeom prst="rect">
            <a:avLst/>
          </a:prstGeom>
          <a:noFill/>
          <a:ln w="9525">
            <a:noFill/>
          </a:ln>
        </p:spPr>
      </p:pic>
      <p:sp>
        <p:nvSpPr>
          <p:cNvPr id="12292" name="Rectangle 4"/>
          <p:cNvSpPr/>
          <p:nvPr/>
        </p:nvSpPr>
        <p:spPr>
          <a:xfrm>
            <a:off x="311785" y="3248978"/>
            <a:ext cx="8749665" cy="3014980"/>
          </a:xfrm>
          <a:prstGeom prst="rect">
            <a:avLst/>
          </a:prstGeom>
          <a:noFill/>
          <a:ln w="9525">
            <a:noFill/>
          </a:ln>
        </p:spPr>
        <p:txBody>
          <a:bodyPr wrap="square" anchor="ctr">
            <a:spAutoFit/>
          </a:bodyPr>
          <a:lstStyle/>
          <a:p>
            <a:pPr eaLnBrk="0" hangingPunct="0">
              <a:lnSpc>
                <a:spcPts val="3600"/>
              </a:lnSpc>
              <a:spcBef>
                <a:spcPts val="600"/>
              </a:spcBef>
            </a:pPr>
            <a:r>
              <a:rPr lang="en-US" altLang="zh-CN" sz="2000" b="1">
                <a:solidFill>
                  <a:srgbClr val="000099"/>
                </a:solidFill>
                <a:latin typeface="Comic Sans MS" panose="030F0702030302020204" pitchFamily="66" charset="0"/>
                <a:ea typeface="黑体" panose="02010609060101010101" pitchFamily="2" charset="-122"/>
              </a:rPr>
              <a:t>   </a:t>
            </a:r>
            <a:r>
              <a:rPr lang="en-US" altLang="zh-CN" sz="2000" b="1">
                <a:solidFill>
                  <a:srgbClr val="FF0000"/>
                </a:solidFill>
                <a:latin typeface="Comic Sans MS" panose="030F0702030302020204" pitchFamily="66" charset="0"/>
                <a:ea typeface="黑体" panose="02010609060101010101" pitchFamily="2" charset="-122"/>
              </a:rPr>
              <a:t>1946</a:t>
            </a:r>
            <a:r>
              <a:rPr lang="zh-CN" altLang="en-US" sz="2000" b="1" dirty="0">
                <a:solidFill>
                  <a:srgbClr val="FF0000"/>
                </a:solidFill>
                <a:latin typeface="Comic Sans MS" panose="030F0702030302020204" pitchFamily="66" charset="0"/>
                <a:ea typeface="黑体" panose="02010609060101010101" pitchFamily="2" charset="-122"/>
              </a:rPr>
              <a:t>年</a:t>
            </a:r>
            <a:r>
              <a:rPr lang="zh-CN" altLang="en-US" sz="2000" b="1" dirty="0">
                <a:latin typeface="Comic Sans MS" panose="030F0702030302020204" pitchFamily="66" charset="0"/>
                <a:ea typeface="华文宋体" panose="02010600040101010101" pitchFamily="2" charset="-122"/>
              </a:rPr>
              <a:t>，美国宾夕法尼亚大学莫尔学院的物理学博士</a:t>
            </a:r>
            <a:r>
              <a:rPr lang="en-US" altLang="zh-CN" sz="2000" b="1" err="1">
                <a:latin typeface="Comic Sans MS" panose="030F0702030302020204" pitchFamily="66" charset="0"/>
                <a:ea typeface="华文宋体" panose="02010600040101010101" pitchFamily="2" charset="-122"/>
              </a:rPr>
              <a:t>Mauchley</a:t>
            </a:r>
            <a:r>
              <a:rPr lang="zh-CN" altLang="en-US" sz="2000" b="1" dirty="0">
                <a:latin typeface="Comic Sans MS" panose="030F0702030302020204" pitchFamily="66" charset="0"/>
                <a:ea typeface="华文宋体" panose="02010600040101010101" pitchFamily="2" charset="-122"/>
              </a:rPr>
              <a:t>和电气工程师</a:t>
            </a:r>
            <a:r>
              <a:rPr lang="en-US" altLang="zh-CN" sz="2000" b="1">
                <a:latin typeface="Comic Sans MS" panose="030F0702030302020204" pitchFamily="66" charset="0"/>
                <a:ea typeface="华文宋体" panose="02010600040101010101" pitchFamily="2" charset="-122"/>
              </a:rPr>
              <a:t>Eckert</a:t>
            </a:r>
            <a:r>
              <a:rPr lang="zh-CN" altLang="en-US" sz="2000" b="1" dirty="0">
                <a:latin typeface="Comic Sans MS" panose="030F0702030302020204" pitchFamily="66" charset="0"/>
                <a:ea typeface="华文宋体" panose="02010600040101010101" pitchFamily="2" charset="-122"/>
              </a:rPr>
              <a:t>领导的小组研制成功世界上第一台数字式电子计算机</a:t>
            </a:r>
            <a:r>
              <a:rPr lang="en-US" altLang="zh-CN" sz="2000" b="1">
                <a:latin typeface="Comic Sans MS" panose="030F0702030302020204" pitchFamily="66" charset="0"/>
                <a:ea typeface="黑体" panose="02010609060101010101" pitchFamily="2" charset="-122"/>
              </a:rPr>
              <a:t>ENIAC</a:t>
            </a:r>
            <a:r>
              <a:rPr lang="en-US" altLang="zh-CN" sz="2000" b="1">
                <a:latin typeface="Comic Sans MS" panose="030F0702030302020204" pitchFamily="66" charset="0"/>
                <a:ea typeface="华文宋体" panose="02010600040101010101" pitchFamily="2" charset="-122"/>
              </a:rPr>
              <a:t> </a:t>
            </a:r>
            <a:endParaRPr lang="zh-CN" altLang="en-US" sz="2000" b="1" dirty="0">
              <a:latin typeface="Comic Sans MS" panose="030F0702030302020204" pitchFamily="66" charset="0"/>
              <a:ea typeface="华文宋体" panose="02010600040101010101" pitchFamily="2" charset="-122"/>
            </a:endParaRPr>
          </a:p>
          <a:p>
            <a:pPr eaLnBrk="0" hangingPunct="0">
              <a:lnSpc>
                <a:spcPts val="3600"/>
              </a:lnSpc>
              <a:spcBef>
                <a:spcPts val="600"/>
              </a:spcBef>
            </a:pPr>
            <a:r>
              <a:rPr lang="zh-CN" altLang="en-US" sz="2000" b="1" dirty="0">
                <a:latin typeface="Comic Sans MS" panose="030F0702030302020204" pitchFamily="66" charset="0"/>
                <a:ea typeface="华文宋体" panose="02010600040101010101" pitchFamily="2" charset="-122"/>
              </a:rPr>
              <a:t>     著名的美籍匈牙利数学家</a:t>
            </a:r>
            <a:r>
              <a:rPr lang="en-US" altLang="zh-CN" sz="2000" b="1">
                <a:solidFill>
                  <a:srgbClr val="FF0000"/>
                </a:solidFill>
                <a:latin typeface="Comic Sans MS" panose="030F0702030302020204" pitchFamily="66" charset="0"/>
                <a:ea typeface="华文宋体" panose="02010600040101010101" pitchFamily="2" charset="-122"/>
              </a:rPr>
              <a:t>Von Neumann</a:t>
            </a:r>
            <a:r>
              <a:rPr lang="zh-CN" altLang="en-US" sz="2000" b="1" dirty="0">
                <a:latin typeface="Comic Sans MS" panose="030F0702030302020204" pitchFamily="66" charset="0"/>
                <a:ea typeface="华文宋体" panose="02010600040101010101" pitchFamily="2" charset="-122"/>
              </a:rPr>
              <a:t>参加了为改进</a:t>
            </a:r>
            <a:r>
              <a:rPr lang="en-US" altLang="zh-CN" sz="2000" b="1">
                <a:latin typeface="Comic Sans MS" panose="030F0702030302020204" pitchFamily="66" charset="0"/>
                <a:ea typeface="华文宋体" panose="02010600040101010101" pitchFamily="2" charset="-122"/>
              </a:rPr>
              <a:t>ENIAC</a:t>
            </a:r>
            <a:r>
              <a:rPr lang="zh-CN" altLang="en-US" sz="2000" b="1" dirty="0">
                <a:latin typeface="Comic Sans MS" panose="030F0702030302020204" pitchFamily="66" charset="0"/>
                <a:ea typeface="华文宋体" panose="02010600040101010101" pitchFamily="2" charset="-122"/>
              </a:rPr>
              <a:t>而举行的一系列专家会议，研究了新型计算机的体系结构。</a:t>
            </a:r>
          </a:p>
          <a:p>
            <a:pPr eaLnBrk="0" hangingPunct="0">
              <a:lnSpc>
                <a:spcPts val="3600"/>
              </a:lnSpc>
              <a:spcBef>
                <a:spcPts val="600"/>
              </a:spcBef>
            </a:pPr>
            <a:r>
              <a:rPr lang="en-US" altLang="zh-CN" sz="2000" b="1">
                <a:solidFill>
                  <a:srgbClr val="000099"/>
                </a:solidFill>
                <a:latin typeface="Comic Sans MS" panose="030F0702030302020204" pitchFamily="66" charset="0"/>
                <a:ea typeface="黑体" panose="02010609060101010101" pitchFamily="2" charset="-122"/>
              </a:rPr>
              <a:t>   </a:t>
            </a:r>
            <a:r>
              <a:rPr lang="en-US" altLang="zh-CN" sz="2000" b="1">
                <a:solidFill>
                  <a:srgbClr val="FF0000"/>
                </a:solidFill>
                <a:latin typeface="Comic Sans MS" panose="030F0702030302020204" pitchFamily="66" charset="0"/>
                <a:ea typeface="黑体" panose="02010609060101010101" pitchFamily="2" charset="-122"/>
              </a:rPr>
              <a:t>1949</a:t>
            </a:r>
            <a:r>
              <a:rPr lang="zh-CN" altLang="en-US" sz="2000" b="1" dirty="0">
                <a:solidFill>
                  <a:srgbClr val="FF0000"/>
                </a:solidFill>
                <a:latin typeface="Comic Sans MS" panose="030F0702030302020204" pitchFamily="66" charset="0"/>
                <a:ea typeface="黑体" panose="02010609060101010101" pitchFamily="2" charset="-122"/>
              </a:rPr>
              <a:t>年</a:t>
            </a:r>
            <a:r>
              <a:rPr lang="zh-CN" altLang="en-US" sz="2000" b="1" dirty="0">
                <a:latin typeface="Comic Sans MS" panose="030F0702030302020204" pitchFamily="66" charset="0"/>
                <a:ea typeface="华文宋体" panose="02010600040101010101" pitchFamily="2" charset="-122"/>
              </a:rPr>
              <a:t>，英国剑桥大学的威尔克斯等人在</a:t>
            </a:r>
            <a:r>
              <a:rPr lang="en-US" altLang="zh-CN" sz="2000" b="1">
                <a:solidFill>
                  <a:srgbClr val="FF0000"/>
                </a:solidFill>
                <a:latin typeface="Comic Sans MS" panose="030F0702030302020204" pitchFamily="66" charset="0"/>
                <a:ea typeface="黑体" panose="02010609060101010101" pitchFamily="2" charset="-122"/>
              </a:rPr>
              <a:t>EDSAC</a:t>
            </a:r>
            <a:r>
              <a:rPr lang="en-US" altLang="zh-CN" sz="2000" b="1">
                <a:solidFill>
                  <a:srgbClr val="FF0000"/>
                </a:solidFill>
                <a:latin typeface="Comic Sans MS" panose="030F0702030302020204" pitchFamily="66" charset="0"/>
                <a:ea typeface="华文宋体" panose="02010600040101010101" pitchFamily="2" charset="-122"/>
              </a:rPr>
              <a:t> </a:t>
            </a:r>
            <a:r>
              <a:rPr lang="zh-CN" altLang="en-US" sz="2000" b="1" dirty="0">
                <a:latin typeface="Comic Sans MS" panose="030F0702030302020204" pitchFamily="66" charset="0"/>
                <a:ea typeface="华文宋体" panose="02010600040101010101" pitchFamily="2" charset="-122"/>
              </a:rPr>
              <a:t>机上实现了冯</a:t>
            </a:r>
            <a:r>
              <a:rPr lang="en-US" altLang="zh-CN" sz="2000" b="1">
                <a:latin typeface="Comic Sans MS" panose="030F0702030302020204" pitchFamily="66" charset="0"/>
                <a:ea typeface="华文宋体" panose="02010600040101010101" pitchFamily="2" charset="-122"/>
              </a:rPr>
              <a:t>·</a:t>
            </a:r>
            <a:r>
              <a:rPr lang="zh-CN" altLang="en-US" sz="2000" b="1" dirty="0">
                <a:latin typeface="Comic Sans MS" panose="030F0702030302020204" pitchFamily="66" charset="0"/>
                <a:ea typeface="华文宋体" panose="02010600040101010101" pitchFamily="2" charset="-122"/>
              </a:rPr>
              <a:t>诺依曼模式。  直至今天冯</a:t>
            </a:r>
            <a:r>
              <a:rPr lang="en-US" altLang="zh-CN" sz="2000" b="1">
                <a:latin typeface="Comic Sans MS" panose="030F0702030302020204" pitchFamily="66" charset="0"/>
                <a:ea typeface="华文宋体" panose="02010600040101010101" pitchFamily="2" charset="-122"/>
              </a:rPr>
              <a:t>·</a:t>
            </a:r>
            <a:r>
              <a:rPr lang="zh-CN" altLang="en-US" sz="2000" b="1" dirty="0">
                <a:latin typeface="Comic Sans MS" panose="030F0702030302020204" pitchFamily="66" charset="0"/>
                <a:ea typeface="华文宋体" panose="02010600040101010101" pitchFamily="2" charset="-122"/>
              </a:rPr>
              <a:t>诺依曼体系结构依然是绝大多数数字计算机的基础。</a:t>
            </a:r>
          </a:p>
        </p:txBody>
      </p:sp>
      <p:sp>
        <p:nvSpPr>
          <p:cNvPr id="5"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6"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6</a:t>
            </a:fld>
            <a:endParaRPr lang="zh-CN" altLang="en-US" sz="1200" b="1" dirty="0">
              <a:solidFill>
                <a:srgbClr val="7F7F7F"/>
              </a:solidFill>
              <a:latin typeface="Comic Sans MS" panose="030F0702030302020204" pitchFamily="66" charset="0"/>
            </a:endParaRPr>
          </a:p>
        </p:txBody>
      </p:sp>
      <p:sp>
        <p:nvSpPr>
          <p:cNvPr id="7"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
        <p:nvSpPr>
          <p:cNvPr id="2" name="文本框 1"/>
          <p:cNvSpPr txBox="1"/>
          <p:nvPr/>
        </p:nvSpPr>
        <p:spPr>
          <a:xfrm>
            <a:off x="3048635" y="2446020"/>
            <a:ext cx="1174115" cy="306705"/>
          </a:xfrm>
          <a:prstGeom prst="rect">
            <a:avLst/>
          </a:prstGeom>
          <a:noFill/>
        </p:spPr>
        <p:txBody>
          <a:bodyPr wrap="square" rtlCol="0">
            <a:spAutoFit/>
          </a:bodyPr>
          <a:lstStyle/>
          <a:p>
            <a:r>
              <a:rPr lang="zh-CN" altLang="en-US" sz="1400" i="1"/>
              <a:t>控制信息</a:t>
            </a:r>
          </a:p>
        </p:txBody>
      </p:sp>
      <p:sp>
        <p:nvSpPr>
          <p:cNvPr id="3" name="文本框 2"/>
          <p:cNvSpPr txBox="1"/>
          <p:nvPr/>
        </p:nvSpPr>
        <p:spPr>
          <a:xfrm>
            <a:off x="5900420" y="1054100"/>
            <a:ext cx="1174115" cy="306705"/>
          </a:xfrm>
          <a:prstGeom prst="rect">
            <a:avLst/>
          </a:prstGeom>
          <a:noFill/>
        </p:spPr>
        <p:txBody>
          <a:bodyPr wrap="square" rtlCol="0">
            <a:spAutoFit/>
          </a:bodyPr>
          <a:lstStyle/>
          <a:p>
            <a:r>
              <a:rPr lang="zh-CN" altLang="en-US" sz="1400" i="1"/>
              <a:t>数据信息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animEffect transition="in" filter="dissolve">
                                      <p:cBhvr>
                                        <p:cTn id="7" dur="1000"/>
                                        <p:tgtEl>
                                          <p:spTgt spid="12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292">
                                            <p:txEl>
                                              <p:pRg st="1" end="1"/>
                                            </p:txEl>
                                          </p:spTgt>
                                        </p:tgtEl>
                                        <p:attrNameLst>
                                          <p:attrName>style.visibility</p:attrName>
                                        </p:attrNameLst>
                                      </p:cBhvr>
                                      <p:to>
                                        <p:strVal val="visible"/>
                                      </p:to>
                                    </p:set>
                                    <p:animEffect transition="in" filter="dissolve">
                                      <p:cBhvr>
                                        <p:cTn id="12" dur="1000"/>
                                        <p:tgtEl>
                                          <p:spTgt spid="12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292">
                                            <p:txEl>
                                              <p:pRg st="2" end="2"/>
                                            </p:txEl>
                                          </p:spTgt>
                                        </p:tgtEl>
                                        <p:attrNameLst>
                                          <p:attrName>style.visibility</p:attrName>
                                        </p:attrNameLst>
                                      </p:cBhvr>
                                      <p:to>
                                        <p:strVal val="visible"/>
                                      </p:to>
                                    </p:set>
                                    <p:animEffect transition="in" filter="dissolve">
                                      <p:cBhvr>
                                        <p:cTn id="17" dur="1000"/>
                                        <p:tgtEl>
                                          <p:spTgt spid="12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291"/>
                                        </p:tgtEl>
                                        <p:attrNameLst>
                                          <p:attrName>style.visibility</p:attrName>
                                        </p:attrNameLst>
                                      </p:cBhvr>
                                      <p:to>
                                        <p:strVal val="visible"/>
                                      </p:to>
                                    </p:set>
                                    <p:animEffect transition="in" filter="dissolve">
                                      <p:cBhvr>
                                        <p:cTn id="22" dur="1000"/>
                                        <p:tgtEl>
                                          <p:spTgt spid="122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uild="p"/>
      <p:bldP spid="2"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7"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60</a:t>
            </a:fld>
            <a:endParaRPr lang="zh-CN" altLang="en-US" sz="1200" b="1" dirty="0">
              <a:solidFill>
                <a:srgbClr val="7F7F7F"/>
              </a:solidFill>
              <a:latin typeface="Comic Sans MS" panose="030F0702030302020204" pitchFamily="66" charset="0"/>
            </a:endParaRPr>
          </a:p>
        </p:txBody>
      </p:sp>
      <p:sp>
        <p:nvSpPr>
          <p:cNvPr id="8"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
        <p:nvSpPr>
          <p:cNvPr id="50181" name="标题 1"/>
          <p:cNvSpPr>
            <a:spLocks noGrp="1"/>
          </p:cNvSpPr>
          <p:nvPr>
            <p:ph type="dt" sz="half" idx="10"/>
          </p:nvPr>
        </p:nvSpPr>
        <p:spPr>
          <a:xfrm>
            <a:off x="533400" y="76200"/>
            <a:ext cx="8486775" cy="496888"/>
          </a:xfrm>
        </p:spPr>
        <p:txBody>
          <a:bodyPr vert="horz" wrap="square" lIns="91440" tIns="45720" rIns="91440" bIns="45720" anchor="ctr"/>
          <a:lstStyle/>
          <a:p>
            <a:pPr algn="ctr"/>
            <a:r>
              <a:rPr lang="en-US" altLang="zh-CN" sz="3200" err="1">
                <a:solidFill>
                  <a:srgbClr val="000000"/>
                </a:solidFill>
                <a:latin typeface="Comic Sans MS" panose="030F0702030302020204" pitchFamily="66" charset="0"/>
                <a:ea typeface="隶书" panose="02010509060101010101" pitchFamily="49" charset="-122"/>
              </a:rPr>
              <a:t>多机并行系统</a:t>
            </a:r>
          </a:p>
        </p:txBody>
      </p:sp>
      <p:pic>
        <p:nvPicPr>
          <p:cNvPr id="50182" name="Picture 2"/>
          <p:cNvPicPr>
            <a:picLocks noChangeAspect="1"/>
          </p:cNvPicPr>
          <p:nvPr/>
        </p:nvPicPr>
        <p:blipFill>
          <a:blip r:embed="rId3">
            <a:lum bright="-12000" contrast="54000"/>
          </a:blip>
          <a:srcRect l="3520" r="1186"/>
          <a:stretch>
            <a:fillRect/>
          </a:stretch>
        </p:blipFill>
        <p:spPr>
          <a:xfrm>
            <a:off x="533400" y="4191000"/>
            <a:ext cx="4114800" cy="2390775"/>
          </a:xfrm>
          <a:prstGeom prst="rect">
            <a:avLst/>
          </a:prstGeom>
          <a:noFill/>
          <a:ln w="19050" cap="flat" cmpd="sng">
            <a:solidFill>
              <a:srgbClr val="00FFFF"/>
            </a:solidFill>
            <a:prstDash val="dash"/>
            <a:miter/>
            <a:headEnd type="none" w="med" len="med"/>
            <a:tailEnd type="none" w="med" len="med"/>
          </a:ln>
        </p:spPr>
      </p:pic>
      <p:pic>
        <p:nvPicPr>
          <p:cNvPr id="50183" name="Picture 3"/>
          <p:cNvPicPr>
            <a:picLocks noChangeAspect="1"/>
          </p:cNvPicPr>
          <p:nvPr/>
        </p:nvPicPr>
        <p:blipFill>
          <a:blip r:embed="rId4">
            <a:lum bright="-6000" contrast="54000"/>
          </a:blip>
          <a:srcRect l="3860" r="4364"/>
          <a:stretch>
            <a:fillRect/>
          </a:stretch>
        </p:blipFill>
        <p:spPr>
          <a:xfrm>
            <a:off x="5259388" y="4191000"/>
            <a:ext cx="3656012" cy="2328863"/>
          </a:xfrm>
          <a:prstGeom prst="rect">
            <a:avLst/>
          </a:prstGeom>
          <a:noFill/>
          <a:ln w="19050" cap="flat" cmpd="sng">
            <a:solidFill>
              <a:srgbClr val="00FFFF"/>
            </a:solidFill>
            <a:prstDash val="dash"/>
            <a:miter/>
            <a:headEnd type="none" w="med" len="med"/>
            <a:tailEnd type="none" w="med" len="med"/>
          </a:ln>
        </p:spPr>
      </p:pic>
      <p:sp>
        <p:nvSpPr>
          <p:cNvPr id="30726" name="Rectangle 4"/>
          <p:cNvSpPr/>
          <p:nvPr/>
        </p:nvSpPr>
        <p:spPr>
          <a:xfrm>
            <a:off x="381000" y="685800"/>
            <a:ext cx="8686800" cy="3241675"/>
          </a:xfrm>
          <a:prstGeom prst="rect">
            <a:avLst/>
          </a:prstGeom>
          <a:noFill/>
          <a:ln w="9525">
            <a:noFill/>
          </a:ln>
        </p:spPr>
        <p:txBody>
          <a:bodyPr anchor="ctr">
            <a:spAutoFit/>
          </a:bodyPr>
          <a:lstStyle/>
          <a:p>
            <a:pPr indent="266700" eaLnBrk="0" hangingPunct="0">
              <a:lnSpc>
                <a:spcPts val="2300"/>
              </a:lnSpc>
              <a:spcBef>
                <a:spcPts val="600"/>
              </a:spcBef>
            </a:pPr>
            <a:r>
              <a:rPr lang="zh-CN" altLang="en-US" sz="2000" b="1" dirty="0">
                <a:solidFill>
                  <a:srgbClr val="0000CC"/>
                </a:solidFill>
                <a:latin typeface="楷体_GB2312" panose="02010609030101010101" pitchFamily="49" charset="-122"/>
                <a:ea typeface="楷体_GB2312" panose="02010609030101010101" pitchFamily="49" charset="-122"/>
              </a:rPr>
              <a:t>大规模并行处理机（</a:t>
            </a:r>
            <a:r>
              <a:rPr lang="en-US" altLang="zh-CN" sz="2000" b="1">
                <a:solidFill>
                  <a:srgbClr val="0000CC"/>
                </a:solidFill>
                <a:latin typeface="楷体_GB2312" panose="02010609030101010101" pitchFamily="49" charset="-122"/>
                <a:ea typeface="楷体_GB2312" panose="02010609030101010101" pitchFamily="49" charset="-122"/>
              </a:rPr>
              <a:t>MPP</a:t>
            </a:r>
            <a:r>
              <a:rPr lang="zh-CN" altLang="en-US" sz="2000" b="1" dirty="0">
                <a:solidFill>
                  <a:srgbClr val="0000CC"/>
                </a:solidFill>
                <a:latin typeface="楷体_GB2312" panose="02010609030101010101" pitchFamily="49" charset="-122"/>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是一种价格昂贵的超级计算机，它由许多</a:t>
            </a:r>
            <a:r>
              <a:rPr lang="en-US" altLang="zh-CN" sz="2000" b="1">
                <a:latin typeface="楷体_GB2312" panose="02010609030101010101" pitchFamily="49" charset="-122"/>
                <a:ea typeface="楷体_GB2312" panose="02010609030101010101" pitchFamily="49" charset="-122"/>
              </a:rPr>
              <a:t>CPU</a:t>
            </a:r>
            <a:r>
              <a:rPr lang="zh-CN" altLang="en-US" sz="2000" b="1" dirty="0">
                <a:latin typeface="楷体_GB2312" panose="02010609030101010101" pitchFamily="49" charset="-122"/>
                <a:ea typeface="楷体_GB2312" panose="02010609030101010101" pitchFamily="49" charset="-122"/>
              </a:rPr>
              <a:t>通过高速专用互联网络连接。</a:t>
            </a:r>
          </a:p>
          <a:p>
            <a:pPr indent="266700" eaLnBrk="0" hangingPunct="0">
              <a:lnSpc>
                <a:spcPts val="2300"/>
              </a:lnSpc>
              <a:spcBef>
                <a:spcPts val="600"/>
              </a:spcBef>
            </a:pPr>
            <a:r>
              <a:rPr lang="zh-CN" altLang="en-US" sz="2000" b="1" dirty="0">
                <a:solidFill>
                  <a:srgbClr val="0000CC"/>
                </a:solidFill>
                <a:latin typeface="楷体_GB2312" panose="02010609030101010101" pitchFamily="49" charset="-122"/>
                <a:ea typeface="楷体_GB2312" panose="02010609030101010101" pitchFamily="49" charset="-122"/>
              </a:rPr>
              <a:t>机群（</a:t>
            </a:r>
            <a:r>
              <a:rPr lang="en-US" altLang="zh-CN" sz="2000" b="1">
                <a:solidFill>
                  <a:srgbClr val="0000CC"/>
                </a:solidFill>
                <a:latin typeface="楷体_GB2312" panose="02010609030101010101" pitchFamily="49" charset="-122"/>
                <a:ea typeface="楷体_GB2312" panose="02010609030101010101" pitchFamily="49" charset="-122"/>
              </a:rPr>
              <a:t>cluster</a:t>
            </a:r>
            <a:r>
              <a:rPr lang="zh-CN" altLang="en-US" sz="2000" b="1" dirty="0">
                <a:solidFill>
                  <a:srgbClr val="0000CC"/>
                </a:solidFill>
                <a:latin typeface="楷体_GB2312" panose="02010609030101010101" pitchFamily="49" charset="-122"/>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由多台同构或异构的独立计算机通过高性能网络或局域网连在一起协同完成特定的并行计算任务。</a:t>
            </a:r>
          </a:p>
          <a:p>
            <a:pPr indent="266700" eaLnBrk="0" hangingPunct="0">
              <a:lnSpc>
                <a:spcPts val="2300"/>
              </a:lnSpc>
              <a:spcBef>
                <a:spcPts val="600"/>
              </a:spcBef>
            </a:pPr>
            <a:r>
              <a:rPr lang="zh-CN" altLang="en-US" sz="2000" b="1" dirty="0">
                <a:solidFill>
                  <a:srgbClr val="0000CC"/>
                </a:solidFill>
                <a:latin typeface="楷体_GB2312" panose="02010609030101010101" pitchFamily="49" charset="-122"/>
                <a:ea typeface="楷体_GB2312" panose="02010609030101010101" pitchFamily="49" charset="-122"/>
              </a:rPr>
              <a:t>刀片（</a:t>
            </a:r>
            <a:r>
              <a:rPr lang="en-US" altLang="zh-CN" sz="2000" b="1">
                <a:solidFill>
                  <a:srgbClr val="0000CC"/>
                </a:solidFill>
                <a:latin typeface="楷体_GB2312" panose="02010609030101010101" pitchFamily="49" charset="-122"/>
                <a:ea typeface="楷体_GB2312" panose="02010609030101010101" pitchFamily="49" charset="-122"/>
              </a:rPr>
              <a:t>blade</a:t>
            </a:r>
            <a:r>
              <a:rPr lang="zh-CN" altLang="en-US" sz="2000" b="1" dirty="0">
                <a:solidFill>
                  <a:srgbClr val="0000CC"/>
                </a:solidFill>
                <a:latin typeface="楷体_GB2312" panose="02010609030101010101" pitchFamily="49" charset="-122"/>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通常指包含一个或多个</a:t>
            </a:r>
            <a:r>
              <a:rPr lang="en-US" altLang="zh-CN" sz="2000" b="1">
                <a:latin typeface="楷体_GB2312" panose="02010609030101010101" pitchFamily="49" charset="-122"/>
                <a:ea typeface="楷体_GB2312" panose="02010609030101010101" pitchFamily="49" charset="-122"/>
              </a:rPr>
              <a:t>CPU</a:t>
            </a:r>
            <a:r>
              <a:rPr lang="zh-CN" altLang="en-US" sz="2000" b="1" dirty="0">
                <a:latin typeface="楷体_GB2312" panose="02010609030101010101" pitchFamily="49" charset="-122"/>
                <a:ea typeface="楷体_GB2312" panose="02010609030101010101" pitchFamily="49" charset="-122"/>
              </a:rPr>
              <a:t>、内存以及网络接口的服务器主板。通常一个刀片柜共享其它外部</a:t>
            </a:r>
            <a:r>
              <a:rPr lang="en-US" altLang="zh-CN" sz="2000" b="1">
                <a:latin typeface="楷体_GB2312" panose="02010609030101010101" pitchFamily="49" charset="-122"/>
                <a:ea typeface="楷体_GB2312" panose="02010609030101010101" pitchFamily="49" charset="-122"/>
              </a:rPr>
              <a:t>I/O</a:t>
            </a:r>
            <a:r>
              <a:rPr lang="zh-CN" altLang="en-US" sz="2000" b="1" dirty="0">
                <a:latin typeface="楷体_GB2312" panose="02010609030101010101" pitchFamily="49" charset="-122"/>
                <a:ea typeface="楷体_GB2312" panose="02010609030101010101" pitchFamily="49" charset="-122"/>
              </a:rPr>
              <a:t>和电源，而辅助存储器则有距离刀片柜较近的存储服务器提供。</a:t>
            </a:r>
          </a:p>
          <a:p>
            <a:pPr indent="266700" eaLnBrk="0" hangingPunct="0">
              <a:lnSpc>
                <a:spcPts val="2300"/>
              </a:lnSpc>
              <a:spcBef>
                <a:spcPts val="600"/>
              </a:spcBef>
            </a:pPr>
            <a:r>
              <a:rPr lang="zh-CN" altLang="en-US" sz="2000" b="1" dirty="0">
                <a:solidFill>
                  <a:srgbClr val="0000CC"/>
                </a:solidFill>
                <a:latin typeface="楷体_GB2312" panose="02010609030101010101" pitchFamily="49" charset="-122"/>
                <a:ea typeface="楷体_GB2312" panose="02010609030101010101" pitchFamily="49" charset="-122"/>
              </a:rPr>
              <a:t>网格（</a:t>
            </a:r>
            <a:r>
              <a:rPr lang="en-US" altLang="zh-CN" sz="2000" b="1">
                <a:solidFill>
                  <a:srgbClr val="0000CC"/>
                </a:solidFill>
                <a:latin typeface="楷体_GB2312" panose="02010609030101010101" pitchFamily="49" charset="-122"/>
                <a:ea typeface="楷体_GB2312" panose="02010609030101010101" pitchFamily="49" charset="-122"/>
              </a:rPr>
              <a:t>Network</a:t>
            </a:r>
            <a:r>
              <a:rPr lang="zh-CN" altLang="en-US" sz="2000" b="1" dirty="0">
                <a:solidFill>
                  <a:srgbClr val="0000CC"/>
                </a:solidFill>
                <a:latin typeface="楷体_GB2312" panose="02010609030101010101" pitchFamily="49" charset="-122"/>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是一组由高速网络连接的不同的计算机系统，可以相互合作也可独立工作。网格计算机将接受中央服务器分配的任务，然后在不忙的时候（如晚上或周末）执行这些任务。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dissolve">
                                      <p:cBhvr>
                                        <p:cTn id="7" dur="500"/>
                                        <p:tgtEl>
                                          <p:spTgt spid="307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0182"/>
                                        </p:tgtEl>
                                        <p:attrNameLst>
                                          <p:attrName>style.visibility</p:attrName>
                                        </p:attrNameLst>
                                      </p:cBhvr>
                                      <p:to>
                                        <p:strVal val="visible"/>
                                      </p:to>
                                    </p:set>
                                    <p:animEffect transition="in" filter="dissolve">
                                      <p:cBhvr>
                                        <p:cTn id="12" dur="500"/>
                                        <p:tgtEl>
                                          <p:spTgt spid="50182"/>
                                        </p:tgtEl>
                                      </p:cBhvr>
                                    </p:animEffect>
                                  </p:childTnLst>
                                </p:cTn>
                              </p:par>
                              <p:par>
                                <p:cTn id="13" presetID="9" presetClass="entr" presetSubtype="0" fill="hold" nodeType="withEffect">
                                  <p:stCondLst>
                                    <p:cond delay="0"/>
                                  </p:stCondLst>
                                  <p:childTnLst>
                                    <p:set>
                                      <p:cBhvr>
                                        <p:cTn id="14" dur="1" fill="hold">
                                          <p:stCondLst>
                                            <p:cond delay="0"/>
                                          </p:stCondLst>
                                        </p:cTn>
                                        <p:tgtEl>
                                          <p:spTgt spid="50183"/>
                                        </p:tgtEl>
                                        <p:attrNameLst>
                                          <p:attrName>style.visibility</p:attrName>
                                        </p:attrNameLst>
                                      </p:cBhvr>
                                      <p:to>
                                        <p:strVal val="visible"/>
                                      </p:to>
                                    </p:set>
                                    <p:animEffect transition="in" filter="dissolve">
                                      <p:cBhvr>
                                        <p:cTn id="15" dur="500"/>
                                        <p:tgtEl>
                                          <p:spTgt spid="50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1"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61</a:t>
            </a:fld>
            <a:endParaRPr lang="zh-CN" altLang="en-US" sz="1200" b="1" dirty="0">
              <a:solidFill>
                <a:srgbClr val="7F7F7F"/>
              </a:solidFill>
              <a:latin typeface="Comic Sans MS" panose="030F0702030302020204" pitchFamily="66" charset="0"/>
            </a:endParaRPr>
          </a:p>
        </p:txBody>
      </p:sp>
      <p:sp>
        <p:nvSpPr>
          <p:cNvPr id="12"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50</a:t>
            </a:r>
          </a:p>
        </p:txBody>
      </p:sp>
      <p:sp>
        <p:nvSpPr>
          <p:cNvPr id="51205" name="Rectangle 2"/>
          <p:cNvSpPr>
            <a:spLocks noGrp="1"/>
          </p:cNvSpPr>
          <p:nvPr>
            <p:ph type="title"/>
          </p:nvPr>
        </p:nvSpPr>
        <p:spPr>
          <a:xfrm>
            <a:off x="533400" y="0"/>
            <a:ext cx="8348663" cy="798513"/>
          </a:xfrm>
          <a:noFill/>
          <a:ln>
            <a:noFill/>
          </a:ln>
        </p:spPr>
        <p:txBody>
          <a:bodyPr vert="horz" wrap="square" lIns="91440" tIns="45720" rIns="91440" bIns="45720" anchor="ctr"/>
          <a:lstStyle/>
          <a:p>
            <a:pPr algn="ctr"/>
            <a:r>
              <a:rPr lang="en-US" altLang="zh-CN" sz="3200" err="1">
                <a:latin typeface="Comic Sans MS" panose="030F0702030302020204" pitchFamily="66" charset="0"/>
                <a:ea typeface="隶书" panose="02010509060101010101" pitchFamily="49" charset="-122"/>
              </a:rPr>
              <a:t>多核处理器</a:t>
            </a:r>
            <a:endParaRPr lang="en-US" altLang="zh-CN" sz="3200">
              <a:latin typeface="Comic Sans MS" panose="030F0702030302020204" pitchFamily="66" charset="0"/>
              <a:ea typeface="隶书" panose="02010509060101010101" pitchFamily="49" charset="-122"/>
            </a:endParaRPr>
          </a:p>
        </p:txBody>
      </p:sp>
      <p:pic>
        <p:nvPicPr>
          <p:cNvPr id="51206" name="Picture 3"/>
          <p:cNvPicPr>
            <a:picLocks noGrp="1" noChangeAspect="1"/>
          </p:cNvPicPr>
          <p:nvPr>
            <p:ph type="dt" sz="half" idx="10"/>
          </p:nvPr>
        </p:nvPicPr>
        <p:blipFill>
          <a:blip r:embed="rId3"/>
          <a:stretch>
            <a:fillRect/>
          </a:stretch>
        </p:blipFill>
        <p:spPr>
          <a:xfrm>
            <a:off x="457200" y="838200"/>
            <a:ext cx="8458200" cy="5510213"/>
          </a:xfrm>
        </p:spPr>
      </p:pic>
      <p:sp>
        <p:nvSpPr>
          <p:cNvPr id="9" name="左箭头 8">
            <a:hlinkClick r:id="rId4" action="ppaction://hlinksldjump"/>
          </p:cNvPr>
          <p:cNvSpPr/>
          <p:nvPr/>
        </p:nvSpPr>
        <p:spPr>
          <a:xfrm>
            <a:off x="8783938" y="6450552"/>
            <a:ext cx="372241"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dissolve">
                                      <p:cBhvr>
                                        <p:cTn id="7" dur="500"/>
                                        <p:tgtEl>
                                          <p:spTgt spid="512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533400" y="76200"/>
            <a:ext cx="8610600" cy="685800"/>
          </a:xfrm>
          <a:noFill/>
          <a:ln>
            <a:noFill/>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多线程技术</a:t>
            </a:r>
          </a:p>
        </p:txBody>
      </p:sp>
      <p:sp>
        <p:nvSpPr>
          <p:cNvPr id="52227" name="内容占位符 2"/>
          <p:cNvSpPr>
            <a:spLocks noGrp="1"/>
          </p:cNvSpPr>
          <p:nvPr>
            <p:ph type="dt" sz="half" idx="10"/>
          </p:nvPr>
        </p:nvSpPr>
        <p:spPr>
          <a:xfrm>
            <a:off x="533400" y="914400"/>
            <a:ext cx="8251190" cy="4648200"/>
          </a:xfrm>
        </p:spPr>
        <p:txBody>
          <a:bodyPr vert="horz" wrap="square" lIns="0" tIns="0" rIns="0" bIns="0" anchor="t"/>
          <a:lstStyle/>
          <a:p>
            <a:pPr>
              <a:lnSpc>
                <a:spcPts val="4000"/>
              </a:lnSpc>
              <a:spcBef>
                <a:spcPts val="1200"/>
              </a:spcBef>
              <a:buNone/>
            </a:pPr>
            <a:r>
              <a:rPr lang="zh-CN" altLang="zh-CN" sz="2400" dirty="0">
                <a:solidFill>
                  <a:srgbClr val="0000CC"/>
                </a:solidFill>
                <a:ea typeface="华文细黑" panose="02010600040101010101" pitchFamily="2" charset="-122"/>
              </a:rPr>
              <a:t>单片多处理器</a:t>
            </a:r>
            <a:r>
              <a:rPr lang="en-US" altLang="zh-CN" sz="2400">
                <a:solidFill>
                  <a:srgbClr val="0000CC"/>
                </a:solidFill>
                <a:ea typeface="华文细黑" panose="02010600040101010101" pitchFamily="2" charset="-122"/>
              </a:rPr>
              <a:t>(Chip </a:t>
            </a:r>
            <a:r>
              <a:rPr lang="en-US" altLang="zh-CN" sz="2400" err="1">
                <a:solidFill>
                  <a:srgbClr val="0000CC"/>
                </a:solidFill>
                <a:ea typeface="华文细黑" panose="02010600040101010101" pitchFamily="2" charset="-122"/>
              </a:rPr>
              <a:t>MulitProcessor</a:t>
            </a:r>
            <a:r>
              <a:rPr lang="zh-CN" altLang="zh-CN" sz="2400" dirty="0">
                <a:solidFill>
                  <a:srgbClr val="0000CC"/>
                </a:solidFill>
                <a:ea typeface="华文细黑" panose="02010600040101010101" pitchFamily="2" charset="-122"/>
              </a:rPr>
              <a:t>，</a:t>
            </a:r>
            <a:r>
              <a:rPr lang="en-US" altLang="zh-CN" sz="2400">
                <a:solidFill>
                  <a:srgbClr val="0000CC"/>
                </a:solidFill>
                <a:ea typeface="华文细黑" panose="02010600040101010101" pitchFamily="2" charset="-122"/>
              </a:rPr>
              <a:t>CMP)</a:t>
            </a:r>
          </a:p>
          <a:p>
            <a:pPr>
              <a:lnSpc>
                <a:spcPts val="4000"/>
              </a:lnSpc>
              <a:spcBef>
                <a:spcPts val="1200"/>
              </a:spcBef>
              <a:buNone/>
            </a:pPr>
            <a:r>
              <a:rPr lang="zh-CN" altLang="en-US" sz="2400" dirty="0">
                <a:solidFill>
                  <a:srgbClr val="0000CC"/>
                </a:solidFill>
                <a:ea typeface="华文细黑" panose="02010600040101010101" pitchFamily="2" charset="-122"/>
              </a:rPr>
              <a:t>         </a:t>
            </a:r>
            <a:r>
              <a:rPr lang="zh-CN" altLang="zh-CN" sz="2400" dirty="0">
                <a:solidFill>
                  <a:srgbClr val="000000"/>
                </a:solidFill>
                <a:ea typeface="华文细黑" panose="02010600040101010101" pitchFamily="2" charset="-122"/>
              </a:rPr>
              <a:t>问题</a:t>
            </a:r>
            <a:r>
              <a:rPr lang="zh-CN" altLang="en-US" sz="2400" dirty="0">
                <a:solidFill>
                  <a:srgbClr val="000000"/>
                </a:solidFill>
                <a:ea typeface="华文细黑" panose="02010600040101010101" pitchFamily="2" charset="-122"/>
              </a:rPr>
              <a:t>：</a:t>
            </a:r>
            <a:r>
              <a:rPr lang="zh-CN" altLang="zh-CN" sz="2400" dirty="0">
                <a:solidFill>
                  <a:srgbClr val="000000"/>
                </a:solidFill>
                <a:ea typeface="华文细黑" panose="02010600040101010101" pitchFamily="2" charset="-122"/>
              </a:rPr>
              <a:t>晶体管数量、芯片面积及芯片发热量</a:t>
            </a:r>
          </a:p>
          <a:p>
            <a:pPr>
              <a:lnSpc>
                <a:spcPts val="4000"/>
              </a:lnSpc>
              <a:spcBef>
                <a:spcPts val="1200"/>
              </a:spcBef>
              <a:buNone/>
            </a:pPr>
            <a:r>
              <a:rPr lang="zh-CN" altLang="zh-CN" sz="2400" dirty="0">
                <a:solidFill>
                  <a:srgbClr val="0000CC"/>
                </a:solidFill>
                <a:ea typeface="华文细黑" panose="02010600040101010101" pitchFamily="2" charset="-122"/>
              </a:rPr>
              <a:t>多线程处理器</a:t>
            </a:r>
            <a:r>
              <a:rPr lang="en-US" altLang="zh-CN" sz="2400">
                <a:solidFill>
                  <a:srgbClr val="0000CC"/>
                </a:solidFill>
                <a:ea typeface="华文细黑" panose="02010600040101010101" pitchFamily="2" charset="-122"/>
              </a:rPr>
              <a:t>(Multithreaded Processor)</a:t>
            </a:r>
          </a:p>
          <a:p>
            <a:pPr>
              <a:lnSpc>
                <a:spcPct val="100000"/>
              </a:lnSpc>
              <a:spcBef>
                <a:spcPts val="1200"/>
              </a:spcBef>
              <a:buNone/>
            </a:pPr>
            <a:r>
              <a:rPr lang="zh-CN" altLang="zh-CN" sz="2400" dirty="0">
                <a:solidFill>
                  <a:srgbClr val="C00000"/>
                </a:solidFill>
                <a:cs typeface="Times New Roman" panose="02020603050405020304" pitchFamily="18" charset="0"/>
              </a:rPr>
              <a:t>细粒度多线程</a:t>
            </a:r>
            <a:r>
              <a:rPr lang="en-US" altLang="zh-CN" sz="2400">
                <a:solidFill>
                  <a:srgbClr val="C00000"/>
                </a:solidFill>
                <a:cs typeface="Times New Roman" panose="02020603050405020304" pitchFamily="18" charset="0"/>
              </a:rPr>
              <a:t>(Fine-Grail Multithreading)</a:t>
            </a:r>
            <a:r>
              <a:rPr lang="zh-CN" altLang="zh-CN" sz="2400" dirty="0">
                <a:solidFill>
                  <a:srgbClr val="000000"/>
                </a:solidFill>
                <a:cs typeface="Times New Roman" panose="02020603050405020304" pitchFamily="18" charset="0"/>
              </a:rPr>
              <a:t>在每个指令中切换线程</a:t>
            </a:r>
            <a:r>
              <a:rPr lang="zh-CN" altLang="en-US" sz="2400" dirty="0">
                <a:solidFill>
                  <a:srgbClr val="000000"/>
                </a:solidFill>
                <a:cs typeface="Times New Roman" panose="02020603050405020304" pitchFamily="18" charset="0"/>
              </a:rPr>
              <a:t>，</a:t>
            </a:r>
            <a:r>
              <a:rPr lang="zh-CN" altLang="zh-CN" sz="2400" dirty="0">
                <a:solidFill>
                  <a:srgbClr val="000000"/>
                </a:solidFill>
                <a:cs typeface="Times New Roman" panose="02020603050405020304" pitchFamily="18" charset="0"/>
              </a:rPr>
              <a:t>处理器必须能在每个时钟周期切换线程。</a:t>
            </a:r>
            <a:r>
              <a:rPr lang="zh-CN" altLang="en-US" sz="2400" dirty="0">
                <a:solidFill>
                  <a:srgbClr val="000000"/>
                </a:solidFill>
                <a:cs typeface="Times New Roman" panose="02020603050405020304" pitchFamily="18" charset="0"/>
              </a:rPr>
              <a:t>其</a:t>
            </a:r>
            <a:r>
              <a:rPr lang="zh-CN" altLang="zh-CN" sz="2400" dirty="0">
                <a:solidFill>
                  <a:srgbClr val="000000"/>
                </a:solidFill>
                <a:cs typeface="Times New Roman" panose="02020603050405020304" pitchFamily="18" charset="0"/>
              </a:rPr>
              <a:t>优点是可以隐藏停顿引起的吞吐量损失</a:t>
            </a:r>
            <a:r>
              <a:rPr lang="zh-CN" altLang="en-US" sz="2400" dirty="0">
                <a:solidFill>
                  <a:srgbClr val="000000"/>
                </a:solidFill>
                <a:cs typeface="Times New Roman" panose="02020603050405020304" pitchFamily="18" charset="0"/>
              </a:rPr>
              <a:t>；</a:t>
            </a:r>
            <a:r>
              <a:rPr lang="zh-CN" altLang="zh-CN" sz="2400" dirty="0">
                <a:solidFill>
                  <a:srgbClr val="000000"/>
                </a:solidFill>
                <a:cs typeface="Times New Roman" panose="02020603050405020304" pitchFamily="18" charset="0"/>
              </a:rPr>
              <a:t>缺点是单个线程处理速度变慢了。</a:t>
            </a:r>
            <a:endParaRPr lang="zh-CN" altLang="zh-CN" sz="2400" dirty="0">
              <a:cs typeface="Times New Roman" panose="02020603050405020304" pitchFamily="18" charset="0"/>
            </a:endParaRPr>
          </a:p>
          <a:p>
            <a:pPr>
              <a:lnSpc>
                <a:spcPct val="100000"/>
              </a:lnSpc>
              <a:spcBef>
                <a:spcPts val="1200"/>
              </a:spcBef>
              <a:buNone/>
            </a:pPr>
            <a:r>
              <a:rPr lang="zh-CN" altLang="zh-CN" sz="2400" dirty="0">
                <a:solidFill>
                  <a:srgbClr val="C00000"/>
                </a:solidFill>
                <a:cs typeface="Times New Roman" panose="02020603050405020304" pitchFamily="18" charset="0"/>
              </a:rPr>
              <a:t>粗粒度多线程</a:t>
            </a:r>
            <a:r>
              <a:rPr lang="en-US" altLang="zh-CN" sz="2400">
                <a:solidFill>
                  <a:srgbClr val="C00000"/>
                </a:solidFill>
                <a:cs typeface="Times New Roman" panose="02020603050405020304" pitchFamily="18" charset="0"/>
              </a:rPr>
              <a:t>(Coarse-Grail Multithreading)</a:t>
            </a:r>
            <a:r>
              <a:rPr lang="zh-CN" altLang="zh-CN" sz="2400" dirty="0">
                <a:solidFill>
                  <a:srgbClr val="C00000"/>
                </a:solidFill>
                <a:cs typeface="Times New Roman" panose="02020603050405020304" pitchFamily="18" charset="0"/>
              </a:rPr>
              <a:t> </a:t>
            </a:r>
            <a:r>
              <a:rPr lang="zh-CN" altLang="zh-CN" sz="2400" dirty="0">
                <a:solidFill>
                  <a:srgbClr val="000000"/>
                </a:solidFill>
                <a:cs typeface="Times New Roman" panose="02020603050405020304" pitchFamily="18" charset="0"/>
              </a:rPr>
              <a:t>仅当遇到开销大的阻塞时才切换线程，</a:t>
            </a:r>
            <a:r>
              <a:rPr lang="zh-CN" altLang="en-US" sz="2400" dirty="0">
                <a:solidFill>
                  <a:srgbClr val="000000"/>
                </a:solidFill>
                <a:cs typeface="Times New Roman" panose="02020603050405020304" pitchFamily="18" charset="0"/>
              </a:rPr>
              <a:t>其</a:t>
            </a:r>
            <a:r>
              <a:rPr lang="zh-CN" altLang="zh-CN" sz="2400" dirty="0">
                <a:solidFill>
                  <a:srgbClr val="000000"/>
                </a:solidFill>
                <a:cs typeface="Times New Roman" panose="02020603050405020304" pitchFamily="18" charset="0"/>
              </a:rPr>
              <a:t>缺陷在于流水线启动开销引起吞吐量损失，特别是对于短的阻塞。</a:t>
            </a:r>
            <a:endParaRPr lang="zh-CN" altLang="zh-CN" sz="2400" dirty="0">
              <a:solidFill>
                <a:srgbClr val="000000"/>
              </a:solidFill>
              <a:ea typeface="Times New Roman" panose="02020603050405020304" pitchFamily="18" charset="0"/>
              <a:cs typeface="Times New Roman" panose="02020603050405020304" pitchFamily="18" charset="0"/>
            </a:endParaRPr>
          </a:p>
        </p:txBody>
      </p:sp>
      <p:sp>
        <p:nvSpPr>
          <p:cNvPr id="7" name="左箭头 6">
            <a:hlinkClick r:id="rId3" action="ppaction://hlinksldjump"/>
          </p:cNvPr>
          <p:cNvSpPr/>
          <p:nvPr/>
        </p:nvSpPr>
        <p:spPr>
          <a:xfrm>
            <a:off x="8783938" y="6421977"/>
            <a:ext cx="372241" cy="225895"/>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62</a:t>
            </a:fld>
            <a:endParaRPr lang="zh-CN" altLang="en-US" sz="1200" b="1" dirty="0">
              <a:solidFill>
                <a:srgbClr val="7F7F7F"/>
              </a:solidFill>
              <a:latin typeface="Comic Sans MS" panose="030F0702030302020204" pitchFamily="66" charset="0"/>
            </a:endParaRPr>
          </a:p>
        </p:txBody>
      </p:sp>
      <p:sp>
        <p:nvSpPr>
          <p:cNvPr id="10"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/61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dissolve">
                                      <p:cBhvr>
                                        <p:cTn id="7" dur="500"/>
                                        <p:tgtEl>
                                          <p:spTgt spid="52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2227">
                                            <p:txEl>
                                              <p:pRg st="1" end="1"/>
                                            </p:txEl>
                                          </p:spTgt>
                                        </p:tgtEl>
                                        <p:attrNameLst>
                                          <p:attrName>style.visibility</p:attrName>
                                        </p:attrNameLst>
                                      </p:cBhvr>
                                      <p:to>
                                        <p:strVal val="visible"/>
                                      </p:to>
                                    </p:set>
                                    <p:animEffect transition="in" filter="dissolve">
                                      <p:cBhvr>
                                        <p:cTn id="12" dur="500"/>
                                        <p:tgtEl>
                                          <p:spTgt spid="52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2227">
                                            <p:txEl>
                                              <p:pRg st="2" end="2"/>
                                            </p:txEl>
                                          </p:spTgt>
                                        </p:tgtEl>
                                        <p:attrNameLst>
                                          <p:attrName>style.visibility</p:attrName>
                                        </p:attrNameLst>
                                      </p:cBhvr>
                                      <p:to>
                                        <p:strVal val="visible"/>
                                      </p:to>
                                    </p:set>
                                    <p:animEffect transition="in" filter="dissolve">
                                      <p:cBhvr>
                                        <p:cTn id="17" dur="500"/>
                                        <p:tgtEl>
                                          <p:spTgt spid="522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2227">
                                            <p:txEl>
                                              <p:pRg st="3" end="3"/>
                                            </p:txEl>
                                          </p:spTgt>
                                        </p:tgtEl>
                                        <p:attrNameLst>
                                          <p:attrName>style.visibility</p:attrName>
                                        </p:attrNameLst>
                                      </p:cBhvr>
                                      <p:to>
                                        <p:strVal val="visible"/>
                                      </p:to>
                                    </p:set>
                                    <p:animEffect transition="in" filter="dissolve">
                                      <p:cBhvr>
                                        <p:cTn id="22" dur="500"/>
                                        <p:tgtEl>
                                          <p:spTgt spid="522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2227">
                                            <p:txEl>
                                              <p:pRg st="4" end="4"/>
                                            </p:txEl>
                                          </p:spTgt>
                                        </p:tgtEl>
                                        <p:attrNameLst>
                                          <p:attrName>style.visibility</p:attrName>
                                        </p:attrNameLst>
                                      </p:cBhvr>
                                      <p:to>
                                        <p:strVal val="visible"/>
                                      </p:to>
                                    </p:set>
                                    <p:animEffect transition="in" filter="dissolve">
                                      <p:cBhvr>
                                        <p:cTn id="27" dur="500"/>
                                        <p:tgtEl>
                                          <p:spTgt spid="522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a:xfrm>
            <a:off x="141288" y="104775"/>
            <a:ext cx="8382000" cy="657225"/>
          </a:xfrm>
          <a:noFill/>
          <a:ln>
            <a:noFill/>
          </a:ln>
        </p:spPr>
        <p:txBody>
          <a:bodyPr vert="horz" wrap="square" lIns="91440" tIns="45720" rIns="91440" bIns="45720" anchor="ctr"/>
          <a:lstStyle/>
          <a:p>
            <a:pPr algn="ctr"/>
            <a:r>
              <a:rPr lang="en-US" altLang="zh-CN" sz="3200" err="1">
                <a:latin typeface="Comic Sans MS" panose="030F0702030302020204" pitchFamily="66" charset="0"/>
                <a:ea typeface="隶书" panose="02010509060101010101" pitchFamily="49" charset="-122"/>
              </a:rPr>
              <a:t>计算机体系结构的分类</a:t>
            </a:r>
            <a:endParaRPr lang="en-US" altLang="zh-CN" sz="3200">
              <a:latin typeface="Comic Sans MS" panose="030F0702030302020204" pitchFamily="66" charset="0"/>
              <a:ea typeface="隶书" panose="02010509060101010101" pitchFamily="49" charset="-122"/>
            </a:endParaRPr>
          </a:p>
        </p:txBody>
      </p:sp>
      <p:sp>
        <p:nvSpPr>
          <p:cNvPr id="53251" name="Rectangle 3"/>
          <p:cNvSpPr>
            <a:spLocks noGrp="1"/>
          </p:cNvSpPr>
          <p:nvPr>
            <p:ph type="dt" sz="half" idx="10"/>
          </p:nvPr>
        </p:nvSpPr>
        <p:spPr>
          <a:xfrm>
            <a:off x="381000" y="1012825"/>
            <a:ext cx="8991600" cy="2200275"/>
          </a:xfrm>
        </p:spPr>
        <p:txBody>
          <a:bodyPr vert="horz" wrap="square" lIns="0" tIns="0" rIns="0" bIns="0" anchor="t"/>
          <a:lstStyle/>
          <a:p>
            <a:pPr marL="0" lvl="1" indent="0">
              <a:spcBef>
                <a:spcPts val="1200"/>
              </a:spcBef>
              <a:buFont typeface="Wingdings 2" panose="05020102010507070707" pitchFamily="18" charset="2"/>
              <a:buNone/>
            </a:pPr>
            <a:r>
              <a:rPr lang="en-US" altLang="zh-CN" sz="2400">
                <a:ea typeface="华文细黑" panose="02010600040101010101" pitchFamily="2" charset="-122"/>
              </a:rPr>
              <a:t>   Flynn</a:t>
            </a:r>
            <a:r>
              <a:rPr lang="zh-CN" altLang="zh-CN" sz="2400" dirty="0">
                <a:ea typeface="华文细黑" panose="02010600040101010101" pitchFamily="2" charset="-122"/>
              </a:rPr>
              <a:t>分类</a:t>
            </a:r>
            <a:r>
              <a:rPr lang="zh-CN" altLang="en-US" sz="2400" dirty="0">
                <a:ea typeface="华文细黑" panose="02010600040101010101" pitchFamily="2" charset="-122"/>
              </a:rPr>
              <a:t>：根据</a:t>
            </a:r>
            <a:r>
              <a:rPr lang="zh-CN" altLang="zh-CN" sz="2400" dirty="0">
                <a:solidFill>
                  <a:srgbClr val="FF0000"/>
                </a:solidFill>
                <a:ea typeface="华文细黑" panose="02010600040101010101" pitchFamily="2" charset="-122"/>
              </a:rPr>
              <a:t>指令流和数据流</a:t>
            </a:r>
            <a:r>
              <a:rPr lang="zh-CN" altLang="zh-CN" sz="2400" dirty="0">
                <a:ea typeface="华文细黑" panose="02010600040101010101" pitchFamily="2" charset="-122"/>
              </a:rPr>
              <a:t>的多少进行分类</a:t>
            </a:r>
            <a:endParaRPr lang="en-US" altLang="zh-CN" sz="2400">
              <a:ea typeface="华文细黑" panose="02010600040101010101" pitchFamily="2" charset="-122"/>
            </a:endParaRPr>
          </a:p>
          <a:p>
            <a:pPr marL="0" lvl="1" indent="0">
              <a:spcBef>
                <a:spcPts val="1200"/>
              </a:spcBef>
              <a:buFont typeface="Wingdings" panose="05000000000000000000" pitchFamily="2" charset="2"/>
              <a:buChar char="ü"/>
            </a:pPr>
            <a:r>
              <a:rPr lang="zh-CN" altLang="en-US" sz="2400" dirty="0">
                <a:ea typeface="华文细黑" panose="02010600040101010101" pitchFamily="2" charset="-122"/>
              </a:rPr>
              <a:t>单指令单数据</a:t>
            </a:r>
            <a:r>
              <a:rPr lang="en-US" altLang="zh-CN" sz="2400">
                <a:ea typeface="华文细黑" panose="02010600040101010101" pitchFamily="2" charset="-122"/>
              </a:rPr>
              <a:t>SISD</a:t>
            </a:r>
          </a:p>
          <a:p>
            <a:pPr marL="0" lvl="1" indent="0">
              <a:spcBef>
                <a:spcPts val="1200"/>
              </a:spcBef>
              <a:buFont typeface="Wingdings" panose="05000000000000000000" pitchFamily="2" charset="2"/>
              <a:buChar char="ü"/>
            </a:pPr>
            <a:r>
              <a:rPr lang="zh-CN" altLang="en-US" sz="2400" dirty="0">
                <a:ea typeface="华文细黑" panose="02010600040101010101" pitchFamily="2" charset="-122"/>
              </a:rPr>
              <a:t>单指令多数据</a:t>
            </a:r>
            <a:r>
              <a:rPr lang="en-US" altLang="zh-CN" sz="2400">
                <a:ea typeface="华文细黑" panose="02010600040101010101" pitchFamily="2" charset="-122"/>
              </a:rPr>
              <a:t>SIMD</a:t>
            </a:r>
          </a:p>
          <a:p>
            <a:pPr marL="0" lvl="1" indent="0">
              <a:spcBef>
                <a:spcPts val="1200"/>
              </a:spcBef>
              <a:buFont typeface="Wingdings" panose="05000000000000000000" pitchFamily="2" charset="2"/>
              <a:buChar char="ü"/>
            </a:pPr>
            <a:r>
              <a:rPr lang="zh-CN" altLang="en-US" sz="2400" dirty="0">
                <a:ea typeface="华文细黑" panose="02010600040101010101" pitchFamily="2" charset="-122"/>
              </a:rPr>
              <a:t>多指令单数据</a:t>
            </a:r>
            <a:r>
              <a:rPr lang="en-US" altLang="zh-CN" sz="2400">
                <a:ea typeface="华文细黑" panose="02010600040101010101" pitchFamily="2" charset="-122"/>
              </a:rPr>
              <a:t>MISD</a:t>
            </a:r>
          </a:p>
          <a:p>
            <a:pPr marL="0" lvl="1" indent="0">
              <a:spcBef>
                <a:spcPts val="1200"/>
              </a:spcBef>
              <a:buFont typeface="Wingdings" panose="05000000000000000000" pitchFamily="2" charset="2"/>
              <a:buChar char="ü"/>
            </a:pPr>
            <a:r>
              <a:rPr lang="zh-CN" altLang="en-US" sz="2400" dirty="0">
                <a:ea typeface="华文细黑" panose="02010600040101010101" pitchFamily="2" charset="-122"/>
              </a:rPr>
              <a:t>多指令多数据</a:t>
            </a:r>
            <a:r>
              <a:rPr lang="en-US" altLang="zh-CN" sz="2400">
                <a:ea typeface="华文细黑" panose="02010600040101010101" pitchFamily="2" charset="-122"/>
              </a:rPr>
              <a:t>MIMD</a:t>
            </a:r>
          </a:p>
        </p:txBody>
      </p:sp>
      <p:pic>
        <p:nvPicPr>
          <p:cNvPr id="53252" name="Picture 5" descr="图2-12 4类基本的计算机系统结构"/>
          <p:cNvPicPr>
            <a:picLocks noChangeAspect="1"/>
          </p:cNvPicPr>
          <p:nvPr/>
        </p:nvPicPr>
        <p:blipFill>
          <a:blip r:embed="rId3">
            <a:clrChange>
              <a:clrFrom>
                <a:srgbClr val="C6C3B2"/>
              </a:clrFrom>
              <a:clrTo>
                <a:srgbClr val="C6C3B2">
                  <a:alpha val="0"/>
                </a:srgbClr>
              </a:clrTo>
            </a:clrChange>
            <a:lum bright="-12000" contrast="60000"/>
          </a:blip>
          <a:stretch>
            <a:fillRect/>
          </a:stretch>
        </p:blipFill>
        <p:spPr>
          <a:xfrm>
            <a:off x="3319463" y="1447800"/>
            <a:ext cx="5824537" cy="5207000"/>
          </a:xfrm>
          <a:prstGeom prst="rect">
            <a:avLst/>
          </a:prstGeom>
          <a:noFill/>
          <a:ln w="9525">
            <a:noFill/>
          </a:ln>
        </p:spPr>
      </p:pic>
      <p:sp>
        <p:nvSpPr>
          <p:cNvPr id="6" name="矩形 5"/>
          <p:cNvSpPr/>
          <p:nvPr/>
        </p:nvSpPr>
        <p:spPr>
          <a:xfrm>
            <a:off x="687388" y="3733800"/>
            <a:ext cx="2132012" cy="2663825"/>
          </a:xfrm>
          <a:prstGeom prst="rect">
            <a:avLst/>
          </a:prstGeom>
          <a:noFill/>
          <a:ln w="9525">
            <a:noFill/>
          </a:ln>
        </p:spPr>
        <p:txBody>
          <a:bodyPr>
            <a:spAutoFit/>
          </a:bodyPr>
          <a:lstStyle/>
          <a:p>
            <a:pPr>
              <a:spcBef>
                <a:spcPts val="600"/>
              </a:spcBef>
            </a:pPr>
            <a:r>
              <a:rPr lang="en-US" altLang="zh-CN" sz="2400" b="1">
                <a:solidFill>
                  <a:srgbClr val="C00000"/>
                </a:solidFill>
                <a:latin typeface="Comic Sans MS" panose="030F0702030302020204" pitchFamily="66" charset="0"/>
                <a:ea typeface="华文细黑" panose="02010600040101010101" pitchFamily="2" charset="-122"/>
              </a:rPr>
              <a:t>CU</a:t>
            </a:r>
            <a:r>
              <a:rPr lang="zh-CN" altLang="zh-CN" sz="2400" b="1" dirty="0">
                <a:solidFill>
                  <a:srgbClr val="C00000"/>
                </a:solidFill>
                <a:latin typeface="Comic Sans MS" panose="030F0702030302020204" pitchFamily="66" charset="0"/>
                <a:ea typeface="华文细黑" panose="02010600040101010101" pitchFamily="2" charset="-122"/>
              </a:rPr>
              <a:t>控制部件</a:t>
            </a:r>
            <a:endParaRPr lang="en-US" altLang="zh-CN" sz="2400" b="1">
              <a:solidFill>
                <a:srgbClr val="C00000"/>
              </a:solidFill>
              <a:latin typeface="Comic Sans MS" panose="030F0702030302020204" pitchFamily="66" charset="0"/>
              <a:ea typeface="华文细黑" panose="02010600040101010101" pitchFamily="2" charset="-122"/>
            </a:endParaRPr>
          </a:p>
          <a:p>
            <a:pPr>
              <a:spcBef>
                <a:spcPts val="600"/>
              </a:spcBef>
            </a:pPr>
            <a:r>
              <a:rPr lang="en-US" altLang="zh-CN" sz="2400" b="1">
                <a:solidFill>
                  <a:srgbClr val="C00000"/>
                </a:solidFill>
                <a:latin typeface="Comic Sans MS" panose="030F0702030302020204" pitchFamily="66" charset="0"/>
                <a:ea typeface="华文细黑" panose="02010600040101010101" pitchFamily="2" charset="-122"/>
              </a:rPr>
              <a:t>PU</a:t>
            </a:r>
            <a:r>
              <a:rPr lang="zh-CN" altLang="zh-CN" sz="2400" b="1" dirty="0">
                <a:solidFill>
                  <a:srgbClr val="C00000"/>
                </a:solidFill>
                <a:latin typeface="Comic Sans MS" panose="030F0702030302020204" pitchFamily="66" charset="0"/>
                <a:ea typeface="华文细黑" panose="02010600040101010101" pitchFamily="2" charset="-122"/>
              </a:rPr>
              <a:t>处理部件</a:t>
            </a:r>
            <a:endParaRPr lang="en-US" altLang="zh-CN" sz="2400" b="1">
              <a:solidFill>
                <a:srgbClr val="C00000"/>
              </a:solidFill>
              <a:latin typeface="Comic Sans MS" panose="030F0702030302020204" pitchFamily="66" charset="0"/>
              <a:ea typeface="华文细黑" panose="02010600040101010101" pitchFamily="2" charset="-122"/>
            </a:endParaRPr>
          </a:p>
          <a:p>
            <a:pPr>
              <a:spcBef>
                <a:spcPts val="600"/>
              </a:spcBef>
            </a:pPr>
            <a:r>
              <a:rPr lang="en-US" altLang="zh-CN" sz="2400" b="1">
                <a:solidFill>
                  <a:srgbClr val="C00000"/>
                </a:solidFill>
                <a:latin typeface="Comic Sans MS" panose="030F0702030302020204" pitchFamily="66" charset="0"/>
                <a:ea typeface="华文细黑" panose="02010600040101010101" pitchFamily="2" charset="-122"/>
              </a:rPr>
              <a:t>MM</a:t>
            </a:r>
            <a:r>
              <a:rPr lang="zh-CN" altLang="zh-CN" sz="2400" b="1" dirty="0">
                <a:solidFill>
                  <a:srgbClr val="C00000"/>
                </a:solidFill>
                <a:latin typeface="Comic Sans MS" panose="030F0702030302020204" pitchFamily="66" charset="0"/>
                <a:ea typeface="华文细黑" panose="02010600040101010101" pitchFamily="2" charset="-122"/>
              </a:rPr>
              <a:t>存储单元</a:t>
            </a:r>
            <a:endParaRPr lang="en-US" altLang="zh-CN" sz="2400" b="1">
              <a:solidFill>
                <a:srgbClr val="C00000"/>
              </a:solidFill>
              <a:latin typeface="Comic Sans MS" panose="030F0702030302020204" pitchFamily="66" charset="0"/>
              <a:ea typeface="华文细黑" panose="02010600040101010101" pitchFamily="2" charset="-122"/>
            </a:endParaRPr>
          </a:p>
          <a:p>
            <a:pPr>
              <a:spcBef>
                <a:spcPts val="600"/>
              </a:spcBef>
            </a:pPr>
            <a:r>
              <a:rPr lang="en-US" altLang="zh-CN" sz="2400" b="1">
                <a:solidFill>
                  <a:srgbClr val="FF9900"/>
                </a:solidFill>
                <a:latin typeface="Comic Sans MS" panose="030F0702030302020204" pitchFamily="66" charset="0"/>
                <a:ea typeface="华文细黑" panose="02010600040101010101" pitchFamily="2" charset="-122"/>
              </a:rPr>
              <a:t>CS</a:t>
            </a:r>
            <a:r>
              <a:rPr lang="zh-CN" altLang="zh-CN" sz="2400" b="1" dirty="0">
                <a:solidFill>
                  <a:srgbClr val="FF9900"/>
                </a:solidFill>
                <a:latin typeface="Comic Sans MS" panose="030F0702030302020204" pitchFamily="66" charset="0"/>
                <a:ea typeface="华文细黑" panose="02010600040101010101" pitchFamily="2" charset="-122"/>
              </a:rPr>
              <a:t>为控制流</a:t>
            </a:r>
            <a:endParaRPr lang="en-US" altLang="zh-CN" sz="2400" b="1">
              <a:solidFill>
                <a:srgbClr val="FF9900"/>
              </a:solidFill>
              <a:latin typeface="Comic Sans MS" panose="030F0702030302020204" pitchFamily="66" charset="0"/>
              <a:ea typeface="华文细黑" panose="02010600040101010101" pitchFamily="2" charset="-122"/>
            </a:endParaRPr>
          </a:p>
          <a:p>
            <a:pPr>
              <a:spcBef>
                <a:spcPts val="600"/>
              </a:spcBef>
            </a:pPr>
            <a:r>
              <a:rPr lang="en-US" altLang="zh-CN" sz="2400" b="1">
                <a:solidFill>
                  <a:srgbClr val="FF9900"/>
                </a:solidFill>
                <a:latin typeface="Comic Sans MS" panose="030F0702030302020204" pitchFamily="66" charset="0"/>
                <a:ea typeface="华文细黑" panose="02010600040101010101" pitchFamily="2" charset="-122"/>
              </a:rPr>
              <a:t>DS</a:t>
            </a:r>
            <a:r>
              <a:rPr lang="zh-CN" altLang="zh-CN" sz="2400" b="1" dirty="0">
                <a:solidFill>
                  <a:srgbClr val="FF9900"/>
                </a:solidFill>
                <a:latin typeface="Comic Sans MS" panose="030F0702030302020204" pitchFamily="66" charset="0"/>
                <a:ea typeface="华文细黑" panose="02010600040101010101" pitchFamily="2" charset="-122"/>
              </a:rPr>
              <a:t>为数据流</a:t>
            </a:r>
            <a:endParaRPr lang="en-US" altLang="zh-CN" sz="2400" b="1">
              <a:solidFill>
                <a:srgbClr val="FF9900"/>
              </a:solidFill>
              <a:latin typeface="Comic Sans MS" panose="030F0702030302020204" pitchFamily="66" charset="0"/>
              <a:ea typeface="华文细黑" panose="02010600040101010101" pitchFamily="2" charset="-122"/>
            </a:endParaRPr>
          </a:p>
          <a:p>
            <a:pPr>
              <a:spcBef>
                <a:spcPts val="600"/>
              </a:spcBef>
            </a:pPr>
            <a:r>
              <a:rPr lang="en-US" altLang="zh-CN" sz="2400" b="1">
                <a:solidFill>
                  <a:srgbClr val="FF9900"/>
                </a:solidFill>
                <a:latin typeface="Comic Sans MS" panose="030F0702030302020204" pitchFamily="66" charset="0"/>
                <a:ea typeface="华文细黑" panose="02010600040101010101" pitchFamily="2" charset="-122"/>
              </a:rPr>
              <a:t>IS</a:t>
            </a:r>
            <a:r>
              <a:rPr lang="zh-CN" altLang="zh-CN" sz="2400" b="1" dirty="0">
                <a:solidFill>
                  <a:srgbClr val="FF9900"/>
                </a:solidFill>
                <a:latin typeface="Comic Sans MS" panose="030F0702030302020204" pitchFamily="66" charset="0"/>
                <a:ea typeface="华文细黑" panose="02010600040101010101" pitchFamily="2" charset="-122"/>
              </a:rPr>
              <a:t>为指令流</a:t>
            </a:r>
            <a:endParaRPr lang="zh-CN" altLang="en-US" sz="2400" b="1" dirty="0">
              <a:solidFill>
                <a:srgbClr val="FF9900"/>
              </a:solidFill>
              <a:latin typeface="Comic Sans MS" panose="030F0702030302020204" pitchFamily="66" charset="0"/>
              <a:ea typeface="华文细黑" panose="02010600040101010101" pitchFamily="2" charset="-122"/>
            </a:endParaRPr>
          </a:p>
        </p:txBody>
      </p:sp>
      <p:sp>
        <p:nvSpPr>
          <p:cNvPr id="8" name="矩形 7"/>
          <p:cNvSpPr/>
          <p:nvPr/>
        </p:nvSpPr>
        <p:spPr>
          <a:xfrm>
            <a:off x="3713163" y="1752600"/>
            <a:ext cx="2078037" cy="825500"/>
          </a:xfrm>
          <a:prstGeom prst="rect">
            <a:avLst/>
          </a:prstGeom>
          <a:noFill/>
          <a:ln w="9525">
            <a:noFill/>
          </a:ln>
        </p:spPr>
        <p:txBody>
          <a:bodyPr>
            <a:spAutoFit/>
          </a:bodyPr>
          <a:lstStyle/>
          <a:p>
            <a:r>
              <a:rPr lang="zh-CN" altLang="zh-CN" sz="1600" b="1" dirty="0">
                <a:solidFill>
                  <a:srgbClr val="0000FF"/>
                </a:solidFill>
                <a:latin typeface="Comic Sans MS" panose="030F0702030302020204" pitchFamily="66" charset="0"/>
                <a:ea typeface="华文细黑" panose="02010600040101010101" pitchFamily="2" charset="-122"/>
              </a:rPr>
              <a:t>传统的顺序处理机、标量流水线处理机、超标量流水线处理机</a:t>
            </a:r>
            <a:endParaRPr lang="zh-CN" altLang="en-US" sz="1600" b="1" dirty="0">
              <a:solidFill>
                <a:srgbClr val="0000FF"/>
              </a:solidFill>
              <a:latin typeface="Comic Sans MS" panose="030F0702030302020204" pitchFamily="66" charset="0"/>
              <a:ea typeface="华文细黑" panose="02010600040101010101" pitchFamily="2" charset="-122"/>
            </a:endParaRPr>
          </a:p>
        </p:txBody>
      </p:sp>
      <p:sp>
        <p:nvSpPr>
          <p:cNvPr id="9" name="矩形 8"/>
          <p:cNvSpPr/>
          <p:nvPr/>
        </p:nvSpPr>
        <p:spPr>
          <a:xfrm>
            <a:off x="6223000" y="1752600"/>
            <a:ext cx="1397000" cy="581025"/>
          </a:xfrm>
          <a:prstGeom prst="rect">
            <a:avLst/>
          </a:prstGeom>
          <a:noFill/>
          <a:ln w="9525">
            <a:noFill/>
          </a:ln>
        </p:spPr>
        <p:txBody>
          <a:bodyPr>
            <a:spAutoFit/>
          </a:bodyPr>
          <a:lstStyle/>
          <a:p>
            <a:r>
              <a:rPr lang="zh-CN" altLang="zh-CN" sz="1600" b="1" dirty="0">
                <a:solidFill>
                  <a:srgbClr val="0000FF"/>
                </a:solidFill>
                <a:latin typeface="Comic Sans MS" panose="030F0702030302020204" pitchFamily="66" charset="0"/>
                <a:ea typeface="华文细黑" panose="02010600040101010101" pitchFamily="2" charset="-122"/>
              </a:rPr>
              <a:t>阵列处理机</a:t>
            </a:r>
            <a:r>
              <a:rPr lang="zh-CN" altLang="en-US" sz="1600" b="1" dirty="0">
                <a:solidFill>
                  <a:srgbClr val="0000FF"/>
                </a:solidFill>
                <a:latin typeface="Comic Sans MS" panose="030F0702030302020204" pitchFamily="66" charset="0"/>
                <a:ea typeface="华文细黑" panose="02010600040101010101" pitchFamily="2" charset="-122"/>
              </a:rPr>
              <a:t>、</a:t>
            </a:r>
            <a:r>
              <a:rPr lang="zh-CN" altLang="zh-CN" sz="1600" b="1" dirty="0">
                <a:solidFill>
                  <a:srgbClr val="0000FF"/>
                </a:solidFill>
                <a:latin typeface="Comic Sans MS" panose="030F0702030302020204" pitchFamily="66" charset="0"/>
                <a:ea typeface="华文细黑" panose="02010600040101010101" pitchFamily="2" charset="-122"/>
              </a:rPr>
              <a:t>向量处理机</a:t>
            </a:r>
            <a:endParaRPr lang="zh-CN" altLang="en-US" sz="1600" b="1" dirty="0">
              <a:solidFill>
                <a:srgbClr val="0000FF"/>
              </a:solidFill>
              <a:latin typeface="Comic Sans MS" panose="030F0702030302020204" pitchFamily="66" charset="0"/>
              <a:ea typeface="华文细黑" panose="02010600040101010101" pitchFamily="2" charset="-122"/>
            </a:endParaRPr>
          </a:p>
        </p:txBody>
      </p:sp>
      <p:sp>
        <p:nvSpPr>
          <p:cNvPr id="10" name="矩形 9"/>
          <p:cNvSpPr/>
          <p:nvPr/>
        </p:nvSpPr>
        <p:spPr>
          <a:xfrm>
            <a:off x="3048000" y="3892550"/>
            <a:ext cx="1606550" cy="336550"/>
          </a:xfrm>
          <a:prstGeom prst="rect">
            <a:avLst/>
          </a:prstGeom>
          <a:noFill/>
          <a:ln w="9525">
            <a:noFill/>
          </a:ln>
        </p:spPr>
        <p:txBody>
          <a:bodyPr wrap="none">
            <a:spAutoFit/>
          </a:bodyPr>
          <a:lstStyle/>
          <a:p>
            <a:r>
              <a:rPr lang="zh-CN" altLang="zh-CN" sz="1600" b="1" dirty="0">
                <a:solidFill>
                  <a:srgbClr val="0000FF"/>
                </a:solidFill>
                <a:latin typeface="Comic Sans MS" panose="030F0702030302020204" pitchFamily="66" charset="0"/>
                <a:ea typeface="华文细黑" panose="02010600040101010101" pitchFamily="2" charset="-122"/>
              </a:rPr>
              <a:t>无实际机型对应</a:t>
            </a:r>
            <a:endParaRPr lang="zh-CN" altLang="en-US" sz="1600" b="1" dirty="0">
              <a:solidFill>
                <a:srgbClr val="0000FF"/>
              </a:solidFill>
              <a:latin typeface="Comic Sans MS" panose="030F0702030302020204" pitchFamily="66" charset="0"/>
              <a:ea typeface="华文细黑" panose="02010600040101010101" pitchFamily="2" charset="-122"/>
            </a:endParaRPr>
          </a:p>
        </p:txBody>
      </p:sp>
      <p:sp>
        <p:nvSpPr>
          <p:cNvPr id="12" name="矩形 11"/>
          <p:cNvSpPr/>
          <p:nvPr/>
        </p:nvSpPr>
        <p:spPr>
          <a:xfrm>
            <a:off x="7015163" y="5067300"/>
            <a:ext cx="1403350" cy="336550"/>
          </a:xfrm>
          <a:prstGeom prst="rect">
            <a:avLst/>
          </a:prstGeom>
          <a:noFill/>
          <a:ln w="9525">
            <a:noFill/>
          </a:ln>
        </p:spPr>
        <p:txBody>
          <a:bodyPr wrap="none">
            <a:spAutoFit/>
          </a:bodyPr>
          <a:lstStyle/>
          <a:p>
            <a:r>
              <a:rPr lang="zh-CN" altLang="zh-CN" sz="1600" b="1" dirty="0">
                <a:solidFill>
                  <a:srgbClr val="0000FF"/>
                </a:solidFill>
                <a:latin typeface="Comic Sans MS" panose="030F0702030302020204" pitchFamily="66" charset="0"/>
                <a:ea typeface="华文细黑" panose="02010600040101010101" pitchFamily="2" charset="-122"/>
              </a:rPr>
              <a:t>多处理机系统</a:t>
            </a:r>
            <a:endParaRPr lang="zh-CN" altLang="en-US" sz="1600" b="1" dirty="0">
              <a:solidFill>
                <a:srgbClr val="0000FF"/>
              </a:solidFill>
              <a:latin typeface="Comic Sans MS" panose="030F0702030302020204" pitchFamily="66" charset="0"/>
              <a:ea typeface="华文细黑" panose="02010600040101010101" pitchFamily="2" charset="-122"/>
            </a:endParaRPr>
          </a:p>
        </p:txBody>
      </p:sp>
      <p:sp>
        <p:nvSpPr>
          <p:cNvPr id="15" name="左箭头 14">
            <a:hlinkClick r:id="rId4" action="ppaction://hlinksldjump"/>
          </p:cNvPr>
          <p:cNvSpPr/>
          <p:nvPr/>
        </p:nvSpPr>
        <p:spPr>
          <a:xfrm>
            <a:off x="8639421" y="6720690"/>
            <a:ext cx="512379" cy="160967"/>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dissolve">
                                      <p:cBhvr>
                                        <p:cTn id="7" dur="500"/>
                                        <p:tgtEl>
                                          <p:spTgt spid="5325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3251">
                                            <p:txEl>
                                              <p:pRg st="1" end="1"/>
                                            </p:txEl>
                                          </p:spTgt>
                                        </p:tgtEl>
                                        <p:attrNameLst>
                                          <p:attrName>style.visibility</p:attrName>
                                        </p:attrNameLst>
                                      </p:cBhvr>
                                      <p:to>
                                        <p:strVal val="visible"/>
                                      </p:to>
                                    </p:set>
                                    <p:animEffect transition="in" filter="dissolve">
                                      <p:cBhvr>
                                        <p:cTn id="10" dur="500"/>
                                        <p:tgtEl>
                                          <p:spTgt spid="5325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3251">
                                            <p:txEl>
                                              <p:pRg st="2" end="2"/>
                                            </p:txEl>
                                          </p:spTgt>
                                        </p:tgtEl>
                                        <p:attrNameLst>
                                          <p:attrName>style.visibility</p:attrName>
                                        </p:attrNameLst>
                                      </p:cBhvr>
                                      <p:to>
                                        <p:strVal val="visible"/>
                                      </p:to>
                                    </p:set>
                                    <p:animEffect transition="in" filter="dissolve">
                                      <p:cBhvr>
                                        <p:cTn id="13" dur="500"/>
                                        <p:tgtEl>
                                          <p:spTgt spid="53251">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3251">
                                            <p:txEl>
                                              <p:pRg st="3" end="3"/>
                                            </p:txEl>
                                          </p:spTgt>
                                        </p:tgtEl>
                                        <p:attrNameLst>
                                          <p:attrName>style.visibility</p:attrName>
                                        </p:attrNameLst>
                                      </p:cBhvr>
                                      <p:to>
                                        <p:strVal val="visible"/>
                                      </p:to>
                                    </p:set>
                                    <p:animEffect transition="in" filter="dissolve">
                                      <p:cBhvr>
                                        <p:cTn id="16" dur="500"/>
                                        <p:tgtEl>
                                          <p:spTgt spid="53251">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3251">
                                            <p:txEl>
                                              <p:pRg st="4" end="4"/>
                                            </p:txEl>
                                          </p:spTgt>
                                        </p:tgtEl>
                                        <p:attrNameLst>
                                          <p:attrName>style.visibility</p:attrName>
                                        </p:attrNameLst>
                                      </p:cBhvr>
                                      <p:to>
                                        <p:strVal val="visible"/>
                                      </p:to>
                                    </p:set>
                                    <p:animEffect transition="in" filter="dissolve">
                                      <p:cBhvr>
                                        <p:cTn id="19" dur="500"/>
                                        <p:tgtEl>
                                          <p:spTgt spid="5325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3252"/>
                                        </p:tgtEl>
                                        <p:attrNameLst>
                                          <p:attrName>style.visibility</p:attrName>
                                        </p:attrNameLst>
                                      </p:cBhvr>
                                      <p:to>
                                        <p:strVal val="visible"/>
                                      </p:to>
                                    </p:set>
                                    <p:animEffect transition="in" filter="dissolve">
                                      <p:cBhvr>
                                        <p:cTn id="24" dur="500"/>
                                        <p:tgtEl>
                                          <p:spTgt spid="5325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dissolve">
                                      <p:cBhvr>
                                        <p:cTn id="29" dur="500"/>
                                        <p:tgtEl>
                                          <p:spTgt spid="6">
                                            <p:txEl>
                                              <p:pRg st="0" end="0"/>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dissolve">
                                      <p:cBhvr>
                                        <p:cTn id="32" dur="500"/>
                                        <p:tgtEl>
                                          <p:spTgt spid="6">
                                            <p:txEl>
                                              <p:pRg st="1" end="1"/>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dissolve">
                                      <p:cBhvr>
                                        <p:cTn id="35" dur="500"/>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dissolve">
                                      <p:cBhvr>
                                        <p:cTn id="40" dur="500"/>
                                        <p:tgtEl>
                                          <p:spTgt spid="6">
                                            <p:txEl>
                                              <p:pRg st="3" end="3"/>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dissolve">
                                      <p:cBhvr>
                                        <p:cTn id="43" dur="500"/>
                                        <p:tgtEl>
                                          <p:spTgt spid="6">
                                            <p:txEl>
                                              <p:pRg st="4" end="4"/>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dissolve">
                                      <p:cBhvr>
                                        <p:cTn id="46" dur="500"/>
                                        <p:tgtEl>
                                          <p:spTgt spid="6">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ssolv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dissolv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dissolv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dissolve">
                                      <p:cBhvr>
                                        <p:cTn id="7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p:bldP spid="6" grpId="0" build="p"/>
      <p:bldP spid="8" grpId="0"/>
      <p:bldP spid="9" grpId="0"/>
      <p:bldP spid="10"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xfrm>
            <a:off x="214313" y="76200"/>
            <a:ext cx="8805862" cy="642938"/>
          </a:xfrm>
          <a:noFill/>
          <a:ln>
            <a:noFill/>
          </a:ln>
        </p:spPr>
        <p:txBody>
          <a:bodyPr vert="horz" wrap="square" lIns="91440" tIns="45720" rIns="91440" bIns="45720" anchor="ctr"/>
          <a:lstStyle/>
          <a:p>
            <a:pPr algn="ctr"/>
            <a:r>
              <a:rPr lang="en-US" altLang="zh-CN" sz="3200" err="1">
                <a:latin typeface="Comic Sans MS" panose="030F0702030302020204" pitchFamily="66" charset="0"/>
                <a:ea typeface="隶书" panose="02010509060101010101" pitchFamily="49" charset="-122"/>
              </a:rPr>
              <a:t>计算机系统的性能测定</a:t>
            </a:r>
            <a:endParaRPr lang="en-US" altLang="zh-CN" sz="3200">
              <a:latin typeface="Comic Sans MS" panose="030F0702030302020204" pitchFamily="66" charset="0"/>
              <a:ea typeface="隶书" panose="02010509060101010101" pitchFamily="49" charset="-122"/>
            </a:endParaRPr>
          </a:p>
        </p:txBody>
      </p:sp>
      <p:sp>
        <p:nvSpPr>
          <p:cNvPr id="54275" name="Rectangle 3"/>
          <p:cNvSpPr>
            <a:spLocks noGrp="1"/>
          </p:cNvSpPr>
          <p:nvPr>
            <p:ph type="dt" sz="half" idx="10"/>
          </p:nvPr>
        </p:nvSpPr>
        <p:spPr>
          <a:xfrm>
            <a:off x="457200" y="838200"/>
            <a:ext cx="8415655" cy="5943600"/>
          </a:xfrm>
        </p:spPr>
        <p:txBody>
          <a:bodyPr vert="horz" wrap="square" lIns="0" tIns="0" rIns="0" bIns="0" anchor="t"/>
          <a:lstStyle/>
          <a:p>
            <a:pPr eaLnBrk="1" hangingPunct="1">
              <a:buFont typeface="隶书" panose="02010509060101010101" pitchFamily="49" charset="-122"/>
              <a:buNone/>
            </a:pPr>
            <a:r>
              <a:rPr lang="zh-CN" altLang="en-US" sz="2400" dirty="0"/>
              <a:t>     </a:t>
            </a:r>
            <a:r>
              <a:rPr lang="zh-CN" altLang="en-US" sz="2400" dirty="0">
                <a:solidFill>
                  <a:srgbClr val="000000"/>
                </a:solidFill>
              </a:rPr>
              <a:t>计算机系统的性能由硬件性能和程序特性决定，通常可利用</a:t>
            </a:r>
            <a:r>
              <a:rPr lang="zh-CN" altLang="en-US" sz="2400" dirty="0">
                <a:solidFill>
                  <a:srgbClr val="FF0000"/>
                </a:solidFill>
              </a:rPr>
              <a:t>标准测试程序</a:t>
            </a:r>
            <a:r>
              <a:rPr lang="zh-CN" altLang="en-US" sz="2400" dirty="0">
                <a:solidFill>
                  <a:srgbClr val="000000"/>
                </a:solidFill>
              </a:rPr>
              <a:t>来测定性能。</a:t>
            </a:r>
            <a:endParaRPr lang="zh-CN" altLang="en-US" sz="2400" dirty="0"/>
          </a:p>
          <a:p>
            <a:pPr eaLnBrk="1" hangingPunct="1">
              <a:lnSpc>
                <a:spcPts val="3500"/>
              </a:lnSpc>
              <a:spcBef>
                <a:spcPts val="600"/>
              </a:spcBef>
              <a:buFont typeface="Wingdings" panose="05000000000000000000" pitchFamily="2" charset="2"/>
              <a:buChar char="Ø"/>
            </a:pPr>
            <a:r>
              <a:rPr lang="zh-CN" altLang="en-US" sz="2400" dirty="0">
                <a:solidFill>
                  <a:srgbClr val="000000"/>
                </a:solidFill>
                <a:ea typeface="华文细黑" panose="02010600040101010101" pitchFamily="2" charset="-122"/>
              </a:rPr>
              <a:t>用</a:t>
            </a:r>
            <a:r>
              <a:rPr lang="en-US" altLang="zh-CN" sz="2400">
                <a:solidFill>
                  <a:srgbClr val="00B0F0"/>
                </a:solidFill>
                <a:ea typeface="华文细黑" panose="02010600040101010101" pitchFamily="2" charset="-122"/>
              </a:rPr>
              <a:t>MIPS</a:t>
            </a:r>
            <a:r>
              <a:rPr lang="en-US" altLang="zh-CN" sz="2400">
                <a:ea typeface="华文细黑" panose="02010600040101010101" pitchFamily="2" charset="-122"/>
              </a:rPr>
              <a:t> </a:t>
            </a:r>
            <a:r>
              <a:rPr lang="en-US" altLang="zh-CN" sz="2400">
                <a:solidFill>
                  <a:srgbClr val="000000"/>
                </a:solidFill>
                <a:ea typeface="华文细黑" panose="02010600040101010101" pitchFamily="2" charset="-122"/>
              </a:rPr>
              <a:t>(Million Instructions Per Second,</a:t>
            </a:r>
            <a:r>
              <a:rPr lang="zh-CN" altLang="en-US" sz="2400" dirty="0">
                <a:solidFill>
                  <a:srgbClr val="000000"/>
                </a:solidFill>
                <a:ea typeface="华文细黑" panose="02010600040101010101" pitchFamily="2" charset="-122"/>
              </a:rPr>
              <a:t>每秒百万条指令</a:t>
            </a:r>
            <a:r>
              <a:rPr lang="en-US" altLang="zh-CN" sz="2400">
                <a:solidFill>
                  <a:srgbClr val="000000"/>
                </a:solidFill>
                <a:ea typeface="华文细黑" panose="02010600040101010101" pitchFamily="2" charset="-122"/>
              </a:rPr>
              <a:t>)</a:t>
            </a:r>
            <a:r>
              <a:rPr lang="zh-CN" altLang="en-US" sz="2400" dirty="0">
                <a:solidFill>
                  <a:srgbClr val="000000"/>
                </a:solidFill>
                <a:ea typeface="华文细黑" panose="02010600040101010101" pitchFamily="2" charset="-122"/>
              </a:rPr>
              <a:t>或</a:t>
            </a:r>
            <a:r>
              <a:rPr lang="en-US" altLang="zh-CN" sz="2400">
                <a:solidFill>
                  <a:srgbClr val="00B0F0"/>
                </a:solidFill>
                <a:ea typeface="华文细黑" panose="02010600040101010101" pitchFamily="2" charset="-122"/>
              </a:rPr>
              <a:t>MFLOPS</a:t>
            </a:r>
            <a:r>
              <a:rPr lang="en-US" altLang="zh-CN" sz="2400">
                <a:solidFill>
                  <a:srgbClr val="000000"/>
                </a:solidFill>
                <a:ea typeface="华文细黑" panose="02010600040101010101" pitchFamily="2" charset="-122"/>
              </a:rPr>
              <a:t>(</a:t>
            </a:r>
            <a:r>
              <a:rPr lang="zh-CN" altLang="en-US" sz="2400" dirty="0">
                <a:solidFill>
                  <a:srgbClr val="000000"/>
                </a:solidFill>
                <a:ea typeface="华文细黑" panose="02010600040101010101" pitchFamily="2" charset="-122"/>
              </a:rPr>
              <a:t>每秒百万次浮点操作</a:t>
            </a:r>
            <a:r>
              <a:rPr lang="en-US" altLang="zh-CN" sz="2400">
                <a:solidFill>
                  <a:srgbClr val="000000"/>
                </a:solidFill>
                <a:ea typeface="华文细黑" panose="02010600040101010101" pitchFamily="2" charset="-122"/>
              </a:rPr>
              <a:t>)</a:t>
            </a:r>
            <a:r>
              <a:rPr lang="zh-CN" altLang="en-US" sz="2400" dirty="0">
                <a:solidFill>
                  <a:srgbClr val="000000"/>
                </a:solidFill>
                <a:ea typeface="华文细黑" panose="02010600040101010101" pitchFamily="2" charset="-122"/>
              </a:rPr>
              <a:t>的数值来衡量计算机系统的硬件速度。</a:t>
            </a:r>
          </a:p>
          <a:p>
            <a:pPr eaLnBrk="1" hangingPunct="1">
              <a:lnSpc>
                <a:spcPts val="3500"/>
              </a:lnSpc>
              <a:spcBef>
                <a:spcPts val="600"/>
              </a:spcBef>
              <a:buFont typeface="Wingdings" panose="05000000000000000000" pitchFamily="2" charset="2"/>
              <a:buChar char="Ø"/>
            </a:pPr>
            <a:r>
              <a:rPr lang="zh-CN" altLang="en-US" sz="2400" dirty="0">
                <a:solidFill>
                  <a:srgbClr val="000000"/>
                </a:solidFill>
                <a:ea typeface="华文细黑" panose="02010600040101010101" pitchFamily="2" charset="-122"/>
              </a:rPr>
              <a:t>用 </a:t>
            </a:r>
            <a:r>
              <a:rPr lang="en-US" altLang="zh-CN" sz="2400">
                <a:solidFill>
                  <a:srgbClr val="000000"/>
                </a:solidFill>
                <a:ea typeface="华文细黑" panose="02010600040101010101" pitchFamily="2" charset="-122"/>
              </a:rPr>
              <a:t>CPU</a:t>
            </a:r>
            <a:r>
              <a:rPr lang="zh-CN" altLang="en-US" sz="2400" dirty="0">
                <a:solidFill>
                  <a:srgbClr val="000000"/>
                </a:solidFill>
                <a:ea typeface="华文细黑" panose="02010600040101010101" pitchFamily="2" charset="-122"/>
              </a:rPr>
              <a:t>执行时间</a:t>
            </a:r>
            <a:r>
              <a:rPr lang="en-US" altLang="zh-CN" sz="2400" b="0">
                <a:solidFill>
                  <a:srgbClr val="000000"/>
                </a:solidFill>
                <a:ea typeface="华文细黑" panose="02010600040101010101" pitchFamily="2" charset="-122"/>
              </a:rPr>
              <a:t>T</a:t>
            </a:r>
            <a:r>
              <a:rPr lang="zh-CN" altLang="en-US" sz="2400" dirty="0">
                <a:solidFill>
                  <a:srgbClr val="000000"/>
                </a:solidFill>
                <a:ea typeface="华文细黑" panose="02010600040101010101" pitchFamily="2" charset="-122"/>
              </a:rPr>
              <a:t>来量化硬软件结合系统的有效速度。</a:t>
            </a:r>
            <a:endParaRPr lang="en-US" altLang="zh-CN" sz="2400">
              <a:ea typeface="华文细黑" panose="02010600040101010101" pitchFamily="2" charset="-122"/>
            </a:endParaRPr>
          </a:p>
          <a:p>
            <a:pPr algn="ctr" eaLnBrk="1" hangingPunct="1">
              <a:spcBef>
                <a:spcPts val="1200"/>
              </a:spcBef>
              <a:buClr>
                <a:schemeClr val="tx1"/>
              </a:buClr>
              <a:buFont typeface="隶书" panose="02010509060101010101" pitchFamily="49" charset="-122"/>
              <a:buNone/>
            </a:pPr>
            <a:r>
              <a:rPr lang="en-US" altLang="zh-CN" sz="2400">
                <a:solidFill>
                  <a:srgbClr val="C00000"/>
                </a:solidFill>
              </a:rPr>
              <a:t>MIPS = </a:t>
            </a:r>
            <a:r>
              <a:rPr lang="en-US" altLang="zh-CN" sz="2400" i="1" err="1">
                <a:solidFill>
                  <a:srgbClr val="C00000"/>
                </a:solidFill>
              </a:rPr>
              <a:t>f</a:t>
            </a:r>
            <a:r>
              <a:rPr lang="en-US" altLang="zh-CN" sz="2400" err="1">
                <a:solidFill>
                  <a:srgbClr val="C00000"/>
                </a:solidFill>
              </a:rPr>
              <a:t>(MHz</a:t>
            </a:r>
            <a:r>
              <a:rPr lang="en-US" altLang="zh-CN" sz="2400">
                <a:solidFill>
                  <a:srgbClr val="C00000"/>
                </a:solidFill>
              </a:rPr>
              <a:t>)/CPI </a:t>
            </a:r>
          </a:p>
          <a:p>
            <a:pPr algn="ctr" eaLnBrk="1" hangingPunct="1">
              <a:spcBef>
                <a:spcPts val="1200"/>
              </a:spcBef>
              <a:buClr>
                <a:schemeClr val="tx1"/>
              </a:buClr>
              <a:buFont typeface="隶书" panose="02010509060101010101" pitchFamily="49" charset="-122"/>
              <a:buNone/>
            </a:pPr>
            <a:r>
              <a:rPr lang="en-US" altLang="zh-CN" sz="2400" i="1" err="1">
                <a:solidFill>
                  <a:srgbClr val="C00000"/>
                </a:solidFill>
              </a:rPr>
              <a:t>T</a:t>
            </a:r>
            <a:r>
              <a:rPr lang="en-US" altLang="zh-CN" sz="2400" err="1">
                <a:solidFill>
                  <a:srgbClr val="C00000"/>
                </a:solidFill>
              </a:rPr>
              <a:t>(s</a:t>
            </a:r>
            <a:r>
              <a:rPr lang="en-US" altLang="zh-CN" sz="2400">
                <a:solidFill>
                  <a:srgbClr val="C00000"/>
                </a:solidFill>
              </a:rPr>
              <a:t>) = (IC × CPI)/</a:t>
            </a:r>
            <a:r>
              <a:rPr lang="en-US" altLang="zh-CN" sz="2400" i="1" err="1">
                <a:solidFill>
                  <a:srgbClr val="C00000"/>
                </a:solidFill>
              </a:rPr>
              <a:t>f</a:t>
            </a:r>
            <a:r>
              <a:rPr lang="en-US" altLang="zh-CN" sz="2400" err="1">
                <a:solidFill>
                  <a:srgbClr val="C00000"/>
                </a:solidFill>
              </a:rPr>
              <a:t>(Hz</a:t>
            </a:r>
            <a:r>
              <a:rPr lang="en-US" altLang="zh-CN" sz="2400">
                <a:solidFill>
                  <a:srgbClr val="C00000"/>
                </a:solidFill>
              </a:rPr>
              <a:t>) </a:t>
            </a:r>
          </a:p>
          <a:p>
            <a:pPr eaLnBrk="1" hangingPunct="1">
              <a:spcBef>
                <a:spcPts val="1800"/>
              </a:spcBef>
              <a:buClr>
                <a:schemeClr val="bg1"/>
              </a:buClr>
              <a:buFont typeface="隶书" panose="02010509060101010101" pitchFamily="49" charset="-122"/>
              <a:buNone/>
            </a:pPr>
            <a:r>
              <a:rPr lang="en-US" altLang="zh-CN" sz="2400">
                <a:ea typeface="华文细黑" panose="02010600040101010101" pitchFamily="2" charset="-122"/>
              </a:rPr>
              <a:t>    </a:t>
            </a:r>
            <a:r>
              <a:rPr lang="en-US" altLang="zh-CN" sz="2400">
                <a:solidFill>
                  <a:srgbClr val="000000"/>
                </a:solidFill>
                <a:ea typeface="华文细黑" panose="02010600040101010101" pitchFamily="2" charset="-122"/>
              </a:rPr>
              <a:t>f</a:t>
            </a:r>
            <a:r>
              <a:rPr lang="zh-CN" altLang="en-US" sz="2400" dirty="0">
                <a:solidFill>
                  <a:srgbClr val="000000"/>
                </a:solidFill>
                <a:ea typeface="华文细黑" panose="02010600040101010101" pitchFamily="2" charset="-122"/>
              </a:rPr>
              <a:t>（时钟频率）：</a:t>
            </a:r>
            <a:r>
              <a:rPr lang="en-US" altLang="zh-CN" sz="2400">
                <a:solidFill>
                  <a:srgbClr val="000000"/>
                </a:solidFill>
                <a:ea typeface="华文细黑" panose="02010600040101010101" pitchFamily="2" charset="-122"/>
              </a:rPr>
              <a:t> CPU</a:t>
            </a:r>
            <a:r>
              <a:rPr lang="zh-CN" altLang="en-US" sz="2400" dirty="0">
                <a:solidFill>
                  <a:srgbClr val="000000"/>
                </a:solidFill>
                <a:ea typeface="华文细黑" panose="02010600040101010101" pitchFamily="2" charset="-122"/>
              </a:rPr>
              <a:t>的基本工作频率</a:t>
            </a:r>
          </a:p>
          <a:p>
            <a:pPr eaLnBrk="1" hangingPunct="1">
              <a:spcBef>
                <a:spcPts val="600"/>
              </a:spcBef>
              <a:buClr>
                <a:schemeClr val="bg1"/>
              </a:buClr>
              <a:buFont typeface="隶书" panose="02010509060101010101" pitchFamily="49" charset="-122"/>
              <a:buNone/>
            </a:pPr>
            <a:r>
              <a:rPr lang="en-US" altLang="zh-CN" sz="2400">
                <a:solidFill>
                  <a:srgbClr val="000000"/>
                </a:solidFill>
                <a:ea typeface="华文细黑" panose="02010600040101010101" pitchFamily="2" charset="-122"/>
              </a:rPr>
              <a:t>    IC</a:t>
            </a:r>
            <a:r>
              <a:rPr lang="zh-CN" altLang="en-US" sz="2400" dirty="0">
                <a:solidFill>
                  <a:srgbClr val="000000"/>
                </a:solidFill>
                <a:ea typeface="华文细黑" panose="02010600040101010101" pitchFamily="2" charset="-122"/>
              </a:rPr>
              <a:t>（指令数目）：运行程序的指令总数</a:t>
            </a:r>
          </a:p>
          <a:p>
            <a:pPr eaLnBrk="1" hangingPunct="1">
              <a:spcBef>
                <a:spcPts val="600"/>
              </a:spcBef>
              <a:buClr>
                <a:schemeClr val="bg1"/>
              </a:buClr>
              <a:buFont typeface="隶书" panose="02010509060101010101" pitchFamily="49" charset="-122"/>
              <a:buNone/>
            </a:pPr>
            <a:r>
              <a:rPr lang="en-US" altLang="zh-CN" sz="2400">
                <a:solidFill>
                  <a:srgbClr val="000000"/>
                </a:solidFill>
                <a:ea typeface="华文细黑" panose="02010600040101010101" pitchFamily="2" charset="-122"/>
              </a:rPr>
              <a:t>   CPI</a:t>
            </a:r>
            <a:r>
              <a:rPr lang="zh-CN" altLang="en-US" sz="2400" dirty="0">
                <a:solidFill>
                  <a:srgbClr val="000000"/>
                </a:solidFill>
                <a:ea typeface="华文细黑" panose="02010600040101010101" pitchFamily="2" charset="-122"/>
              </a:rPr>
              <a:t>（</a:t>
            </a:r>
            <a:r>
              <a:rPr lang="en-US" altLang="zh-CN" sz="2400">
                <a:solidFill>
                  <a:srgbClr val="000000"/>
                </a:solidFill>
                <a:ea typeface="华文细黑" panose="02010600040101010101" pitchFamily="2" charset="-122"/>
              </a:rPr>
              <a:t>Cycles Per Instruction</a:t>
            </a:r>
            <a:r>
              <a:rPr lang="zh-CN" altLang="en-US" sz="2400" dirty="0">
                <a:solidFill>
                  <a:srgbClr val="000000"/>
                </a:solidFill>
                <a:ea typeface="华文细黑" panose="02010600040101010101" pitchFamily="2" charset="-122"/>
              </a:rPr>
              <a:t>）：指令执行的平均周期数，可从运行大量测试程序或实际程序产生的统计数据中计算出来 </a:t>
            </a:r>
          </a:p>
        </p:txBody>
      </p:sp>
      <p:sp>
        <p:nvSpPr>
          <p:cNvPr id="54276" name="矩形 5"/>
          <p:cNvSpPr/>
          <p:nvPr/>
        </p:nvSpPr>
        <p:spPr>
          <a:xfrm>
            <a:off x="6324600" y="4800600"/>
            <a:ext cx="2286000" cy="841375"/>
          </a:xfrm>
          <a:prstGeom prst="rect">
            <a:avLst/>
          </a:prstGeom>
          <a:noFill/>
          <a:ln w="19050" cap="flat" cmpd="sng">
            <a:solidFill>
              <a:srgbClr val="00FFFF"/>
            </a:solidFill>
            <a:prstDash val="lgDash"/>
            <a:miter/>
            <a:headEnd type="none" w="med" len="med"/>
            <a:tailEnd type="none" w="med" len="med"/>
          </a:ln>
        </p:spPr>
        <p:txBody>
          <a:bodyPr>
            <a:spAutoFit/>
          </a:bodyPr>
          <a:lstStyle/>
          <a:p>
            <a:pPr marL="0" lvl="1" indent="0" algn="ctr" eaLnBrk="1" hangingPunct="1"/>
            <a:r>
              <a:rPr lang="en-US" altLang="zh-CN" sz="2400" b="1">
                <a:solidFill>
                  <a:srgbClr val="00B0F0"/>
                </a:solidFill>
                <a:latin typeface="Arial" panose="020B0604020202020204" pitchFamily="34" charset="0"/>
                <a:ea typeface="宋体" panose="02010600030101010101" pitchFamily="2" charset="-122"/>
              </a:rPr>
              <a:t>CPI</a:t>
            </a:r>
            <a:r>
              <a:rPr lang="zh-CN" altLang="en-US" sz="2400" b="1" dirty="0">
                <a:solidFill>
                  <a:srgbClr val="00B0F0"/>
                </a:solidFill>
                <a:latin typeface="Arial" panose="020B0604020202020204" pitchFamily="34" charset="0"/>
                <a:ea typeface="宋体" panose="02010600030101010101" pitchFamily="2" charset="-122"/>
              </a:rPr>
              <a:t>数越小</a:t>
            </a:r>
            <a:endParaRPr lang="en-US" altLang="zh-CN" sz="2400" b="1">
              <a:solidFill>
                <a:srgbClr val="00B0F0"/>
              </a:solidFill>
              <a:latin typeface="Arial" panose="020B0604020202020204" pitchFamily="34" charset="0"/>
              <a:ea typeface="宋体" panose="02010600030101010101" pitchFamily="2" charset="-122"/>
            </a:endParaRPr>
          </a:p>
          <a:p>
            <a:pPr marL="0" lvl="1" indent="0" algn="ctr" eaLnBrk="1" hangingPunct="1"/>
            <a:r>
              <a:rPr lang="en-US" altLang="zh-CN" sz="2400" b="1">
                <a:solidFill>
                  <a:srgbClr val="00B0F0"/>
                </a:solidFill>
                <a:latin typeface="Arial" panose="020B0604020202020204" pitchFamily="34" charset="0"/>
                <a:ea typeface="宋体" panose="02010600030101010101" pitchFamily="2" charset="-122"/>
              </a:rPr>
              <a:t>CPU</a:t>
            </a:r>
            <a:r>
              <a:rPr lang="zh-CN" altLang="en-US" sz="2400" b="1" dirty="0">
                <a:solidFill>
                  <a:srgbClr val="00B0F0"/>
                </a:solidFill>
                <a:latin typeface="Arial" panose="020B0604020202020204" pitchFamily="34" charset="0"/>
                <a:ea typeface="宋体" panose="02010600030101010101" pitchFamily="2" charset="-122"/>
              </a:rPr>
              <a:t>速度越快</a:t>
            </a:r>
            <a:endParaRPr lang="zh-TW" altLang="en-US" sz="2400" b="1" dirty="0">
              <a:solidFill>
                <a:srgbClr val="00B0F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dissolv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dissolve">
                                      <p:cBhvr>
                                        <p:cTn id="12" dur="500"/>
                                        <p:tgtEl>
                                          <p:spTgt spid="5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dissolve">
                                      <p:cBhvr>
                                        <p:cTn id="17" dur="500"/>
                                        <p:tgtEl>
                                          <p:spTgt spid="54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4275">
                                            <p:txEl>
                                              <p:pRg st="3" end="3"/>
                                            </p:txEl>
                                          </p:spTgt>
                                        </p:tgtEl>
                                        <p:attrNameLst>
                                          <p:attrName>style.visibility</p:attrName>
                                        </p:attrNameLst>
                                      </p:cBhvr>
                                      <p:to>
                                        <p:strVal val="visible"/>
                                      </p:to>
                                    </p:set>
                                    <p:animEffect transition="in" filter="dissolve">
                                      <p:cBhvr>
                                        <p:cTn id="22" dur="500"/>
                                        <p:tgtEl>
                                          <p:spTgt spid="542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4275">
                                            <p:txEl>
                                              <p:pRg st="4" end="4"/>
                                            </p:txEl>
                                          </p:spTgt>
                                        </p:tgtEl>
                                        <p:attrNameLst>
                                          <p:attrName>style.visibility</p:attrName>
                                        </p:attrNameLst>
                                      </p:cBhvr>
                                      <p:to>
                                        <p:strVal val="visible"/>
                                      </p:to>
                                    </p:set>
                                    <p:animEffect transition="in" filter="dissolve">
                                      <p:cBhvr>
                                        <p:cTn id="27" dur="500"/>
                                        <p:tgtEl>
                                          <p:spTgt spid="542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4275">
                                            <p:txEl>
                                              <p:pRg st="5" end="5"/>
                                            </p:txEl>
                                          </p:spTgt>
                                        </p:tgtEl>
                                        <p:attrNameLst>
                                          <p:attrName>style.visibility</p:attrName>
                                        </p:attrNameLst>
                                      </p:cBhvr>
                                      <p:to>
                                        <p:strVal val="visible"/>
                                      </p:to>
                                    </p:set>
                                    <p:animEffect transition="in" filter="dissolve">
                                      <p:cBhvr>
                                        <p:cTn id="32" dur="500"/>
                                        <p:tgtEl>
                                          <p:spTgt spid="542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4275">
                                            <p:txEl>
                                              <p:pRg st="6" end="6"/>
                                            </p:txEl>
                                          </p:spTgt>
                                        </p:tgtEl>
                                        <p:attrNameLst>
                                          <p:attrName>style.visibility</p:attrName>
                                        </p:attrNameLst>
                                      </p:cBhvr>
                                      <p:to>
                                        <p:strVal val="visible"/>
                                      </p:to>
                                    </p:set>
                                    <p:animEffect transition="in" filter="dissolve">
                                      <p:cBhvr>
                                        <p:cTn id="37" dur="500"/>
                                        <p:tgtEl>
                                          <p:spTgt spid="542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4275">
                                            <p:txEl>
                                              <p:pRg st="7" end="7"/>
                                            </p:txEl>
                                          </p:spTgt>
                                        </p:tgtEl>
                                        <p:attrNameLst>
                                          <p:attrName>style.visibility</p:attrName>
                                        </p:attrNameLst>
                                      </p:cBhvr>
                                      <p:to>
                                        <p:strVal val="visible"/>
                                      </p:to>
                                    </p:set>
                                    <p:animEffect transition="in" filter="dissolve">
                                      <p:cBhvr>
                                        <p:cTn id="42" dur="500"/>
                                        <p:tgtEl>
                                          <p:spTgt spid="542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4276"/>
                                        </p:tgtEl>
                                        <p:attrNameLst>
                                          <p:attrName>style.visibility</p:attrName>
                                        </p:attrNameLst>
                                      </p:cBhvr>
                                      <p:to>
                                        <p:strVal val="visible"/>
                                      </p:to>
                                    </p:set>
                                    <p:animEffect transition="in" filter="dissolve">
                                      <p:cBhvr>
                                        <p:cTn id="47" dur="500"/>
                                        <p:tgtEl>
                                          <p:spTgt spid="54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uiExpand="1" build="p"/>
      <p:bldP spid="542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p:cNvSpPr>
          <p:nvPr>
            <p:ph type="title"/>
          </p:nvPr>
        </p:nvSpPr>
        <p:spPr>
          <a:xfrm>
            <a:off x="457200" y="152400"/>
            <a:ext cx="8229600" cy="685800"/>
          </a:xfrm>
          <a:noFill/>
          <a:ln>
            <a:noFill/>
          </a:ln>
        </p:spPr>
        <p:txBody>
          <a:bodyPr vert="horz" wrap="square" lIns="91440" tIns="45720" rIns="91440" bIns="45720" anchor="ctr"/>
          <a:lstStyle/>
          <a:p>
            <a:pPr algn="ctr"/>
            <a:r>
              <a:rPr lang="en-US" altLang="zh-CN" sz="3200" err="1">
                <a:latin typeface="Comic Sans MS" panose="030F0702030302020204" pitchFamily="66" charset="0"/>
                <a:ea typeface="隶书" panose="02010509060101010101" pitchFamily="49" charset="-122"/>
              </a:rPr>
              <a:t>计算机系统性能量度值计算</a:t>
            </a:r>
            <a:r>
              <a:rPr lang="en-US" altLang="zh-CN" sz="3200">
                <a:latin typeface="Comic Sans MS" panose="030F0702030302020204" pitchFamily="66" charset="0"/>
                <a:ea typeface="隶书" panose="02010509060101010101" pitchFamily="49" charset="-122"/>
              </a:rPr>
              <a:t>   </a:t>
            </a:r>
          </a:p>
        </p:txBody>
      </p:sp>
      <p:sp>
        <p:nvSpPr>
          <p:cNvPr id="2052" name="Rectangle 3"/>
          <p:cNvSpPr>
            <a:spLocks noGrp="1"/>
          </p:cNvSpPr>
          <p:nvPr>
            <p:ph type="dt" sz="half" idx="10"/>
          </p:nvPr>
        </p:nvSpPr>
        <p:spPr>
          <a:xfrm>
            <a:off x="533400" y="685800"/>
            <a:ext cx="8458200" cy="1195387"/>
          </a:xfrm>
        </p:spPr>
        <p:txBody>
          <a:bodyPr vert="horz" wrap="square" lIns="0" tIns="0" rIns="0" bIns="0" anchor="t"/>
          <a:lstStyle/>
          <a:p>
            <a:pPr marL="0" indent="0" eaLnBrk="1" hangingPunct="1">
              <a:lnSpc>
                <a:spcPts val="3500"/>
              </a:lnSpc>
              <a:buFont typeface="隶书" panose="02010509060101010101" pitchFamily="49" charset="-122"/>
              <a:buNone/>
            </a:pPr>
            <a:r>
              <a:rPr lang="zh-CN" altLang="en-US" sz="2400" dirty="0">
                <a:solidFill>
                  <a:srgbClr val="000000"/>
                </a:solidFill>
                <a:latin typeface="楷体_GB2312" panose="02010609030101010101" pitchFamily="49" charset="-122"/>
                <a:ea typeface="楷体_GB2312" panose="02010609030101010101" pitchFamily="49" charset="-122"/>
              </a:rPr>
              <a:t>假设一台计算机的</a:t>
            </a:r>
            <a:r>
              <a:rPr lang="zh-CN" altLang="en-US" sz="2400" dirty="0">
                <a:solidFill>
                  <a:srgbClr val="FF0000"/>
                </a:solidFill>
                <a:latin typeface="楷体_GB2312" panose="02010609030101010101" pitchFamily="49" charset="-122"/>
                <a:ea typeface="楷体_GB2312" panose="02010609030101010101" pitchFamily="49" charset="-122"/>
              </a:rPr>
              <a:t>时钟频率</a:t>
            </a:r>
            <a:r>
              <a:rPr lang="zh-CN" altLang="en-US" sz="2400" dirty="0">
                <a:solidFill>
                  <a:srgbClr val="000000"/>
                </a:solidFill>
                <a:latin typeface="楷体_GB2312" panose="02010609030101010101" pitchFamily="49" charset="-122"/>
                <a:ea typeface="楷体_GB2312" panose="02010609030101010101" pitchFamily="49" charset="-122"/>
              </a:rPr>
              <a:t>是</a:t>
            </a:r>
            <a:r>
              <a:rPr lang="en-US" altLang="zh-CN" sz="2400" dirty="0">
                <a:solidFill>
                  <a:srgbClr val="000000"/>
                </a:solidFill>
                <a:latin typeface="楷体_GB2312" panose="02010609030101010101" pitchFamily="49" charset="-122"/>
                <a:ea typeface="楷体_GB2312" panose="02010609030101010101" pitchFamily="49" charset="-122"/>
              </a:rPr>
              <a:t>100 MHz(</a:t>
            </a:r>
            <a:r>
              <a:rPr lang="zh-CN" altLang="en-US" sz="2400" dirty="0">
                <a:solidFill>
                  <a:srgbClr val="000000"/>
                </a:solidFill>
                <a:latin typeface="楷体_GB2312" panose="02010609030101010101" pitchFamily="49" charset="-122"/>
                <a:ea typeface="楷体_GB2312" panose="02010609030101010101" pitchFamily="49" charset="-122"/>
              </a:rPr>
              <a:t>每秒百万周期</a:t>
            </a:r>
            <a:r>
              <a:rPr lang="en-US" altLang="zh-CN" sz="2400" dirty="0">
                <a:solidFill>
                  <a:srgbClr val="000000"/>
                </a:solidFill>
                <a:latin typeface="楷体_GB2312" panose="02010609030101010101" pitchFamily="49" charset="-122"/>
                <a:ea typeface="楷体_GB2312" panose="02010609030101010101" pitchFamily="49" charset="-122"/>
              </a:rPr>
              <a:t>)</a:t>
            </a:r>
            <a:r>
              <a:rPr lang="zh-CN" altLang="en-US" sz="2400" dirty="0">
                <a:solidFill>
                  <a:srgbClr val="000000"/>
                </a:solidFill>
                <a:latin typeface="楷体_GB2312" panose="02010609030101010101" pitchFamily="49" charset="-122"/>
                <a:ea typeface="楷体_GB2312" panose="02010609030101010101" pitchFamily="49" charset="-122"/>
              </a:rPr>
              <a:t>，具有</a:t>
            </a:r>
            <a:r>
              <a:rPr lang="en-US" altLang="zh-CN" sz="2400" dirty="0">
                <a:solidFill>
                  <a:srgbClr val="FF0000"/>
                </a:solidFill>
                <a:latin typeface="楷体_GB2312" panose="02010609030101010101" pitchFamily="49" charset="-122"/>
                <a:ea typeface="楷体_GB2312" panose="02010609030101010101" pitchFamily="49" charset="-122"/>
              </a:rPr>
              <a:t>4</a:t>
            </a:r>
            <a:r>
              <a:rPr lang="zh-CN" altLang="en-US" sz="2400" dirty="0">
                <a:solidFill>
                  <a:srgbClr val="FF0000"/>
                </a:solidFill>
                <a:latin typeface="楷体_GB2312" panose="02010609030101010101" pitchFamily="49" charset="-122"/>
                <a:ea typeface="楷体_GB2312" panose="02010609030101010101" pitchFamily="49" charset="-122"/>
              </a:rPr>
              <a:t>种</a:t>
            </a:r>
            <a:r>
              <a:rPr lang="zh-CN" altLang="en-US" sz="2400" dirty="0">
                <a:solidFill>
                  <a:srgbClr val="000000"/>
                </a:solidFill>
                <a:latin typeface="楷体_GB2312" panose="02010609030101010101" pitchFamily="49" charset="-122"/>
                <a:ea typeface="楷体_GB2312" panose="02010609030101010101" pitchFamily="49" charset="-122"/>
              </a:rPr>
              <a:t>类型的指令，它们的</a:t>
            </a:r>
            <a:r>
              <a:rPr lang="zh-CN" altLang="en-US" sz="2400" dirty="0">
                <a:solidFill>
                  <a:srgbClr val="FF0000"/>
                </a:solidFill>
                <a:latin typeface="楷体_GB2312" panose="02010609030101010101" pitchFamily="49" charset="-122"/>
                <a:ea typeface="楷体_GB2312" panose="02010609030101010101" pitchFamily="49" charset="-122"/>
              </a:rPr>
              <a:t>使用率和</a:t>
            </a:r>
            <a:r>
              <a:rPr lang="en-US" altLang="zh-CN" sz="2400" dirty="0">
                <a:solidFill>
                  <a:srgbClr val="FF0000"/>
                </a:solidFill>
                <a:latin typeface="楷体_GB2312" panose="02010609030101010101" pitchFamily="49" charset="-122"/>
                <a:ea typeface="楷体_GB2312" panose="02010609030101010101" pitchFamily="49" charset="-122"/>
              </a:rPr>
              <a:t>CPI</a:t>
            </a:r>
            <a:r>
              <a:rPr lang="zh-CN" altLang="en-US" sz="2400" dirty="0">
                <a:solidFill>
                  <a:srgbClr val="000000"/>
                </a:solidFill>
                <a:latin typeface="楷体_GB2312" panose="02010609030101010101" pitchFamily="49" charset="-122"/>
                <a:ea typeface="楷体_GB2312" panose="02010609030101010101" pitchFamily="49" charset="-122"/>
              </a:rPr>
              <a:t>分别如下表所示。求该计算机的</a:t>
            </a:r>
            <a:r>
              <a:rPr lang="en-US" altLang="zh-CN" sz="2400" dirty="0">
                <a:solidFill>
                  <a:srgbClr val="000000"/>
                </a:solidFill>
                <a:latin typeface="楷体_GB2312" panose="02010609030101010101" pitchFamily="49" charset="-122"/>
                <a:ea typeface="楷体_GB2312" panose="02010609030101010101" pitchFamily="49" charset="-122"/>
              </a:rPr>
              <a:t>MIPS</a:t>
            </a:r>
            <a:r>
              <a:rPr lang="zh-CN" altLang="en-US" sz="2400" dirty="0">
                <a:solidFill>
                  <a:srgbClr val="000000"/>
                </a:solidFill>
                <a:latin typeface="楷体_GB2312" panose="02010609030101010101" pitchFamily="49" charset="-122"/>
                <a:ea typeface="楷体_GB2312" panose="02010609030101010101" pitchFamily="49" charset="-122"/>
              </a:rPr>
              <a:t>值以及运行一个具有</a:t>
            </a:r>
            <a:r>
              <a:rPr lang="en-US" altLang="zh-CN" sz="2400" dirty="0">
                <a:solidFill>
                  <a:srgbClr val="000000"/>
                </a:solidFill>
                <a:latin typeface="楷体_GB2312" panose="02010609030101010101" pitchFamily="49" charset="-122"/>
                <a:ea typeface="楷体_GB2312" panose="02010609030101010101" pitchFamily="49" charset="-122"/>
              </a:rPr>
              <a:t>10</a:t>
            </a:r>
            <a:r>
              <a:rPr lang="en-US" altLang="zh-CN" sz="2400" baseline="30000" dirty="0">
                <a:solidFill>
                  <a:srgbClr val="000000"/>
                </a:solidFill>
                <a:latin typeface="楷体_GB2312" panose="02010609030101010101" pitchFamily="49" charset="-122"/>
                <a:ea typeface="楷体_GB2312" panose="02010609030101010101" pitchFamily="49" charset="-122"/>
              </a:rPr>
              <a:t>7</a:t>
            </a:r>
            <a:r>
              <a:rPr lang="zh-CN" altLang="en-US" sz="2400" dirty="0">
                <a:solidFill>
                  <a:srgbClr val="000000"/>
                </a:solidFill>
                <a:latin typeface="楷体_GB2312" panose="02010609030101010101" pitchFamily="49" charset="-122"/>
                <a:ea typeface="楷体_GB2312" panose="02010609030101010101" pitchFamily="49" charset="-122"/>
              </a:rPr>
              <a:t>条指令的程序所需的</a:t>
            </a:r>
            <a:r>
              <a:rPr lang="en-US" altLang="zh-CN" sz="2400" dirty="0">
                <a:solidFill>
                  <a:srgbClr val="000000"/>
                </a:solidFill>
                <a:latin typeface="楷体_GB2312" panose="02010609030101010101" pitchFamily="49" charset="-122"/>
                <a:ea typeface="楷体_GB2312" panose="02010609030101010101" pitchFamily="49" charset="-122"/>
              </a:rPr>
              <a:t>CPU</a:t>
            </a:r>
            <a:r>
              <a:rPr lang="zh-CN" altLang="en-US" sz="2400" dirty="0">
                <a:solidFill>
                  <a:srgbClr val="000000"/>
                </a:solidFill>
                <a:latin typeface="楷体_GB2312" panose="02010609030101010101" pitchFamily="49" charset="-122"/>
                <a:ea typeface="楷体_GB2312" panose="02010609030101010101" pitchFamily="49" charset="-122"/>
              </a:rPr>
              <a:t>时间。</a:t>
            </a:r>
          </a:p>
        </p:txBody>
      </p:sp>
      <p:pic>
        <p:nvPicPr>
          <p:cNvPr id="2053" name="Picture 4"/>
          <p:cNvPicPr>
            <a:picLocks noChangeAspect="1"/>
          </p:cNvPicPr>
          <p:nvPr/>
        </p:nvPicPr>
        <p:blipFill>
          <a:blip r:embed="rId4"/>
          <a:stretch>
            <a:fillRect/>
          </a:stretch>
        </p:blipFill>
        <p:spPr>
          <a:xfrm>
            <a:off x="509588" y="2438400"/>
            <a:ext cx="8634412" cy="2286000"/>
          </a:xfrm>
          <a:prstGeom prst="rect">
            <a:avLst/>
          </a:prstGeom>
          <a:noFill/>
          <a:ln w="9525">
            <a:noFill/>
          </a:ln>
        </p:spPr>
      </p:pic>
      <p:graphicFrame>
        <p:nvGraphicFramePr>
          <p:cNvPr id="2050" name="Object 5"/>
          <p:cNvGraphicFramePr/>
          <p:nvPr/>
        </p:nvGraphicFramePr>
        <p:xfrm>
          <a:off x="1600200" y="4724400"/>
          <a:ext cx="6970713" cy="1901825"/>
        </p:xfrm>
        <a:graphic>
          <a:graphicData uri="http://schemas.openxmlformats.org/presentationml/2006/ole">
            <mc:AlternateContent xmlns:mc="http://schemas.openxmlformats.org/markup-compatibility/2006">
              <mc:Choice xmlns:v="urn:schemas-microsoft-com:vml" Requires="v">
                <p:oleObj spid="_x0000_s9226" r:id="rId5" imgW="2463800" imgH="800100" progId="">
                  <p:embed/>
                </p:oleObj>
              </mc:Choice>
              <mc:Fallback>
                <p:oleObj r:id="rId5" imgW="2463800" imgH="800100" progId="">
                  <p:embed/>
                  <p:pic>
                    <p:nvPicPr>
                      <p:cNvPr id="0" name="图片 3076"/>
                      <p:cNvPicPr/>
                      <p:nvPr/>
                    </p:nvPicPr>
                    <p:blipFill>
                      <a:blip r:embed="rId6"/>
                      <a:stretch>
                        <a:fillRect/>
                      </a:stretch>
                    </p:blipFill>
                    <p:spPr>
                      <a:xfrm>
                        <a:off x="1600200" y="4724400"/>
                        <a:ext cx="6970713" cy="1901825"/>
                      </a:xfrm>
                      <a:prstGeom prst="rect">
                        <a:avLst/>
                      </a:prstGeom>
                      <a:solidFill>
                        <a:srgbClr val="FFFF99"/>
                      </a:solidFill>
                      <a:ln w="38100">
                        <a:noFill/>
                        <a:miter/>
                      </a:ln>
                    </p:spPr>
                  </p:pic>
                </p:oleObj>
              </mc:Fallback>
            </mc:AlternateContent>
          </a:graphicData>
        </a:graphic>
      </p:graphicFrame>
      <p:sp>
        <p:nvSpPr>
          <p:cNvPr id="9" name="左箭头 8">
            <a:hlinkClick r:id="rId7" action="ppaction://hlinksldjump"/>
          </p:cNvPr>
          <p:cNvSpPr/>
          <p:nvPr/>
        </p:nvSpPr>
        <p:spPr>
          <a:xfrm>
            <a:off x="8783938" y="6492090"/>
            <a:ext cx="372241" cy="160967"/>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1"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65</a:t>
            </a:fld>
            <a:endParaRPr lang="zh-CN" altLang="en-US" sz="1200" b="1" dirty="0">
              <a:solidFill>
                <a:srgbClr val="7F7F7F"/>
              </a:solidFill>
              <a:latin typeface="Comic Sans MS" panose="030F0702030302020204" pitchFamily="66" charset="0"/>
            </a:endParaRPr>
          </a:p>
        </p:txBody>
      </p:sp>
      <p:sp>
        <p:nvSpPr>
          <p:cNvPr id="12"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52">
                                            <p:txEl>
                                              <p:pRg st="0" end="0"/>
                                            </p:txEl>
                                          </p:spTgt>
                                        </p:tgtEl>
                                        <p:attrNameLst>
                                          <p:attrName>style.visibility</p:attrName>
                                        </p:attrNameLst>
                                      </p:cBhvr>
                                      <p:to>
                                        <p:strVal val="visible"/>
                                      </p:to>
                                    </p:set>
                                    <p:animEffect transition="in" filter="dissolve">
                                      <p:cBhvr>
                                        <p:cTn id="7" dur="500"/>
                                        <p:tgtEl>
                                          <p:spTgt spid="205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53"/>
                                        </p:tgtEl>
                                        <p:attrNameLst>
                                          <p:attrName>style.visibility</p:attrName>
                                        </p:attrNameLst>
                                      </p:cBhvr>
                                      <p:to>
                                        <p:strVal val="visible"/>
                                      </p:to>
                                    </p:set>
                                    <p:animEffect transition="in" filter="dissolve">
                                      <p:cBhvr>
                                        <p:cTn id="10" dur="500"/>
                                        <p:tgtEl>
                                          <p:spTgt spid="205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dissolv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286E47-513E-455C-BC26-C4614FAB0A8C}"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4" name="文本框 3"/>
          <p:cNvSpPr txBox="1"/>
          <p:nvPr/>
        </p:nvSpPr>
        <p:spPr>
          <a:xfrm>
            <a:off x="728345" y="668655"/>
            <a:ext cx="7909560" cy="5446395"/>
          </a:xfrm>
          <a:prstGeom prst="rect">
            <a:avLst/>
          </a:prstGeom>
          <a:noFill/>
        </p:spPr>
        <p:txBody>
          <a:bodyPr wrap="square" rtlCol="0" anchor="t">
            <a:spAutoFit/>
          </a:bodyPr>
          <a:lstStyle/>
          <a:p>
            <a:r>
              <a:rPr lang="zh-CN" altLang="en-US" sz="2400" b="1">
                <a:solidFill>
                  <a:srgbClr val="0000FF"/>
                </a:solidFill>
              </a:rPr>
              <a:t>MIPS （ Million Instruction Per Second ）表示每秒多少百万条指令，</a:t>
            </a:r>
            <a:endParaRPr lang="zh-CN" altLang="en-US" sz="2400" b="1"/>
          </a:p>
          <a:p>
            <a:r>
              <a:rPr lang="zh-CN" altLang="en-US" sz="2400" b="1"/>
              <a:t>    </a:t>
            </a:r>
            <a:r>
              <a:rPr lang="zh-CN" altLang="en-US" sz="2400"/>
              <a:t>如 10MIPS ，表示每秒一千万条指令。</a:t>
            </a:r>
          </a:p>
          <a:p>
            <a:r>
              <a:rPr lang="zh-CN" altLang="en-US" sz="2400"/>
              <a:t>    </a:t>
            </a:r>
            <a:r>
              <a:rPr lang="zh-CN" altLang="en-US" sz="2400">
                <a:sym typeface="+mn-ea"/>
              </a:rPr>
              <a:t>如 </a:t>
            </a:r>
            <a:r>
              <a:rPr lang="en-US" altLang="zh-CN" sz="2400">
                <a:sym typeface="+mn-ea"/>
              </a:rPr>
              <a:t>35</a:t>
            </a:r>
            <a:r>
              <a:rPr lang="zh-CN" altLang="en-US" sz="2400">
                <a:sym typeface="+mn-ea"/>
              </a:rPr>
              <a:t>MIPS ，表示每秒三千五百万条指令。</a:t>
            </a:r>
            <a:endParaRPr lang="zh-CN" altLang="en-US" sz="2400" b="1"/>
          </a:p>
          <a:p>
            <a:endParaRPr lang="zh-CN" altLang="en-US" sz="2400" b="1"/>
          </a:p>
          <a:p>
            <a:endParaRPr lang="zh-CN" altLang="en-US" sz="2400"/>
          </a:p>
          <a:p>
            <a:r>
              <a:rPr lang="zh-CN" altLang="en-US" sz="2400" b="1">
                <a:solidFill>
                  <a:srgbClr val="0000FF"/>
                </a:solidFill>
                <a:sym typeface="+mn-ea"/>
              </a:rPr>
              <a:t>MIPS/MHz </a:t>
            </a:r>
            <a:r>
              <a:rPr lang="zh-CN" altLang="en-US" sz="2400" b="1">
                <a:sym typeface="+mn-ea"/>
              </a:rPr>
              <a:t>表示 CPU 在每 MHz 的运行速度下可以执行多少个 MIPS </a:t>
            </a:r>
          </a:p>
          <a:p>
            <a:r>
              <a:rPr lang="zh-CN" altLang="en-US" sz="2400" b="1">
                <a:sym typeface="+mn-ea"/>
              </a:rPr>
              <a:t>      </a:t>
            </a:r>
            <a:r>
              <a:rPr lang="zh-CN" altLang="en-US" sz="2400">
                <a:sym typeface="+mn-ea"/>
              </a:rPr>
              <a:t>如 10MIPS/MHz ，表示如果 CPU 运行在 1MHz 的频率下，每秒可执行一千万条指令，</a:t>
            </a:r>
          </a:p>
          <a:p>
            <a:r>
              <a:rPr lang="zh-CN" altLang="en-US" sz="2400">
                <a:sym typeface="+mn-ea"/>
              </a:rPr>
              <a:t>       如果 CPU 运行在 5MHz 的频率下，每秒可执行五千万条指令。MIPS/MHz 可以很好的反映 CPU 的运行速度。 </a:t>
            </a:r>
            <a:endParaRPr lang="zh-CN" altLang="en-US" sz="2400"/>
          </a:p>
          <a:p>
            <a:endParaRPr lang="zh-CN" altLang="en-US" sz="2400" b="1"/>
          </a:p>
          <a:p>
            <a:endParaRPr lang="zh-CN" altLang="en-US"/>
          </a:p>
          <a:p>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286E47-513E-455C-BC26-C4614FAB0A8C}"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4" name="文本框 3"/>
          <p:cNvSpPr txBox="1"/>
          <p:nvPr/>
        </p:nvSpPr>
        <p:spPr>
          <a:xfrm>
            <a:off x="575310" y="158750"/>
            <a:ext cx="8006715" cy="521970"/>
          </a:xfrm>
          <a:prstGeom prst="rect">
            <a:avLst/>
          </a:prstGeom>
          <a:noFill/>
        </p:spPr>
        <p:txBody>
          <a:bodyPr wrap="square" rtlCol="0" anchor="t">
            <a:spAutoFit/>
          </a:bodyPr>
          <a:lstStyle/>
          <a:p>
            <a:r>
              <a:rPr lang="zh-CN" altLang="en-US" sz="2800" b="1"/>
              <a:t>MIPS、DMIPS和MFLOPS的定义、区别和联系</a:t>
            </a:r>
          </a:p>
        </p:txBody>
      </p:sp>
      <p:sp>
        <p:nvSpPr>
          <p:cNvPr id="5" name="文本框 4"/>
          <p:cNvSpPr txBox="1"/>
          <p:nvPr/>
        </p:nvSpPr>
        <p:spPr>
          <a:xfrm>
            <a:off x="596900" y="898525"/>
            <a:ext cx="8173085" cy="5706745"/>
          </a:xfrm>
          <a:prstGeom prst="rect">
            <a:avLst/>
          </a:prstGeom>
          <a:noFill/>
        </p:spPr>
        <p:txBody>
          <a:bodyPr wrap="square" rtlCol="0" anchor="t">
            <a:spAutoFit/>
          </a:bodyPr>
          <a:lstStyle/>
          <a:p>
            <a:r>
              <a:rPr lang="en-US" altLang="zh-CN" sz="2000"/>
              <a:t>       </a:t>
            </a:r>
            <a:r>
              <a:rPr lang="zh-CN" altLang="en-US" sz="2200" b="1">
                <a:solidFill>
                  <a:srgbClr val="0000FF"/>
                </a:solidFill>
              </a:rPr>
              <a:t>DMIPS</a:t>
            </a:r>
            <a:r>
              <a:rPr lang="zh-CN" altLang="en-US" sz="2200"/>
              <a:t>:Dhrystone Million Instructions executed Per Second ：主要用于测整数计算能力。</a:t>
            </a:r>
          </a:p>
          <a:p>
            <a:pPr>
              <a:lnSpc>
                <a:spcPct val="120000"/>
              </a:lnSpc>
            </a:pPr>
            <a:r>
              <a:rPr lang="zh-CN" altLang="en-US" sz="2200">
                <a:sym typeface="+mn-ea"/>
              </a:rPr>
              <a:t>       </a:t>
            </a:r>
            <a:r>
              <a:rPr lang="zh-CN" altLang="en-US" sz="2200" b="1">
                <a:solidFill>
                  <a:srgbClr val="0000FF"/>
                </a:solidFill>
                <a:sym typeface="+mn-ea"/>
              </a:rPr>
              <a:t>MFLOPS</a:t>
            </a:r>
            <a:r>
              <a:rPr lang="zh-CN" altLang="en-US" sz="2200">
                <a:sym typeface="+mn-ea"/>
              </a:rPr>
              <a:t>:Million Floating-point Operations per Second：主要用于测浮点计算能力。</a:t>
            </a:r>
            <a:endParaRPr lang="zh-CN" altLang="en-US" sz="2200"/>
          </a:p>
          <a:p>
            <a:pPr>
              <a:lnSpc>
                <a:spcPct val="130000"/>
              </a:lnSpc>
            </a:pPr>
            <a:r>
              <a:rPr lang="zh-CN" altLang="en-US" sz="2200"/>
              <a:t>   　D是Dhrystone的缩写，他表示了在Dhrystone这样一种测试方法下的MIPS，Dhrystone是一种整数运算测试程序。</a:t>
            </a:r>
          </a:p>
          <a:p>
            <a:pPr>
              <a:lnSpc>
                <a:spcPct val="120000"/>
              </a:lnSpc>
            </a:pPr>
            <a:r>
              <a:rPr lang="zh-CN" altLang="en-US" sz="2200"/>
              <a:t>      MIPS，DMIPS和MFLOPS是常用的CPU性能评估标准。注意的是DMIPS只适宜于评估标量机，不能用于评估向量机。而MFLOPS则比较适用于衡量向量机的性能。为了正确反映计算机的性能，每一种浮点操作要乘以一个正则化的值然后再求MFLOPS的值。 CPU性能评估采用合成测试程序，较流行的有Whetstone 和 Dhrystone 两种。Dhrystone主要用于测整数计算能力，计算单位就是DMIPS。采用Whetstone 主要用于测浮点计算能力，计算单位就是MFLOPS。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286E47-513E-455C-BC26-C4614FAB0A8C}"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4" name="文本框 3"/>
          <p:cNvSpPr txBox="1"/>
          <p:nvPr/>
        </p:nvSpPr>
        <p:spPr>
          <a:xfrm>
            <a:off x="575310" y="158750"/>
            <a:ext cx="8006715" cy="521970"/>
          </a:xfrm>
          <a:prstGeom prst="rect">
            <a:avLst/>
          </a:prstGeom>
          <a:noFill/>
        </p:spPr>
        <p:txBody>
          <a:bodyPr wrap="square" rtlCol="0" anchor="t">
            <a:spAutoFit/>
          </a:bodyPr>
          <a:lstStyle/>
          <a:p>
            <a:r>
              <a:rPr lang="zh-CN" altLang="en-US" sz="2800" b="1"/>
              <a:t>本章小节</a:t>
            </a:r>
          </a:p>
        </p:txBody>
      </p:sp>
      <p:sp>
        <p:nvSpPr>
          <p:cNvPr id="7171" name="内容占位符 2"/>
          <p:cNvSpPr>
            <a:spLocks noGrp="1"/>
          </p:cNvSpPr>
          <p:nvPr/>
        </p:nvSpPr>
        <p:spPr>
          <a:xfrm>
            <a:off x="609600" y="685800"/>
            <a:ext cx="8077200" cy="6019800"/>
          </a:xfrm>
          <a:prstGeom prst="rect">
            <a:avLst/>
          </a:prstGeom>
          <a:noFill/>
          <a:ln w="9525">
            <a:noFill/>
          </a:ln>
        </p:spPr>
        <p:txBody>
          <a:bodyPr vert="horz" wrap="square" lIns="0" tIns="0" rIns="0" bIns="0" anchor="t"/>
          <a:lst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548005" indent="-411480" eaLnBrk="1" hangingPunct="1">
              <a:lnSpc>
                <a:spcPct val="130000"/>
              </a:lnSpc>
              <a:spcBef>
                <a:spcPts val="1200"/>
              </a:spcBef>
              <a:buClr>
                <a:schemeClr val="accent2"/>
              </a:buClr>
              <a:buFont typeface="Wingdings" panose="05000000000000000000" pitchFamily="2" charset="2"/>
              <a:buNone/>
            </a:pPr>
            <a:r>
              <a:rPr lang="en-US" altLang="zh-CN" sz="2000" dirty="0">
                <a:solidFill>
                  <a:srgbClr val="0000FF"/>
                </a:solidFill>
                <a:ea typeface="华文细黑" panose="02010600040101010101" pitchFamily="2" charset="-122"/>
              </a:rPr>
              <a:t>2.1  </a:t>
            </a:r>
            <a:r>
              <a:rPr lang="zh-CN" altLang="zh-CN" sz="2000" dirty="0">
                <a:solidFill>
                  <a:srgbClr val="0000FF"/>
                </a:solidFill>
                <a:ea typeface="华文细黑" panose="02010600040101010101" pitchFamily="2" charset="-122"/>
              </a:rPr>
              <a:t>计算机系统的基本结构与组成</a:t>
            </a:r>
            <a:endParaRPr lang="en-US" altLang="zh-CN" sz="2000" dirty="0">
              <a:solidFill>
                <a:srgbClr val="0000FF"/>
              </a:solidFill>
              <a:ea typeface="华文细黑" panose="02010600040101010101" pitchFamily="2" charset="-122"/>
            </a:endParaRPr>
          </a:p>
          <a:p>
            <a:pPr marL="901700" lvl="2" indent="-414020" eaLnBrk="1" hangingPunct="1">
              <a:lnSpc>
                <a:spcPct val="130000"/>
              </a:lnSpc>
              <a:spcBef>
                <a:spcPts val="600"/>
              </a:spcBef>
              <a:buFont typeface="Corbel" panose="020B0503020204020204" pitchFamily="34" charset="0"/>
              <a:buAutoNum type="arabicPeriod"/>
            </a:pPr>
            <a:r>
              <a:rPr lang="zh-CN" altLang="zh-CN" sz="1800" dirty="0">
                <a:hlinkClick r:id="rId2" action="ppaction://hlinksldjump"/>
              </a:rPr>
              <a:t>结构</a:t>
            </a:r>
            <a:r>
              <a:rPr lang="en-US" altLang="zh-CN" sz="1800" dirty="0">
                <a:solidFill>
                  <a:srgbClr val="FF0000"/>
                </a:solidFill>
              </a:rPr>
              <a:t>Architecture</a:t>
            </a:r>
            <a:r>
              <a:rPr lang="zh-CN" altLang="zh-CN" sz="1800" dirty="0"/>
              <a:t>、</a:t>
            </a:r>
            <a:r>
              <a:rPr lang="zh-CN" altLang="zh-CN" sz="1800" dirty="0">
                <a:hlinkClick r:id="rId3" action="ppaction://hlinksldjump"/>
              </a:rPr>
              <a:t>组</a:t>
            </a:r>
            <a:r>
              <a:rPr lang="zh-CN" altLang="en-US" sz="1800" dirty="0">
                <a:hlinkClick r:id="rId3" action="ppaction://hlinksldjump"/>
              </a:rPr>
              <a:t>成</a:t>
            </a:r>
            <a:r>
              <a:rPr lang="en-US" altLang="zh-CN" sz="1800" dirty="0">
                <a:solidFill>
                  <a:srgbClr val="FF0000"/>
                </a:solidFill>
              </a:rPr>
              <a:t>Organization</a:t>
            </a:r>
            <a:r>
              <a:rPr lang="zh-CN" altLang="zh-CN" sz="1800" dirty="0"/>
              <a:t>与</a:t>
            </a:r>
            <a:r>
              <a:rPr lang="zh-CN" altLang="zh-CN" sz="1800" dirty="0">
                <a:hlinkClick r:id="rId4" action="ppaction://hlinksldjump"/>
              </a:rPr>
              <a:t>实现</a:t>
            </a:r>
            <a:r>
              <a:rPr lang="en-US" altLang="zh-CN" sz="1800" dirty="0">
                <a:solidFill>
                  <a:srgbClr val="FF0000"/>
                </a:solidFill>
              </a:rPr>
              <a:t>Realization</a:t>
            </a:r>
          </a:p>
          <a:p>
            <a:pPr marL="901700" lvl="2" indent="-414020" eaLnBrk="1" hangingPunct="1">
              <a:lnSpc>
                <a:spcPct val="130000"/>
              </a:lnSpc>
              <a:spcBef>
                <a:spcPts val="600"/>
              </a:spcBef>
              <a:buFont typeface="Corbel" panose="020B0503020204020204" pitchFamily="34" charset="0"/>
              <a:buAutoNum type="arabicPeriod"/>
            </a:pPr>
            <a:r>
              <a:rPr lang="zh-CN" altLang="zh-CN" sz="1800" dirty="0">
                <a:hlinkClick r:id="rId5" action="ppaction://hlinksldjump"/>
              </a:rPr>
              <a:t>层次模型</a:t>
            </a:r>
            <a:r>
              <a:rPr lang="en-US" altLang="zh-CN" sz="1800" dirty="0">
                <a:hlinkClick r:id="rId5" action="ppaction://hlinksldjump"/>
              </a:rPr>
              <a:t> </a:t>
            </a:r>
            <a:r>
              <a:rPr lang="en-US" altLang="zh-CN" sz="1800" dirty="0" err="1">
                <a:solidFill>
                  <a:srgbClr val="FF0000"/>
                </a:solidFill>
              </a:rPr>
              <a:t>Hiberarchy</a:t>
            </a:r>
            <a:endParaRPr lang="en-US" altLang="zh-CN" sz="1800" dirty="0">
              <a:solidFill>
                <a:srgbClr val="FF0000"/>
              </a:solidFill>
            </a:endParaRPr>
          </a:p>
          <a:p>
            <a:pPr marL="548005" indent="-411480" eaLnBrk="1" hangingPunct="1">
              <a:lnSpc>
                <a:spcPct val="130000"/>
              </a:lnSpc>
              <a:spcBef>
                <a:spcPts val="1200"/>
              </a:spcBef>
              <a:buClr>
                <a:schemeClr val="accent2"/>
              </a:buClr>
              <a:buNone/>
            </a:pPr>
            <a:r>
              <a:rPr lang="en-US" altLang="zh-CN" sz="2000" dirty="0">
                <a:solidFill>
                  <a:srgbClr val="0000FF"/>
                </a:solidFill>
                <a:ea typeface="华文细黑" panose="02010600040101010101" pitchFamily="2" charset="-122"/>
              </a:rPr>
              <a:t>2.2  </a:t>
            </a:r>
            <a:r>
              <a:rPr lang="zh-CN" altLang="zh-CN" sz="2000" dirty="0">
                <a:solidFill>
                  <a:srgbClr val="0000FF"/>
                </a:solidFill>
                <a:ea typeface="华文细黑" panose="02010600040101010101" pitchFamily="2" charset="-122"/>
              </a:rPr>
              <a:t>计算机系统的工作原理</a:t>
            </a:r>
            <a:endParaRPr lang="en-US" altLang="zh-CN" sz="2000" dirty="0">
              <a:solidFill>
                <a:srgbClr val="0000FF"/>
              </a:solidFill>
              <a:ea typeface="华文细黑" panose="02010600040101010101" pitchFamily="2" charset="-122"/>
            </a:endParaRPr>
          </a:p>
          <a:p>
            <a:pPr marL="901700" lvl="2" indent="-414020" eaLnBrk="1" hangingPunct="1">
              <a:lnSpc>
                <a:spcPct val="130000"/>
              </a:lnSpc>
              <a:spcBef>
                <a:spcPts val="600"/>
              </a:spcBef>
              <a:buFont typeface="Corbel" panose="020B0503020204020204" pitchFamily="34" charset="0"/>
              <a:buAutoNum type="arabicPeriod"/>
            </a:pPr>
            <a:r>
              <a:rPr lang="zh-CN" altLang="zh-CN" sz="1800" dirty="0">
                <a:hlinkClick r:id="rId6" action="ppaction://hlinksldjump"/>
              </a:rPr>
              <a:t>冯·诺依曼计算机架构</a:t>
            </a:r>
            <a:endParaRPr lang="en-US" altLang="zh-CN" sz="1800" dirty="0"/>
          </a:p>
          <a:p>
            <a:pPr marL="901700" lvl="2" indent="-414020" eaLnBrk="1" hangingPunct="1">
              <a:lnSpc>
                <a:spcPct val="130000"/>
              </a:lnSpc>
              <a:spcBef>
                <a:spcPts val="600"/>
              </a:spcBef>
              <a:buFont typeface="Corbel" panose="020B0503020204020204" pitchFamily="34" charset="0"/>
              <a:buAutoNum type="arabicPeriod"/>
            </a:pPr>
            <a:r>
              <a:rPr lang="zh-CN" altLang="zh-CN" sz="1800" dirty="0"/>
              <a:t>模型机</a:t>
            </a:r>
            <a:r>
              <a:rPr lang="zh-CN" altLang="en-US" sz="1800" dirty="0"/>
              <a:t>：</a:t>
            </a:r>
            <a:r>
              <a:rPr lang="zh-CN" altLang="zh-CN" sz="1800" dirty="0">
                <a:hlinkClick r:id="rId7" action="ppaction://hlinksldjump"/>
              </a:rPr>
              <a:t>系统结构</a:t>
            </a:r>
            <a:r>
              <a:rPr lang="zh-CN" altLang="en-US" sz="1800" dirty="0"/>
              <a:t>、</a:t>
            </a:r>
            <a:r>
              <a:rPr lang="zh-CN" altLang="zh-CN" sz="1800" dirty="0">
                <a:hlinkClick r:id="rId8" action="ppaction://hlinksldjump"/>
              </a:rPr>
              <a:t>指令集</a:t>
            </a:r>
            <a:r>
              <a:rPr lang="zh-CN" altLang="en-US" sz="1800" dirty="0"/>
              <a:t>、</a:t>
            </a:r>
            <a:r>
              <a:rPr lang="zh-CN" altLang="zh-CN" sz="1800" dirty="0">
                <a:hlinkClick r:id="rId9" action="ppaction://hlinksldjump"/>
              </a:rPr>
              <a:t>工作流程</a:t>
            </a:r>
            <a:endParaRPr lang="en-US" altLang="zh-CN" sz="1800" dirty="0"/>
          </a:p>
          <a:p>
            <a:pPr marL="548005" indent="-411480" eaLnBrk="1" hangingPunct="1">
              <a:lnSpc>
                <a:spcPct val="130000"/>
              </a:lnSpc>
              <a:spcBef>
                <a:spcPts val="1200"/>
              </a:spcBef>
              <a:buClr>
                <a:schemeClr val="accent2"/>
              </a:buClr>
              <a:buNone/>
            </a:pPr>
            <a:r>
              <a:rPr lang="en-US" altLang="zh-CN" sz="2000" dirty="0">
                <a:solidFill>
                  <a:srgbClr val="0000FF"/>
                </a:solidFill>
                <a:ea typeface="华文细黑" panose="02010600040101010101" pitchFamily="2" charset="-122"/>
              </a:rPr>
              <a:t>2.3  </a:t>
            </a:r>
            <a:r>
              <a:rPr lang="zh-CN" altLang="zh-CN" sz="2000" dirty="0">
                <a:solidFill>
                  <a:srgbClr val="0000FF"/>
                </a:solidFill>
                <a:ea typeface="华文细黑" panose="02010600040101010101" pitchFamily="2" charset="-122"/>
                <a:hlinkClick r:id="rId10" action="ppaction://hlinksldjump"/>
              </a:rPr>
              <a:t>微处理器体系结构的改进</a:t>
            </a:r>
            <a:endParaRPr lang="en-US" altLang="zh-CN" sz="2000" dirty="0">
              <a:solidFill>
                <a:srgbClr val="0000FF"/>
              </a:solidFill>
              <a:ea typeface="华文细黑" panose="02010600040101010101" pitchFamily="2" charset="-122"/>
            </a:endParaRPr>
          </a:p>
          <a:p>
            <a:pPr marL="901700" lvl="2" indent="-414020" eaLnBrk="1" hangingPunct="1">
              <a:lnSpc>
                <a:spcPct val="130000"/>
              </a:lnSpc>
              <a:spcBef>
                <a:spcPts val="600"/>
              </a:spcBef>
              <a:buClr>
                <a:schemeClr val="accent2"/>
              </a:buClr>
              <a:buFont typeface="Corbel" panose="020B0503020204020204" pitchFamily="34" charset="0"/>
              <a:buAutoNum type="arabicPeriod"/>
            </a:pPr>
            <a:r>
              <a:rPr lang="zh-CN" altLang="en-US" sz="1800" dirty="0"/>
              <a:t>改进：指令集</a:t>
            </a:r>
            <a:r>
              <a:rPr lang="en-US" altLang="zh-CN" sz="1800" dirty="0"/>
              <a:t>(</a:t>
            </a:r>
            <a:r>
              <a:rPr lang="en-US" altLang="zh-CN" sz="1800" dirty="0">
                <a:hlinkClick r:id="rId11" action="ppaction://hlinksldjump"/>
              </a:rPr>
              <a:t>RISC/CISC</a:t>
            </a:r>
            <a:r>
              <a:rPr lang="en-US" altLang="zh-CN" sz="1800" dirty="0"/>
              <a:t>)</a:t>
            </a:r>
            <a:r>
              <a:rPr lang="zh-CN" altLang="en-US" sz="1800" dirty="0"/>
              <a:t>、</a:t>
            </a:r>
            <a:r>
              <a:rPr lang="zh-CN" altLang="en-US" sz="1800" dirty="0">
                <a:hlinkClick r:id="rId12" action="ppaction://hlinksldjump"/>
              </a:rPr>
              <a:t>分层存储器 </a:t>
            </a:r>
            <a:r>
              <a:rPr lang="zh-CN" altLang="en-US" sz="1800" dirty="0"/>
              <a:t>、</a:t>
            </a:r>
            <a:r>
              <a:rPr lang="zh-CN" altLang="en-US" sz="1800" dirty="0">
                <a:hlinkClick r:id="rId13" action="ppaction://hlinksldjump"/>
              </a:rPr>
              <a:t>高速总线</a:t>
            </a:r>
            <a:r>
              <a:rPr lang="en-US" altLang="zh-CN" sz="1800" dirty="0">
                <a:hlinkClick r:id="rId13" action="ppaction://hlinksldjump"/>
              </a:rPr>
              <a:t>/</a:t>
            </a:r>
            <a:r>
              <a:rPr lang="zh-CN" altLang="en-US" sz="1800" dirty="0">
                <a:hlinkClick r:id="rId13" action="ppaction://hlinksldjump"/>
              </a:rPr>
              <a:t>接口</a:t>
            </a:r>
            <a:endParaRPr lang="en-US" altLang="zh-CN" sz="1800" dirty="0"/>
          </a:p>
          <a:p>
            <a:pPr marL="901700" lvl="2" indent="-414020" eaLnBrk="1" hangingPunct="1">
              <a:lnSpc>
                <a:spcPct val="130000"/>
              </a:lnSpc>
              <a:spcBef>
                <a:spcPts val="600"/>
              </a:spcBef>
              <a:buClr>
                <a:schemeClr val="accent2"/>
              </a:buClr>
              <a:buFont typeface="Corbel" panose="020B0503020204020204" pitchFamily="34" charset="0"/>
              <a:buAutoNum type="arabicPeriod"/>
            </a:pPr>
            <a:r>
              <a:rPr lang="zh-CN" altLang="en-US" sz="1800" dirty="0"/>
              <a:t>改变：</a:t>
            </a:r>
            <a:r>
              <a:rPr lang="zh-CN" altLang="zh-CN" sz="1800" dirty="0">
                <a:hlinkClick r:id="rId14" action="ppaction://hlinksldjump"/>
              </a:rPr>
              <a:t>流水线</a:t>
            </a:r>
            <a:r>
              <a:rPr lang="zh-CN" altLang="en-US" sz="1800" dirty="0"/>
              <a:t>、</a:t>
            </a:r>
            <a:r>
              <a:rPr lang="zh-CN" altLang="zh-CN" sz="1800" dirty="0">
                <a:hlinkClick r:id="rId15" action="ppaction://hlinksldjump"/>
              </a:rPr>
              <a:t>超标量</a:t>
            </a:r>
            <a:r>
              <a:rPr lang="zh-CN" altLang="en-US" sz="1800" dirty="0"/>
              <a:t>、</a:t>
            </a:r>
            <a:r>
              <a:rPr lang="zh-CN" altLang="zh-CN" sz="1800" dirty="0">
                <a:hlinkClick r:id="rId16" action="ppaction://hlinksldjump"/>
              </a:rPr>
              <a:t>超长指令字</a:t>
            </a:r>
            <a:r>
              <a:rPr lang="zh-CN" altLang="en-US" sz="1800" dirty="0"/>
              <a:t>、</a:t>
            </a:r>
            <a:r>
              <a:rPr lang="zh-CN" altLang="zh-CN" sz="1800" dirty="0">
                <a:hlinkClick r:id="rId17" action="ppaction://hlinksldjump"/>
              </a:rPr>
              <a:t>多机</a:t>
            </a:r>
            <a:r>
              <a:rPr lang="en-US" altLang="zh-CN" sz="1800" dirty="0">
                <a:hlinkClick r:id="rId17" action="ppaction://hlinksldjump"/>
              </a:rPr>
              <a:t>/</a:t>
            </a:r>
            <a:r>
              <a:rPr lang="zh-CN" altLang="zh-CN" sz="1800" dirty="0">
                <a:hlinkClick r:id="rId17" action="ppaction://hlinksldjump"/>
              </a:rPr>
              <a:t>核</a:t>
            </a:r>
            <a:r>
              <a:rPr lang="zh-CN" altLang="en-US" sz="1800" dirty="0"/>
              <a:t>、</a:t>
            </a:r>
            <a:r>
              <a:rPr lang="zh-CN" altLang="en-US" sz="1800" dirty="0">
                <a:hlinkClick r:id="rId18" action="ppaction://hlinksldjump"/>
              </a:rPr>
              <a:t>多线程</a:t>
            </a:r>
            <a:endParaRPr lang="en-US" altLang="zh-CN" sz="1800" dirty="0">
              <a:hlinkClick r:id="rId6" action="ppaction://hlinksldjump"/>
            </a:endParaRPr>
          </a:p>
          <a:p>
            <a:pPr marL="548005" indent="-411480" eaLnBrk="1" hangingPunct="1">
              <a:lnSpc>
                <a:spcPct val="130000"/>
              </a:lnSpc>
              <a:spcBef>
                <a:spcPts val="1200"/>
              </a:spcBef>
              <a:buClr>
                <a:schemeClr val="accent2"/>
              </a:buClr>
              <a:buNone/>
            </a:pPr>
            <a:r>
              <a:rPr lang="en-US" altLang="zh-CN" sz="2000" dirty="0">
                <a:solidFill>
                  <a:srgbClr val="0000FF"/>
                </a:solidFill>
                <a:ea typeface="华文细黑" panose="02010600040101010101" pitchFamily="2" charset="-122"/>
              </a:rPr>
              <a:t>2.4  </a:t>
            </a:r>
            <a:r>
              <a:rPr lang="zh-CN" altLang="zh-CN" sz="2000" dirty="0">
                <a:solidFill>
                  <a:srgbClr val="0000FF"/>
                </a:solidFill>
                <a:ea typeface="华文细黑" panose="02010600040101010101" pitchFamily="2" charset="-122"/>
                <a:hlinkClick r:id="rId19" action="ppaction://hlinksldjump"/>
              </a:rPr>
              <a:t>计算机体系结构分类</a:t>
            </a:r>
            <a:endParaRPr lang="zh-CN" altLang="zh-CN" sz="2000" dirty="0">
              <a:solidFill>
                <a:srgbClr val="0000FF"/>
              </a:solidFill>
              <a:ea typeface="华文细黑" panose="02010600040101010101" pitchFamily="2" charset="-122"/>
            </a:endParaRPr>
          </a:p>
          <a:p>
            <a:pPr marL="548005" indent="-411480" eaLnBrk="1" hangingPunct="1">
              <a:lnSpc>
                <a:spcPct val="130000"/>
              </a:lnSpc>
              <a:spcBef>
                <a:spcPts val="1200"/>
              </a:spcBef>
              <a:buClr>
                <a:schemeClr val="accent2"/>
              </a:buClr>
              <a:buNone/>
            </a:pPr>
            <a:r>
              <a:rPr lang="en-US" altLang="zh-CN" sz="2000" dirty="0">
                <a:solidFill>
                  <a:srgbClr val="0000FF"/>
                </a:solidFill>
                <a:ea typeface="华文细黑" panose="02010600040101010101" pitchFamily="2" charset="-122"/>
              </a:rPr>
              <a:t>2.5  </a:t>
            </a:r>
            <a:r>
              <a:rPr lang="zh-CN" altLang="zh-CN" sz="2000" dirty="0">
                <a:solidFill>
                  <a:srgbClr val="0000FF"/>
                </a:solidFill>
                <a:ea typeface="华文细黑" panose="02010600040101010101" pitchFamily="2" charset="-122"/>
              </a:rPr>
              <a:t>计算机性能评测</a:t>
            </a:r>
            <a:r>
              <a:rPr lang="en-US" altLang="zh-CN" sz="2000" dirty="0">
                <a:solidFill>
                  <a:srgbClr val="FF0000"/>
                </a:solidFill>
              </a:rPr>
              <a:t>Performance</a:t>
            </a:r>
          </a:p>
          <a:p>
            <a:pPr marL="901700" lvl="2" indent="-414020" eaLnBrk="1" hangingPunct="1">
              <a:lnSpc>
                <a:spcPct val="130000"/>
              </a:lnSpc>
              <a:spcBef>
                <a:spcPts val="600"/>
              </a:spcBef>
              <a:buNone/>
            </a:pPr>
            <a:r>
              <a:rPr lang="en-US" altLang="zh-CN" sz="1800" dirty="0"/>
              <a:t>	  </a:t>
            </a:r>
            <a:r>
              <a:rPr lang="zh-CN" altLang="zh-CN" sz="1800" dirty="0"/>
              <a:t>字长</a:t>
            </a:r>
            <a:r>
              <a:rPr lang="zh-CN" altLang="en-US" sz="1800" dirty="0"/>
              <a:t>、</a:t>
            </a:r>
            <a:r>
              <a:rPr lang="zh-CN" altLang="zh-CN" sz="1800" dirty="0"/>
              <a:t>存储容量</a:t>
            </a:r>
            <a:r>
              <a:rPr lang="zh-CN" altLang="en-US" sz="1800" dirty="0"/>
              <a:t>、</a:t>
            </a:r>
            <a:r>
              <a:rPr lang="zh-CN" altLang="zh-CN" sz="1800" dirty="0">
                <a:hlinkClick r:id="rId20" action="ppaction://hlinksldjump"/>
              </a:rPr>
              <a:t>运算速度</a:t>
            </a:r>
            <a:endParaRPr lang="zh-CN" altLang="en-US" sz="1800" dirty="0">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dissolve">
                                      <p:cBhvr>
                                        <p:cTn id="7" dur="1000"/>
                                        <p:tgtEl>
                                          <p:spTgt spid="717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171">
                                            <p:txEl>
                                              <p:pRg st="1" end="1"/>
                                            </p:txEl>
                                          </p:spTgt>
                                        </p:tgtEl>
                                        <p:attrNameLst>
                                          <p:attrName>style.visibility</p:attrName>
                                        </p:attrNameLst>
                                      </p:cBhvr>
                                      <p:to>
                                        <p:strVal val="visible"/>
                                      </p:to>
                                    </p:set>
                                    <p:animEffect transition="in" filter="dissolve">
                                      <p:cBhvr>
                                        <p:cTn id="10" dur="1000"/>
                                        <p:tgtEl>
                                          <p:spTgt spid="717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animEffect transition="in" filter="dissolve">
                                      <p:cBhvr>
                                        <p:cTn id="15" dur="1000"/>
                                        <p:tgtEl>
                                          <p:spTgt spid="7171">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171">
                                            <p:txEl>
                                              <p:pRg st="3" end="3"/>
                                            </p:txEl>
                                          </p:spTgt>
                                        </p:tgtEl>
                                        <p:attrNameLst>
                                          <p:attrName>style.visibility</p:attrName>
                                        </p:attrNameLst>
                                      </p:cBhvr>
                                      <p:to>
                                        <p:strVal val="visible"/>
                                      </p:to>
                                    </p:set>
                                    <p:animEffect transition="in" filter="dissolve">
                                      <p:cBhvr>
                                        <p:cTn id="18" dur="1000"/>
                                        <p:tgtEl>
                                          <p:spTgt spid="717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animEffect transition="in" filter="dissolve">
                                      <p:cBhvr>
                                        <p:cTn id="23" dur="1000"/>
                                        <p:tgtEl>
                                          <p:spTgt spid="7171">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171">
                                            <p:txEl>
                                              <p:pRg st="5" end="5"/>
                                            </p:txEl>
                                          </p:spTgt>
                                        </p:tgtEl>
                                        <p:attrNameLst>
                                          <p:attrName>style.visibility</p:attrName>
                                        </p:attrNameLst>
                                      </p:cBhvr>
                                      <p:to>
                                        <p:strVal val="visible"/>
                                      </p:to>
                                    </p:set>
                                    <p:animEffect transition="in" filter="dissolve">
                                      <p:cBhvr>
                                        <p:cTn id="26" dur="1000"/>
                                        <p:tgtEl>
                                          <p:spTgt spid="7171">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171">
                                            <p:txEl>
                                              <p:pRg st="6" end="6"/>
                                            </p:txEl>
                                          </p:spTgt>
                                        </p:tgtEl>
                                        <p:attrNameLst>
                                          <p:attrName>style.visibility</p:attrName>
                                        </p:attrNameLst>
                                      </p:cBhvr>
                                      <p:to>
                                        <p:strVal val="visible"/>
                                      </p:to>
                                    </p:set>
                                    <p:animEffect transition="in" filter="dissolve">
                                      <p:cBhvr>
                                        <p:cTn id="29" dur="1000"/>
                                        <p:tgtEl>
                                          <p:spTgt spid="717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7171">
                                            <p:txEl>
                                              <p:pRg st="7" end="7"/>
                                            </p:txEl>
                                          </p:spTgt>
                                        </p:tgtEl>
                                        <p:attrNameLst>
                                          <p:attrName>style.visibility</p:attrName>
                                        </p:attrNameLst>
                                      </p:cBhvr>
                                      <p:to>
                                        <p:strVal val="visible"/>
                                      </p:to>
                                    </p:set>
                                    <p:animEffect transition="in" filter="dissolve">
                                      <p:cBhvr>
                                        <p:cTn id="34" dur="1000"/>
                                        <p:tgtEl>
                                          <p:spTgt spid="717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7171">
                                            <p:txEl>
                                              <p:pRg st="8" end="8"/>
                                            </p:txEl>
                                          </p:spTgt>
                                        </p:tgtEl>
                                        <p:attrNameLst>
                                          <p:attrName>style.visibility</p:attrName>
                                        </p:attrNameLst>
                                      </p:cBhvr>
                                      <p:to>
                                        <p:strVal val="visible"/>
                                      </p:to>
                                    </p:set>
                                    <p:animEffect transition="in" filter="dissolve">
                                      <p:cBhvr>
                                        <p:cTn id="39" dur="1000"/>
                                        <p:tgtEl>
                                          <p:spTgt spid="7171">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7171">
                                            <p:txEl>
                                              <p:pRg st="9" end="9"/>
                                            </p:txEl>
                                          </p:spTgt>
                                        </p:tgtEl>
                                        <p:attrNameLst>
                                          <p:attrName>style.visibility</p:attrName>
                                        </p:attrNameLst>
                                      </p:cBhvr>
                                      <p:to>
                                        <p:strVal val="visible"/>
                                      </p:to>
                                    </p:set>
                                    <p:animEffect transition="in" filter="dissolve">
                                      <p:cBhvr>
                                        <p:cTn id="42" dur="1000"/>
                                        <p:tgtEl>
                                          <p:spTgt spid="7171">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7171">
                                            <p:txEl>
                                              <p:pRg st="10" end="10"/>
                                            </p:txEl>
                                          </p:spTgt>
                                        </p:tgtEl>
                                        <p:attrNameLst>
                                          <p:attrName>style.visibility</p:attrName>
                                        </p:attrNameLst>
                                      </p:cBhvr>
                                      <p:to>
                                        <p:strVal val="visible"/>
                                      </p:to>
                                    </p:set>
                                    <p:animEffect transition="in" filter="dissolve">
                                      <p:cBhvr>
                                        <p:cTn id="45" dur="1000"/>
                                        <p:tgtEl>
                                          <p:spTgt spid="7171">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7171">
                                            <p:txEl>
                                              <p:pRg st="11" end="11"/>
                                            </p:txEl>
                                          </p:spTgt>
                                        </p:tgtEl>
                                        <p:attrNameLst>
                                          <p:attrName>style.visibility</p:attrName>
                                        </p:attrNameLst>
                                      </p:cBhvr>
                                      <p:to>
                                        <p:strVal val="visible"/>
                                      </p:to>
                                    </p:set>
                                    <p:animEffect transition="in" filter="dissolve">
                                      <p:cBhvr>
                                        <p:cTn id="50" dur="1000"/>
                                        <p:tgtEl>
                                          <p:spTgt spid="71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457200" y="76200"/>
            <a:ext cx="8369300" cy="642938"/>
          </a:xfrm>
          <a:noFill/>
          <a:ln>
            <a:noFill/>
          </a:ln>
        </p:spPr>
        <p:txBody>
          <a:bodyPr vert="horz" wrap="square" lIns="91440" tIns="45720" rIns="91440" bIns="45720" anchor="ctr"/>
          <a:lstStyle/>
          <a:p>
            <a:pPr algn="ctr" eaLnBrk="1" hangingPunct="1"/>
            <a:r>
              <a:rPr lang="zh-CN" altLang="en-US" sz="3200" dirty="0">
                <a:latin typeface="Comic Sans MS" panose="030F0702030302020204" pitchFamily="66" charset="0"/>
                <a:ea typeface="隶书" panose="02010509060101010101" pitchFamily="49" charset="-122"/>
              </a:rPr>
              <a:t>计算机的组成</a:t>
            </a:r>
          </a:p>
        </p:txBody>
      </p:sp>
      <p:pic>
        <p:nvPicPr>
          <p:cNvPr id="9" name="Picture 2" descr="new_pa5"/>
          <p:cNvPicPr>
            <a:picLocks noChangeAspect="1"/>
          </p:cNvPicPr>
          <p:nvPr/>
        </p:nvPicPr>
        <p:blipFill>
          <a:blip r:embed="rId3"/>
          <a:srcRect l="10417" t="7813" r="29689" b="36638"/>
          <a:stretch>
            <a:fillRect/>
          </a:stretch>
        </p:blipFill>
        <p:spPr>
          <a:xfrm>
            <a:off x="0" y="733425"/>
            <a:ext cx="9144000" cy="5819775"/>
          </a:xfrm>
          <a:prstGeom prst="rect">
            <a:avLst/>
          </a:prstGeom>
          <a:noFill/>
          <a:ln w="9525">
            <a:noFill/>
          </a:ln>
        </p:spPr>
      </p:pic>
      <p:sp>
        <p:nvSpPr>
          <p:cNvPr id="2" name="文本框 1"/>
          <p:cNvSpPr txBox="1"/>
          <p:nvPr/>
        </p:nvSpPr>
        <p:spPr>
          <a:xfrm>
            <a:off x="-844550" y="2856865"/>
            <a:ext cx="3048000" cy="368300"/>
          </a:xfrm>
          <a:prstGeom prst="rect">
            <a:avLst/>
          </a:prstGeom>
          <a:noFill/>
        </p:spPr>
        <p:txBody>
          <a:bodyPr wrap="square" rtlCol="0">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a:xfrm>
            <a:off x="546100" y="76200"/>
            <a:ext cx="8369300" cy="685800"/>
          </a:xfrm>
          <a:noFill/>
          <a:ln>
            <a:noFill/>
          </a:ln>
        </p:spPr>
        <p:txBody>
          <a:bodyPr vert="horz" wrap="square" lIns="91440" tIns="45720" rIns="91440" bIns="45720" anchor="ctr"/>
          <a:lstStyle/>
          <a:p>
            <a:pPr algn="ctr" eaLnBrk="1" hangingPunct="1"/>
            <a:r>
              <a:rPr lang="zh-CN" altLang="en-US" sz="3200" dirty="0">
                <a:latin typeface="Comic Sans MS" panose="030F0702030302020204" pitchFamily="66" charset="0"/>
                <a:ea typeface="隶书" panose="02010509060101010101" pitchFamily="49" charset="-122"/>
              </a:rPr>
              <a:t>计算机的组成</a:t>
            </a:r>
          </a:p>
        </p:txBody>
      </p:sp>
      <p:pic>
        <p:nvPicPr>
          <p:cNvPr id="14339" name="Picture 3"/>
          <p:cNvPicPr>
            <a:picLocks noChangeAspect="1"/>
          </p:cNvPicPr>
          <p:nvPr/>
        </p:nvPicPr>
        <p:blipFill>
          <a:blip r:embed="rId3">
            <a:clrChange>
              <a:clrFrom>
                <a:srgbClr val="F4F2E6"/>
              </a:clrFrom>
              <a:clrTo>
                <a:srgbClr val="F4F2E6">
                  <a:alpha val="0"/>
                </a:srgbClr>
              </a:clrTo>
            </a:clrChange>
            <a:lum bright="-12000" contrast="36000"/>
          </a:blip>
          <a:stretch>
            <a:fillRect/>
          </a:stretch>
        </p:blipFill>
        <p:spPr>
          <a:xfrm>
            <a:off x="533400" y="3733800"/>
            <a:ext cx="3862388" cy="2438400"/>
          </a:xfrm>
          <a:prstGeom prst="rect">
            <a:avLst/>
          </a:prstGeom>
          <a:noFill/>
          <a:ln w="9525" cap="flat" cmpd="sng">
            <a:solidFill>
              <a:srgbClr val="FF9900"/>
            </a:solidFill>
            <a:prstDash val="lgDash"/>
            <a:miter/>
            <a:headEnd type="none" w="med" len="med"/>
            <a:tailEnd type="none" w="med" len="med"/>
          </a:ln>
        </p:spPr>
      </p:pic>
      <p:pic>
        <p:nvPicPr>
          <p:cNvPr id="14340" name="Picture 4"/>
          <p:cNvPicPr>
            <a:picLocks noChangeAspect="1"/>
          </p:cNvPicPr>
          <p:nvPr/>
        </p:nvPicPr>
        <p:blipFill>
          <a:blip r:embed="rId4">
            <a:lum bright="-12000" contrast="36000"/>
          </a:blip>
          <a:stretch>
            <a:fillRect/>
          </a:stretch>
        </p:blipFill>
        <p:spPr>
          <a:xfrm>
            <a:off x="609600" y="1219200"/>
            <a:ext cx="3835400" cy="1646238"/>
          </a:xfrm>
          <a:prstGeom prst="rect">
            <a:avLst/>
          </a:prstGeom>
          <a:noFill/>
          <a:ln w="9525" cap="flat" cmpd="sng">
            <a:solidFill>
              <a:srgbClr val="00FFFF"/>
            </a:solidFill>
            <a:prstDash val="lgDash"/>
            <a:miter/>
            <a:headEnd type="none" w="med" len="med"/>
            <a:tailEnd type="none" w="med" len="med"/>
          </a:ln>
        </p:spPr>
      </p:pic>
      <p:pic>
        <p:nvPicPr>
          <p:cNvPr id="14341" name="Picture 5"/>
          <p:cNvPicPr>
            <a:picLocks noChangeAspect="1"/>
          </p:cNvPicPr>
          <p:nvPr/>
        </p:nvPicPr>
        <p:blipFill>
          <a:blip r:embed="rId5">
            <a:lum bright="-12000" contrast="36000"/>
          </a:blip>
          <a:srcRect l="3217" t="3525" r="3217"/>
          <a:stretch>
            <a:fillRect/>
          </a:stretch>
        </p:blipFill>
        <p:spPr>
          <a:xfrm>
            <a:off x="4572000" y="1981200"/>
            <a:ext cx="4419600" cy="3335338"/>
          </a:xfrm>
          <a:prstGeom prst="rect">
            <a:avLst/>
          </a:prstGeom>
          <a:noFill/>
          <a:ln w="9525" cap="flat" cmpd="sng">
            <a:solidFill>
              <a:srgbClr val="00FF00"/>
            </a:solidFill>
            <a:prstDash val="lgDash"/>
            <a:miter/>
            <a:headEnd type="none" w="med" len="med"/>
            <a:tailEnd type="none" w="med" len="med"/>
          </a:ln>
        </p:spPr>
      </p:pic>
      <p:sp>
        <p:nvSpPr>
          <p:cNvPr id="9" name="Rectangle 6"/>
          <p:cNvSpPr/>
          <p:nvPr/>
        </p:nvSpPr>
        <p:spPr>
          <a:xfrm>
            <a:off x="6096000" y="5845175"/>
            <a:ext cx="2789238" cy="641350"/>
          </a:xfrm>
          <a:prstGeom prst="rect">
            <a:avLst/>
          </a:prstGeom>
          <a:noFill/>
          <a:ln w="9525">
            <a:noFill/>
          </a:ln>
        </p:spPr>
        <p:txBody>
          <a:bodyPr>
            <a:spAutoFit/>
          </a:bodyPr>
          <a:lstStyle/>
          <a:p>
            <a:r>
              <a:rPr lang="zh-CN" altLang="en-US" sz="3600" b="1" dirty="0">
                <a:solidFill>
                  <a:srgbClr val="000099"/>
                </a:solidFill>
                <a:latin typeface="Comic Sans MS" panose="030F0702030302020204" pitchFamily="66" charset="0"/>
                <a:ea typeface="黑体" panose="02010609060101010101" pitchFamily="2" charset="-122"/>
              </a:rPr>
              <a:t>总线结构</a:t>
            </a:r>
          </a:p>
        </p:txBody>
      </p:sp>
      <p:sp>
        <p:nvSpPr>
          <p:cNvPr id="7"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8</a:t>
            </a:fld>
            <a:endParaRPr lang="zh-CN" altLang="en-US" sz="1200" b="1" dirty="0">
              <a:solidFill>
                <a:srgbClr val="7F7F7F"/>
              </a:solidFill>
              <a:latin typeface="Comic Sans MS" panose="030F0702030302020204" pitchFamily="66" charset="0"/>
            </a:endParaRPr>
          </a:p>
        </p:txBody>
      </p:sp>
      <p:sp>
        <p:nvSpPr>
          <p:cNvPr id="10" name="页脚占位符 18"/>
          <p:cNvSpPr txBox="1">
            <a:spLocks noGrp="1"/>
          </p:cNvSpPr>
          <p:nvPr>
            <p:ph type="ftr" sz="quarter" idx="12"/>
          </p:nvPr>
        </p:nvSpPr>
        <p:spPr>
          <a:xfrm>
            <a:off x="4495800" y="6629400"/>
            <a:ext cx="38100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61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dissolve">
                                      <p:cBhvr>
                                        <p:cTn id="12" dur="1000"/>
                                        <p:tgtEl>
                                          <p:spTgt spid="143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339"/>
                                        </p:tgtEl>
                                        <p:attrNameLst>
                                          <p:attrName>style.visibility</p:attrName>
                                        </p:attrNameLst>
                                      </p:cBhvr>
                                      <p:to>
                                        <p:strVal val="visible"/>
                                      </p:to>
                                    </p:set>
                                    <p:animEffect transition="in" filter="dissolve">
                                      <p:cBhvr>
                                        <p:cTn id="17" dur="1000"/>
                                        <p:tgtEl>
                                          <p:spTgt spid="143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dissolve">
                                      <p:cBhvr>
                                        <p:cTn id="22" dur="1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dt" sz="half" idx="10"/>
          </p:nvPr>
        </p:nvSpPr>
        <p:spPr>
          <a:xfrm>
            <a:off x="609600" y="0"/>
            <a:ext cx="7862888" cy="701675"/>
          </a:xfrm>
        </p:spPr>
        <p:txBody>
          <a:bodyPr vert="horz" wrap="square" lIns="91440" tIns="45720" rIns="91440" bIns="45720" anchor="ctr"/>
          <a:lstStyle/>
          <a:p>
            <a:pPr algn="ctr"/>
            <a:r>
              <a:rPr lang="zh-CN" altLang="en-US" sz="3200" dirty="0">
                <a:solidFill>
                  <a:srgbClr val="000000"/>
                </a:solidFill>
                <a:latin typeface="Comic Sans MS" panose="030F0702030302020204" pitchFamily="66" charset="0"/>
                <a:ea typeface="隶书" panose="02010509060101010101" pitchFamily="49" charset="-122"/>
              </a:rPr>
              <a:t>计算机的实现</a:t>
            </a:r>
          </a:p>
        </p:txBody>
      </p:sp>
      <p:sp>
        <p:nvSpPr>
          <p:cNvPr id="4" name="Rectangle 3"/>
          <p:cNvSpPr txBox="1"/>
          <p:nvPr/>
        </p:nvSpPr>
        <p:spPr>
          <a:xfrm>
            <a:off x="457200" y="1298575"/>
            <a:ext cx="2667000" cy="5330825"/>
          </a:xfrm>
          <a:prstGeom prst="rect">
            <a:avLst/>
          </a:prstGeom>
          <a:noFill/>
          <a:ln w="9525">
            <a:noFill/>
          </a:ln>
        </p:spPr>
        <p:txBody>
          <a:bodyPr/>
          <a:lstStyle/>
          <a:p>
            <a:pPr marL="548005" indent="-411480">
              <a:lnSpc>
                <a:spcPct val="150000"/>
              </a:lnSpc>
              <a:buFont typeface="Wingdings" panose="05000000000000000000" pitchFamily="2" charset="2"/>
              <a:buChar char="Ø"/>
            </a:pPr>
            <a:r>
              <a:rPr lang="zh-CN" altLang="en-US" sz="2800" b="1" dirty="0">
                <a:solidFill>
                  <a:srgbClr val="0000FF"/>
                </a:solidFill>
                <a:latin typeface="Comic Sans MS" panose="030F0702030302020204" pitchFamily="66" charset="0"/>
                <a:ea typeface="华文细黑" panose="02010600040101010101" pitchFamily="2" charset="-122"/>
              </a:rPr>
              <a:t> 半导体技术</a:t>
            </a:r>
            <a:endParaRPr lang="en-US" altLang="zh-CN" sz="2800" b="1">
              <a:solidFill>
                <a:srgbClr val="0000FF"/>
              </a:solidFill>
              <a:latin typeface="Comic Sans MS" panose="030F0702030302020204" pitchFamily="66" charset="0"/>
              <a:ea typeface="华文细黑" panose="02010600040101010101" pitchFamily="2" charset="-122"/>
            </a:endParaRPr>
          </a:p>
          <a:p>
            <a:pPr marL="548005" indent="-411480">
              <a:lnSpc>
                <a:spcPct val="150000"/>
              </a:lnSpc>
              <a:buFont typeface="Wingdings" panose="05000000000000000000" pitchFamily="2" charset="2"/>
              <a:buChar char="Ø"/>
            </a:pPr>
            <a:r>
              <a:rPr lang="zh-CN" altLang="en-US" sz="2800" b="1" dirty="0">
                <a:solidFill>
                  <a:srgbClr val="0000FF"/>
                </a:solidFill>
                <a:latin typeface="Comic Sans MS" panose="030F0702030302020204" pitchFamily="66" charset="0"/>
                <a:ea typeface="华文细黑" panose="02010600040101010101" pitchFamily="2" charset="-122"/>
              </a:rPr>
              <a:t> 制造技术</a:t>
            </a:r>
            <a:endParaRPr lang="en-US" altLang="zh-CN" sz="2800" b="1">
              <a:solidFill>
                <a:srgbClr val="0000FF"/>
              </a:solidFill>
              <a:latin typeface="Comic Sans MS" panose="030F0702030302020204" pitchFamily="66" charset="0"/>
              <a:ea typeface="华文细黑" panose="02010600040101010101" pitchFamily="2" charset="-122"/>
            </a:endParaRPr>
          </a:p>
          <a:p>
            <a:pPr marL="548005" indent="-411480">
              <a:lnSpc>
                <a:spcPct val="150000"/>
              </a:lnSpc>
              <a:buFont typeface="Wingdings" panose="05000000000000000000" pitchFamily="2" charset="2"/>
              <a:buChar char="Ø"/>
            </a:pPr>
            <a:r>
              <a:rPr lang="zh-CN" altLang="en-US" sz="2800" b="1" dirty="0">
                <a:solidFill>
                  <a:srgbClr val="0000FF"/>
                </a:solidFill>
                <a:latin typeface="Comic Sans MS" panose="030F0702030302020204" pitchFamily="66" charset="0"/>
                <a:ea typeface="华文细黑" panose="02010600040101010101" pitchFamily="2" charset="-122"/>
              </a:rPr>
              <a:t> 封装技术</a:t>
            </a:r>
            <a:endParaRPr lang="en-US" altLang="zh-CN" sz="2800" b="1">
              <a:solidFill>
                <a:srgbClr val="0000FF"/>
              </a:solidFill>
              <a:latin typeface="Comic Sans MS" panose="030F0702030302020204" pitchFamily="66" charset="0"/>
              <a:ea typeface="华文细黑" panose="02010600040101010101" pitchFamily="2" charset="-122"/>
            </a:endParaRPr>
          </a:p>
          <a:p>
            <a:pPr marL="548005" indent="-411480">
              <a:lnSpc>
                <a:spcPct val="150000"/>
              </a:lnSpc>
              <a:buFont typeface="Wingdings" panose="05000000000000000000" pitchFamily="2" charset="2"/>
              <a:buChar char="Ø"/>
            </a:pPr>
            <a:r>
              <a:rPr lang="zh-CN" altLang="en-US" sz="2800" b="1" dirty="0">
                <a:solidFill>
                  <a:srgbClr val="0000FF"/>
                </a:solidFill>
                <a:latin typeface="Comic Sans MS" panose="030F0702030302020204" pitchFamily="66" charset="0"/>
                <a:ea typeface="华文细黑" panose="02010600040101010101" pitchFamily="2" charset="-122"/>
              </a:rPr>
              <a:t> 装配技术</a:t>
            </a:r>
            <a:endParaRPr lang="en-US" altLang="zh-CN" sz="2800" b="1">
              <a:solidFill>
                <a:srgbClr val="0000FF"/>
              </a:solidFill>
              <a:latin typeface="Comic Sans MS" panose="030F0702030302020204" pitchFamily="66" charset="0"/>
              <a:ea typeface="华文细黑" panose="02010600040101010101" pitchFamily="2" charset="-122"/>
            </a:endParaRPr>
          </a:p>
          <a:p>
            <a:pPr marL="548005" indent="-411480">
              <a:lnSpc>
                <a:spcPct val="150000"/>
              </a:lnSpc>
              <a:buFont typeface="Wingdings" panose="05000000000000000000" pitchFamily="2" charset="2"/>
              <a:buChar char="Ø"/>
            </a:pPr>
            <a:r>
              <a:rPr lang="zh-CN" altLang="en-US" sz="2800" b="1" dirty="0">
                <a:solidFill>
                  <a:srgbClr val="0000FF"/>
                </a:solidFill>
                <a:latin typeface="Comic Sans MS" panose="030F0702030302020204" pitchFamily="66" charset="0"/>
                <a:ea typeface="华文细黑" panose="02010600040101010101" pitchFamily="2" charset="-122"/>
              </a:rPr>
              <a:t> 电源技术</a:t>
            </a:r>
            <a:endParaRPr lang="en-US" altLang="zh-CN" sz="2800" b="1">
              <a:solidFill>
                <a:srgbClr val="0000FF"/>
              </a:solidFill>
              <a:latin typeface="Comic Sans MS" panose="030F0702030302020204" pitchFamily="66" charset="0"/>
              <a:ea typeface="华文细黑" panose="02010600040101010101" pitchFamily="2" charset="-122"/>
            </a:endParaRPr>
          </a:p>
          <a:p>
            <a:pPr marL="548005" indent="-411480">
              <a:lnSpc>
                <a:spcPct val="150000"/>
              </a:lnSpc>
              <a:buFont typeface="Wingdings" panose="05000000000000000000" pitchFamily="2" charset="2"/>
              <a:buChar char="Ø"/>
            </a:pPr>
            <a:r>
              <a:rPr lang="zh-CN" altLang="en-US" sz="2800" b="1" dirty="0">
                <a:solidFill>
                  <a:srgbClr val="0000FF"/>
                </a:solidFill>
                <a:latin typeface="Comic Sans MS" panose="030F0702030302020204" pitchFamily="66" charset="0"/>
                <a:ea typeface="华文细黑" panose="02010600040101010101" pitchFamily="2" charset="-122"/>
              </a:rPr>
              <a:t> 冷却技术</a:t>
            </a:r>
            <a:endParaRPr lang="en-US" altLang="zh-CN" sz="2800" b="1">
              <a:solidFill>
                <a:srgbClr val="0000FF"/>
              </a:solidFill>
              <a:latin typeface="Comic Sans MS" panose="030F0702030302020204" pitchFamily="66" charset="0"/>
              <a:ea typeface="华文细黑" panose="02010600040101010101" pitchFamily="2" charset="-122"/>
            </a:endParaRPr>
          </a:p>
          <a:p>
            <a:pPr marL="548005" indent="-411480">
              <a:lnSpc>
                <a:spcPct val="150000"/>
              </a:lnSpc>
              <a:buFont typeface="Wingdings" panose="05000000000000000000" pitchFamily="2" charset="2"/>
              <a:buChar char="Ø"/>
            </a:pPr>
            <a:r>
              <a:rPr lang="en-US" altLang="zh-CN" sz="2800" b="1">
                <a:solidFill>
                  <a:srgbClr val="0000FF"/>
                </a:solidFill>
                <a:latin typeface="Comic Sans MS" panose="030F0702030302020204" pitchFamily="66" charset="0"/>
                <a:ea typeface="华文细黑" panose="02010600040101010101" pitchFamily="2" charset="-122"/>
              </a:rPr>
              <a:t> ……</a:t>
            </a:r>
            <a:endParaRPr lang="zh-CN" altLang="en-US" sz="2800" b="1" dirty="0">
              <a:solidFill>
                <a:srgbClr val="0000FF"/>
              </a:solidFill>
              <a:latin typeface="Comic Sans MS" panose="030F0702030302020204" pitchFamily="66" charset="0"/>
              <a:ea typeface="华文细黑" panose="02010600040101010101" pitchFamily="2" charset="-122"/>
            </a:endParaRPr>
          </a:p>
        </p:txBody>
      </p:sp>
      <p:sp>
        <p:nvSpPr>
          <p:cNvPr id="8" name="日期占位符 16"/>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D996836-B247-4304-9650-423A25C342A7}"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t>2025/3/14 Friday</a:t>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 name="灯片编号占位符 17"/>
          <p:cNvSpPr txBox="1">
            <a:spLocks noGrp="1"/>
          </p:cNvSpPr>
          <p:nvPr>
            <p:ph type="sldNum" sz="quarter" idx="11"/>
          </p:nvPr>
        </p:nvSpPr>
        <p:spPr>
          <a:xfrm>
            <a:off x="4038600" y="6629400"/>
            <a:ext cx="381000" cy="228600"/>
          </a:xfrm>
          <a:noFill/>
        </p:spPr>
        <p:txBody>
          <a:bodyPr vert="horz" lIns="0" tIns="0" rIns="0" bIns="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楷体_GB2312" panose="02010609030101010101" pitchFamily="49"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t>9</a:t>
            </a:fld>
            <a:endParaRPr lang="zh-CN" altLang="en-US" sz="1200" b="1" dirty="0">
              <a:solidFill>
                <a:srgbClr val="7F7F7F"/>
              </a:solidFill>
              <a:latin typeface="Comic Sans MS" panose="030F0702030302020204" pitchFamily="66" charset="0"/>
            </a:endParaRPr>
          </a:p>
        </p:txBody>
      </p:sp>
      <p:sp>
        <p:nvSpPr>
          <p:cNvPr id="10" name="页脚占位符 18"/>
          <p:cNvSpPr txBox="1">
            <a:spLocks noGrp="1"/>
          </p:cNvSpPr>
          <p:nvPr>
            <p:ph type="ftr" sz="quarter" idx="12"/>
          </p:nvPr>
        </p:nvSpPr>
        <p:spPr>
          <a:xfrm>
            <a:off x="4495800" y="6629400"/>
            <a:ext cx="325120" cy="228600"/>
          </a:xfrm>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/61</a:t>
            </a:r>
          </a:p>
        </p:txBody>
      </p:sp>
      <p:pic>
        <p:nvPicPr>
          <p:cNvPr id="16397" name="图片 16396"/>
          <p:cNvPicPr>
            <a:picLocks noChangeAspect="1"/>
          </p:cNvPicPr>
          <p:nvPr/>
        </p:nvPicPr>
        <p:blipFill>
          <a:blip r:embed="rId3"/>
          <a:stretch>
            <a:fillRect/>
          </a:stretch>
        </p:blipFill>
        <p:spPr>
          <a:xfrm>
            <a:off x="2971800" y="3886200"/>
            <a:ext cx="3124200" cy="2514600"/>
          </a:xfrm>
          <a:prstGeom prst="rect">
            <a:avLst/>
          </a:prstGeom>
          <a:noFill/>
          <a:ln w="9525">
            <a:noFill/>
          </a:ln>
        </p:spPr>
      </p:pic>
      <p:pic>
        <p:nvPicPr>
          <p:cNvPr id="16398" name="图片 16397"/>
          <p:cNvPicPr>
            <a:picLocks noChangeAspect="1"/>
          </p:cNvPicPr>
          <p:nvPr/>
        </p:nvPicPr>
        <p:blipFill>
          <a:blip r:embed="rId4"/>
          <a:stretch>
            <a:fillRect/>
          </a:stretch>
        </p:blipFill>
        <p:spPr>
          <a:xfrm>
            <a:off x="6172200" y="914400"/>
            <a:ext cx="2914650" cy="2752725"/>
          </a:xfrm>
          <a:prstGeom prst="rect">
            <a:avLst/>
          </a:prstGeom>
          <a:noFill/>
          <a:ln w="9525">
            <a:noFill/>
          </a:ln>
        </p:spPr>
      </p:pic>
      <p:pic>
        <p:nvPicPr>
          <p:cNvPr id="16399" name="图片 16398"/>
          <p:cNvPicPr>
            <a:picLocks noChangeAspect="1"/>
          </p:cNvPicPr>
          <p:nvPr/>
        </p:nvPicPr>
        <p:blipFill>
          <a:blip r:embed="rId5"/>
          <a:stretch>
            <a:fillRect/>
          </a:stretch>
        </p:blipFill>
        <p:spPr>
          <a:xfrm>
            <a:off x="3200400" y="695325"/>
            <a:ext cx="2847975" cy="2971800"/>
          </a:xfrm>
          <a:prstGeom prst="rect">
            <a:avLst/>
          </a:prstGeom>
          <a:noFill/>
          <a:ln w="9525">
            <a:noFill/>
          </a:ln>
        </p:spPr>
      </p:pic>
      <p:pic>
        <p:nvPicPr>
          <p:cNvPr id="16400" name="图片 16399"/>
          <p:cNvPicPr>
            <a:picLocks noChangeAspect="1"/>
          </p:cNvPicPr>
          <p:nvPr/>
        </p:nvPicPr>
        <p:blipFill>
          <a:blip r:embed="rId6"/>
          <a:stretch>
            <a:fillRect/>
          </a:stretch>
        </p:blipFill>
        <p:spPr>
          <a:xfrm>
            <a:off x="6153150" y="3762375"/>
            <a:ext cx="2990850" cy="26289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1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397"/>
                                        </p:tgtEl>
                                        <p:attrNameLst>
                                          <p:attrName>style.visibility</p:attrName>
                                        </p:attrNameLst>
                                      </p:cBhvr>
                                      <p:to>
                                        <p:strVal val="visible"/>
                                      </p:to>
                                    </p:set>
                                    <p:anim calcmode="lin" valueType="num">
                                      <p:cBhvr additive="base">
                                        <p:cTn id="42" dur="500" fill="hold"/>
                                        <p:tgtEl>
                                          <p:spTgt spid="16397"/>
                                        </p:tgtEl>
                                        <p:attrNameLst>
                                          <p:attrName>ppt_x</p:attrName>
                                        </p:attrNameLst>
                                      </p:cBhvr>
                                      <p:tavLst>
                                        <p:tav tm="0">
                                          <p:val>
                                            <p:strVal val="#ppt_x"/>
                                          </p:val>
                                        </p:tav>
                                        <p:tav tm="100000">
                                          <p:val>
                                            <p:strVal val="#ppt_x"/>
                                          </p:val>
                                        </p:tav>
                                      </p:tavLst>
                                    </p:anim>
                                    <p:anim calcmode="lin" valueType="num">
                                      <p:cBhvr additive="base">
                                        <p:cTn id="43" dur="500" fill="hold"/>
                                        <p:tgtEl>
                                          <p:spTgt spid="1639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639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16398"/>
                                        </p:tgtEl>
                                        <p:attrNameLst>
                                          <p:attrName>style.visibility</p:attrName>
                                        </p:attrNameLst>
                                      </p:cBhvr>
                                      <p:to>
                                        <p:strVal val="visible"/>
                                      </p:to>
                                    </p:set>
                                    <p:anim calcmode="lin" valueType="num">
                                      <p:cBhvr additive="base">
                                        <p:cTn id="52" dur="500" fill="hold"/>
                                        <p:tgtEl>
                                          <p:spTgt spid="16398"/>
                                        </p:tgtEl>
                                        <p:attrNameLst>
                                          <p:attrName>ppt_x</p:attrName>
                                        </p:attrNameLst>
                                      </p:cBhvr>
                                      <p:tavLst>
                                        <p:tav tm="0">
                                          <p:val>
                                            <p:strVal val="1+#ppt_w/2"/>
                                          </p:val>
                                        </p:tav>
                                        <p:tav tm="100000">
                                          <p:val>
                                            <p:strVal val="#ppt_x"/>
                                          </p:val>
                                        </p:tav>
                                      </p:tavLst>
                                    </p:anim>
                                    <p:anim calcmode="lin" valueType="num">
                                      <p:cBhvr additive="base">
                                        <p:cTn id="53" dur="500" fill="hold"/>
                                        <p:tgtEl>
                                          <p:spTgt spid="16398"/>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6399"/>
                                        </p:tgtEl>
                                        <p:attrNameLst>
                                          <p:attrName>style.visibility</p:attrName>
                                        </p:attrNameLst>
                                      </p:cBhvr>
                                      <p:to>
                                        <p:strVal val="visible"/>
                                      </p:to>
                                    </p:set>
                                    <p:animEffect transition="in" filter="blinds(horizontal)">
                                      <p:cBhvr>
                                        <p:cTn id="58" dur="500"/>
                                        <p:tgtEl>
                                          <p:spTgt spid="16399"/>
                                        </p:tgtEl>
                                      </p:cBhvr>
                                    </p:animEffect>
                                  </p:childTnLst>
                                </p:cTn>
                              </p:par>
                            </p:childTnLst>
                          </p:cTn>
                        </p:par>
                      </p:childTnLst>
                    </p:cTn>
                  </p:par>
                  <p:par>
                    <p:cTn id="59" fill="hold">
                      <p:stCondLst>
                        <p:cond delay="indefinite"/>
                      </p:stCondLst>
                      <p:childTnLst>
                        <p:par>
                          <p:cTn id="60" fill="hold">
                            <p:stCondLst>
                              <p:cond delay="0"/>
                            </p:stCondLst>
                            <p:childTnLst>
                              <p:par>
                                <p:cTn id="61" presetID="8" presetClass="entr" presetSubtype="16" fill="hold" nodeType="clickEffect">
                                  <p:stCondLst>
                                    <p:cond delay="0"/>
                                  </p:stCondLst>
                                  <p:childTnLst>
                                    <p:set>
                                      <p:cBhvr>
                                        <p:cTn id="62" dur="1" fill="hold">
                                          <p:stCondLst>
                                            <p:cond delay="0"/>
                                          </p:stCondLst>
                                        </p:cTn>
                                        <p:tgtEl>
                                          <p:spTgt spid="16400"/>
                                        </p:tgtEl>
                                        <p:attrNameLst>
                                          <p:attrName>style.visibility</p:attrName>
                                        </p:attrNameLst>
                                      </p:cBhvr>
                                      <p:to>
                                        <p:strVal val="visible"/>
                                      </p:to>
                                    </p:set>
                                    <p:animEffect transition="in" filter="diamond(in)">
                                      <p:cBhvr>
                                        <p:cTn id="63" dur="2000"/>
                                        <p:tgtEl>
                                          <p:spTgt spid="16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2U5NzVhYjcyN2U2MTU0N2I3NjcxMWJjN2ZhODY0Mj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5518</Words>
  <Application>Microsoft Office PowerPoint</Application>
  <PresentationFormat>全屏显示(4:3)</PresentationFormat>
  <Paragraphs>824</Paragraphs>
  <Slides>68</Slides>
  <Notes>66</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2</vt:i4>
      </vt:variant>
      <vt:variant>
        <vt:lpstr>幻灯片标题</vt:lpstr>
      </vt:variant>
      <vt:variant>
        <vt:i4>68</vt:i4>
      </vt:variant>
    </vt:vector>
  </HeadingPairs>
  <TitlesOfParts>
    <vt:vector size="92" baseType="lpstr">
      <vt:lpstr>方正书宋_GBK</vt:lpstr>
      <vt:lpstr>黑体</vt:lpstr>
      <vt:lpstr>华文行楷</vt:lpstr>
      <vt:lpstr>华文楷体</vt:lpstr>
      <vt:lpstr>华文宋体</vt:lpstr>
      <vt:lpstr>华文细黑</vt:lpstr>
      <vt:lpstr>华文中宋</vt:lpstr>
      <vt:lpstr>楷体_GB2312</vt:lpstr>
      <vt:lpstr>隶书</vt:lpstr>
      <vt:lpstr>宋体</vt:lpstr>
      <vt:lpstr>宋体-方正超大字符集</vt:lpstr>
      <vt:lpstr>Arial</vt:lpstr>
      <vt:lpstr>Arial Narrow</vt:lpstr>
      <vt:lpstr>Calibri</vt:lpstr>
      <vt:lpstr>Comic Sans MS</vt:lpstr>
      <vt:lpstr>Corbel</vt:lpstr>
      <vt:lpstr>Symbol</vt:lpstr>
      <vt:lpstr>Times New Roman</vt:lpstr>
      <vt:lpstr>Wingdings</vt:lpstr>
      <vt:lpstr>Wingdings 2</vt:lpstr>
      <vt:lpstr>Wingdings 3</vt:lpstr>
      <vt:lpstr>默认设计模板</vt:lpstr>
      <vt:lpstr>Microsoft Word Picture</vt:lpstr>
      <vt:lpstr>Bitmap Image</vt:lpstr>
      <vt:lpstr>第二章 计算机系统的结构组成与工作原理</vt:lpstr>
      <vt:lpstr>计算机系统的层次结构</vt:lpstr>
      <vt:lpstr>体系结构、组成与实现</vt:lpstr>
      <vt:lpstr>PowerPoint 演示文稿</vt:lpstr>
      <vt:lpstr>PowerPoint 演示文稿</vt:lpstr>
      <vt:lpstr>PowerPoint 演示文稿</vt:lpstr>
      <vt:lpstr>计算机的组成</vt:lpstr>
      <vt:lpstr>计算机的组成</vt:lpstr>
      <vt:lpstr>PowerPoint 演示文稿</vt:lpstr>
      <vt:lpstr>体系结构角度的多层结构</vt:lpstr>
      <vt:lpstr>组织角度的多层结构</vt:lpstr>
      <vt:lpstr>冯·诺依曼体系结构     以存储器为中心（五大部分）、二进制、存储程序原理</vt:lpstr>
      <vt:lpstr>模型机体系结构</vt:lpstr>
      <vt:lpstr>模型机总线结构</vt:lpstr>
      <vt:lpstr>模型机内存储器</vt:lpstr>
      <vt:lpstr>模型机CPU子系统</vt:lpstr>
      <vt:lpstr>模型机指令系统</vt:lpstr>
      <vt:lpstr>模型机常用汇编指令</vt:lpstr>
      <vt:lpstr>模型机工作原理</vt:lpstr>
      <vt:lpstr>程序的执行过程</vt:lpstr>
      <vt:lpstr>对冯·诺依曼体系结构的改进</vt:lpstr>
      <vt:lpstr>不同的指令集设计策略：CISC与RISC</vt:lpstr>
      <vt:lpstr>CISC的特点及设计思想</vt:lpstr>
      <vt:lpstr>RISC的特点及设计思想</vt:lpstr>
      <vt:lpstr>CISC与RISC的数据流</vt:lpstr>
      <vt:lpstr>PowerPoint 演示文稿</vt:lpstr>
      <vt:lpstr>PowerPoint 演示文稿</vt:lpstr>
      <vt:lpstr>PowerPoint 演示文稿</vt:lpstr>
      <vt:lpstr>PowerPoint 演示文稿</vt:lpstr>
      <vt:lpstr>PowerPoint 演示文稿</vt:lpstr>
      <vt:lpstr>其他改善存储器带宽的方法</vt:lpstr>
      <vt:lpstr>其他改善存储器带宽的方法</vt:lpstr>
      <vt:lpstr>现代高速总线</vt:lpstr>
      <vt:lpstr>PowerPoint 演示文稿</vt:lpstr>
      <vt:lpstr>PowerPoint 演示文稿</vt:lpstr>
      <vt:lpstr>输入输出方式</vt:lpstr>
      <vt:lpstr>PowerPoint 演示文稿</vt:lpstr>
      <vt:lpstr>PowerPoint 演示文稿</vt:lpstr>
      <vt:lpstr>输入输出控制方式——程序控制方式</vt:lpstr>
      <vt:lpstr>PowerPoint 演示文稿</vt:lpstr>
      <vt:lpstr>PowerPoint 演示文稿</vt:lpstr>
      <vt:lpstr>PowerPoint 演示文稿</vt:lpstr>
      <vt:lpstr>PowerPoint 演示文稿</vt:lpstr>
      <vt:lpstr>PowerPoint 演示文稿</vt:lpstr>
      <vt:lpstr>计算机体系结构的演进：并行处理技术</vt:lpstr>
      <vt:lpstr>PowerPoint 演示文稿</vt:lpstr>
      <vt:lpstr>流水线技术 </vt:lpstr>
      <vt:lpstr>指令时空图</vt:lpstr>
      <vt:lpstr>更细的流水线</vt:lpstr>
      <vt:lpstr>流水线CPU的特点</vt:lpstr>
      <vt:lpstr>流水线冲突</vt:lpstr>
      <vt:lpstr>流水线数据冲突及解决方案</vt:lpstr>
      <vt:lpstr>流水线结构冲突及超标量流水线</vt:lpstr>
      <vt:lpstr>超标量执行</vt:lpstr>
      <vt:lpstr>超标量CPU的体系结构</vt:lpstr>
      <vt:lpstr>超标量处理机一般概念性结构</vt:lpstr>
      <vt:lpstr> 超标量结构机器的例子 </vt:lpstr>
      <vt:lpstr>“超级流水线”与“超标量” 的不同：</vt:lpstr>
      <vt:lpstr>PowerPoint 演示文稿</vt:lpstr>
      <vt:lpstr>PowerPoint 演示文稿</vt:lpstr>
      <vt:lpstr>多核处理器</vt:lpstr>
      <vt:lpstr>多线程技术</vt:lpstr>
      <vt:lpstr>计算机体系结构的分类</vt:lpstr>
      <vt:lpstr>计算机系统的性能测定</vt:lpstr>
      <vt:lpstr>计算机系统性能量度值计算   </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Bobby</dc:creator>
  <cp:lastModifiedBy>Administrator</cp:lastModifiedBy>
  <cp:revision>486</cp:revision>
  <dcterms:created xsi:type="dcterms:W3CDTF">2021-08-11T07:27:00Z</dcterms:created>
  <dcterms:modified xsi:type="dcterms:W3CDTF">2025-03-14T01:49:07Z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2052-12.1.0.20305</vt:lpwstr>
  </property>
  <property fmtid="{D5CDD505-2E9C-101B-9397-08002B2CF9AE}" pid="4" name="ICV">
    <vt:lpwstr>DDD49178821846A0B606AE95D7611B54_12</vt:lpwstr>
  </property>
</Properties>
</file>